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400" r:id="rId2"/>
    <p:sldId id="402" r:id="rId3"/>
    <p:sldId id="403" r:id="rId4"/>
    <p:sldId id="259" r:id="rId5"/>
    <p:sldId id="405" r:id="rId6"/>
    <p:sldId id="406" r:id="rId7"/>
    <p:sldId id="407" r:id="rId8"/>
    <p:sldId id="408" r:id="rId9"/>
    <p:sldId id="409" r:id="rId10"/>
    <p:sldId id="410" r:id="rId11"/>
    <p:sldId id="411" r:id="rId12"/>
    <p:sldId id="412" r:id="rId13"/>
    <p:sldId id="413" r:id="rId14"/>
    <p:sldId id="414" r:id="rId15"/>
    <p:sldId id="401" r:id="rId16"/>
    <p:sldId id="415" r:id="rId17"/>
    <p:sldId id="416" r:id="rId18"/>
    <p:sldId id="417" r:id="rId19"/>
    <p:sldId id="418" r:id="rId20"/>
    <p:sldId id="419" r:id="rId21"/>
    <p:sldId id="420" r:id="rId22"/>
    <p:sldId id="421" r:id="rId23"/>
    <p:sldId id="422" r:id="rId24"/>
    <p:sldId id="423" r:id="rId25"/>
    <p:sldId id="424" r:id="rId26"/>
    <p:sldId id="425" r:id="rId27"/>
    <p:sldId id="426" r:id="rId28"/>
    <p:sldId id="427" r:id="rId29"/>
    <p:sldId id="428" r:id="rId30"/>
    <p:sldId id="327"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6" d="100"/>
          <a:sy n="66"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3338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1 Min.] Begrüßung. Ich bin Arzt – Innere Medizin, Infektiologie, Tropenmedizin – und arbeite seit Jahren in der klinischen Forschung, heute mit einem Auftragsforschungsinstitut für Arzneimittel und Medizinprodukte. Mein Blick auf das Thema ist also der eines Methodikers und eines Praktikers der Zulassung. Die Titelfrage beantworte ich am Ende mit drei Thesen. Danach gehört die Zeit Ihnen – mit einigen bewusst unbequemen Fragen. Hinweis: Das ist keine Rechtsberatung, sondern eine Einordnung.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1 Min.] Der Weg zur Antwort führt über fünf Stationen. Wir beginnen ganz grundsätzlich – denn wer über KI als Medizinprodukt reden will, muss erst wissen, was ein Medizinprodukt rechtlich überhaupt ist. Der Schlüsselbegriff, der sich durch alles zieht, heißt: Zweckbestimmung. Danach geht es darum, was KI anders macht, wie sich Qualität bei lernenden Systemen neu denken lässt – und am Ende um die Titelfrage selbst.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Die MDR – in Deutschland über das MPDG, in Tschechien über das Gesetz 375/2022 umgesetzt – definiert das Medizinprodukt über drei Elemente. Erstens: ein Produkt, und Software ist ausdrücklich genannt. Zweitens, und das ist der Kern: eine medizinische Zweckbestimmung, die der Hersteller festlegt. Drittens die Abgrenzung zum Arzneimittel: Die Hauptwirkung ist nicht pharmakologisch, immunologisch oder metabolisch. Dieses dritte Kriterium entscheidet die meisten Grenzfälle, etwa Läusemittel mit Dimeticon, die rein physikalisch wirken und deshalb Medizinprodukt sind. Merken Sie sich den Satz unten: Dieselbe Software kann je nach erklärtem Zweck ein Medizinprodukt sein oder nicht. Ergänzend: Auch Zubehör und bestimmte Produkte ohne medizinischen Zweck nach Anhang XVI – Dermalfiller, farbige Kontaktlinsen – fallen unter die MDR.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Ein kleiner Ausflug, der gleich wichtig wird. Ohrkerzen waren jahrelang CE-gekennzeichnet (Klasse I), obwohl der behauptete „Kamineffekt“ physikalisch widerlegt ist. Bioresonanzgeräte sind teils als Klasse IIa zertifiziert – geprüft wurde im Wesentlichen elektrische Sicherheit, die Wirksamkeit wurde über Äquivalenz- und Literaturkonstrukte „belegt“. Natural Cycles ist ein Beispiel in die andere Richtung: eine App, die zusammen mit Temperaturmessung regulär als Verhütungsmittel zertifiziert ist – mit Daten dahinter. Das Thermometer-Foto ist ein Symbolbild. Und Abrams’ Oscilloclast aus den 1920er-Jahren – das Foto zeigt ein Gerät aus der FDA-Sammlung – ist so etwas wie der Urahn der Bioresonanz. Die Lehre: Ein CE-Zeichen bescheinigt Konformität mit einem Verfahren, keinen Wirksamkeitsnachweis. Die MDR hat die klinische Bewertung verschärft, die Lücke aber nicht vollständig geschlossen. Diese Unterscheidung brauchen wir später bei KI wieder.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Software kann selbst Medizinprodukt sein – unabhängig davon, ob sie auf einem Gerät, einem Smartphone oder in der Cloud läuft. Die Leitlinie MDCG 2019-11 gibt einen Entscheidungsbaum vor, den ich auf vier Fragen verdichtet habe. Erstens: Ist es überhaupt Software im Sinne der Leitlinie? Zweitens: Steuert sie ein Hardware-Medizinprodukt oder ist Teil davon? Dann wird sie mit diesem Gerät reguliert. Drittens – die entscheidende Frage: Tut sie mehr als speichern, archivieren, kommunizieren oder einfach suchen? Viertens: Geschieht das zum Nutzen eines einzelnen Patienten und mit medizinischem Zweck? Wenn alle vier mit Ja beantwortet sind, haben wir Medical Device Software. Frage drei und vier werden gleich beim Fallbeispiel Praxissoftware wichtig.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In der Praxis heißt das: Verwaltung, Abrechnung, eine Patientenakte als reiner Speicher – meist kein Medizinprodukt. Sobald Software aber interpretiert, warnt oder Therapievorschläge macht, ist sie es in aller Regel. Die typische Falle: Eine App, die Werte nur anzeigt, ist unkritisch. Ein einziger Satz wie „Ihr Blutzucker ist zu niedrig, essen Sie 15 g Kohlenhydrate“ verändert die Einordnung vollständig. Für unsere Runde heißt das: Die spannende Frage ist nicht, ob Ihre Software KI enthält, sondern ob sie für einen konkreten Patienten etwas deutet oder empfiehlt.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3 Min.] Übertragen auf Ihre Welt – und als Brücke zu den Vorträgen von Thomas Quak und Tjado Galic. Ein digitales Repertorium, das nur Rubriken und Arzneimittelbilder zum Nachschlagen bereitstellt, entspricht einer Literaturdatenbank: nach MDCG 2019-11 wohl kein Medizinprodukt. Die klassische Repertorisierung, die für einen konkreten Patienten Symptome gewichtet und Mittel in eine Rangfolge bringt, geht über „einfache Suche“ hinaus und dient einem einzelnen Patienten – das ist ein echter Grenzfall, und viel hängt davon ab, wie der Hersteller den Zweck beschreibt. Eine KI, die für diesen Fall Mittel, Potenz und Verlauf vorschlägt, liefert Informationen für eine therapeutische Entscheidung: Nach Regel 11 wäre das mindestens Klasse IIa, also mit Benannter Stelle und klinischer Bewertung. Wichtig: Das ist meine fachliche Einschätzung, keine Entscheidung einer Behörde. Und: Der Hersteller kann den medizinischen Zweck ausschließen – aber nur glaubwürdig, wenn Produkt und Werbung das auch einhalten.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Ist Software ein Medizinprodukt, entscheidet Regel 11 über die Klasse. Die Logik: Nicht wie komplex die Software ist, sondern wie schwer die Folgen einer falschen Entscheidung wären. Alles, was Information für diagnostische oder therapeutische Entscheidungen liefert, ist mindestens IIa. IIb, wenn die Entscheidung zu schwerer Verschlechterung oder einer Operation führen kann; III bei möglichem Tod oder irreversiblem Schaden. Software, die physiologische Prozesse überwacht, ist IIa, bei Vitalparametern mit unmittelbarer Gefahr IIb. Unter der alten Richtlinie war fast alle Software Klasse I – Selbstzertifizierung. Heute braucht praktisch jede eigenständige Medizinsoftware eine Benannte Stelle. Das war einer der größten Umbrüche der MDR, und für kleine Anbieter oft eine echte Markteintrittsbarriere.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Jetzt zur KI. Die erste, vielleicht überraschende Botschaft: Regulatorisch ist KI erst einmal nur Software. Ein KI-Befundungssystem wird genauso eingeordnet wie ein klassischer Algorithmus mit derselben Zweckbestimmung. Der Unterschied liegt darin, woraus das Produkt besteht: nicht primär aus Code, sondern aus Daten. Deshalb schauen Benannte Stellen heute sehr genau auf Datenherkunft, Repräsentativität, Annotationsqualität und darauf, dass Test- und Trainingsdaten wirklich getrennt sind. Und Bias ist kein Ethikthema am Rand, sondern ein klinisches Risiko. Übertragen auf die Homöopathie: Wer eine KI mit publizierten Fallsammlungen trainiert, trainiert mit einer Auswahl – meist der erfolgreichen Fälle. Das ist ein klassischer Selektionsbias, und die KI lernt ihn mit. Der AI Act macht das mit Art. 10 zur ausdrücklichen Rechtspflicht: Trainings-, Validierungs- und Testdaten müssen relevant, repräsentativ und möglichst fehlerfrei sein, Verzerrungen müssen erkannt und gemindert werden.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Hier liegt der erste echte Reibungspunkt mit der Titelfrage. Die MDR denkt in Produkten mit festem Stand: Was geprüft wurde, wird ausgeliefert. Ein Produkt, das im Feld weiterlernt, ist im System nicht vorgesehen. Jede wesentliche Änderung braucht eine neue Bewertung. Deshalb sind zugelassene KI-Medizinprodukte in der EU praktisch immer eingefroren. Die FDA ist hier pragmatischer: Mit dem Predetermined Change Control Plan legt der Hersteller vorab fest, welche Modell-Updates nach welchem Protokoll zulässig sind – und kann innerhalb dieses Rahmens nachtrainieren, ohne neue Zulassung. Das ist ein Beispiel dafür, wie Regulierung der Entwicklung folgen kann: nicht durch schnellere Prüfung jedes Updates, sondern durch Prüfung des Prozesses. Im vierten Teil zeige ich, dass sich die EU genau in diese Richtung bewegt.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Wie weist man nach, dass Medizinsoftware funktioniert? MDCG 2020-1 nennt drei Säulen. Erstens die valide klinische Assoziation: Gibt es eine wissenschaftlich begründete Verbindung zwischen dem, was die Software ausgibt, und dem klinischen Zustand? Zweitens technische Leistung: Rechnet sie richtig und reproduzierbar? Drittens klinische Leistung: Hat der Output in der realen Zielpopulation einen relevanten Nutzen? Ich habe die erste Säule bewusst dunkel markiert – auf sie kommen wir in der Diskussion zurück. Bei KI kommen typische Fragen hinzu: externe Validierung, Subgruppen, Verhalten bei Daten, die anders sind als die Trainingsdaten. Und methodisch besonders heikel ist der Automation Bias: Menschen folgen einer Maschine auch dann, wenn sie falsch liegt. Gängige Designs sind Reader-Studien – Arzt allein gegen Arzt mit KI – und zunehmend prospektive Studien im echten Praxisablauf; für digitale Therapeutika auch randomisierte Studien.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Über der MDR liegt seit 2024 eine zweite Ebene: der AI Act. Er ist seit August 2024 in Kraft; Verbote gelten seit Februar 2025, Pflichten für große Basismodelle seit August 2025. Für uns entscheidend sind die Hochrisiko-Pflichten – und die wurden im Juli 2026 mit dem sogenannten Digital Omnibus, Verordnung 2026/1744, verschoben: für eigenständige Hochrisiko-Systeme auf Dezember 2027, für KI in regulierten Produkten wie Medizinprodukten auf August 2028 – ein Jahr später als ursprünglich vorgesehen. Grund war unter anderem, dass die harmonisierten Normen nicht rechtzeitig fertig waren. Inhaltlich: Jedes KI-Medizinprodukt, das eine Benannte Stelle braucht, also ab IIa, ist Hochrisiko-KI. Dazu kommen Anforderungen an Daten-Governance, Protokollierung, Transparenz und menschliche Aufsicht. Positiv: Der Omnibus soll Doppelprüfungen vermeiden; geprüft wird im MDR-Verfahren durch dieselbe Benannte Stelle. Auch das ist eine Antwort auf die Titelfrage – der Gesetzgeber hat sich selbst überholt und musste nachsteuern.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Wie greifen MDR und AI Act praktisch ineinander? Die Leitlinie MDCG 2025-6 vom Juni 2025 gibt die Antwort: Es gibt nur EIN Konformitätsbewertungsverfahren. Die Benannte Stelle prüft die AI-Act-Anforderungen im MDR-Verfahren mit – ein Qualitätsmanagementsystem, eine technische Dokumentation.
Aber: Integration ist nicht Gleichwertigkeit. Das QMS muss um KI-spezifische Themen erweitert werden – Bias, Logging, Transparenz, menschliche Aufsicht, Rückmeldungen der Betreiber. Die technische Dokumentation braucht zusätzlich Modellentwicklung, Daten, Validierung, deklarierte Leistungsmetriken und vorab geplante Änderungen. Art. 10 AI Act macht Datenqualität erstmals zur ausdrücklichen Rechtspflicht.
Und es bleiben zwei Begriffswelten: Die „signifikante Änderung“ der MDR ist nicht dasselbe wie die „wesentliche Änderung“ des AI Act.
Randnotiz zur Politik: Der Kommissionsvorschlag zur MDR-Revision vom 16.12.2025 wollte MDR und IVDR in Anhang I Abschnitt B des AI Act verschieben – damit wären die Hochrisiko-Pflichten für Medizinprodukte weitgehend entfallen. Das hat die Omnibus-Einigung vom 7. Mai 2026 verworfen. Kompromiss: Die Kommission darf einzelne Anforderungen per Durchführungsrechtsakt einschränken, wo MDR/IVDR gleichwertigen Schutz bieten. Solche Rechtsakte gibt es noch nicht. Die MDR-Revision selbst soll frühestens Mitte 2027 verabschiedet werden.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Und dann gibt es den Fall, der die Regulierung wirklich an ihre Grenze bringt: große Sprachmodelle wie ChatGPT oder Claude. Ein allgemeines Sprachmodell ist kein Medizinprodukt, weil kein Hersteller einen medizinischen Zweck erklärt. Bietet jemand dasselbe Modell aber zur Diagnoseunterstützung oder Therapieempfehlung an, wird es eines. Das Problem ist die Prüfbarkeit: Die Ausgaben sind nicht deterministisch, Modelle halluzinieren, und der Funktionsumfang ist offen. Unser gesamtes Prüfsystem setzt aber eine abgrenzbare Zweckbestimmung voraus. Ergebnis: In der EU gibt es bislang kaum zertifizierte LLM-basierte Medizinprodukte. Die Realität ist aber eine andere – viele Ärzte und Therapeuten nutzen diese Werkzeuge längst im Alltag. Dann liegt die Verantwortung vollständig beim Anwender. Die Regulierung erfasst also genau das Werkzeug nicht, das am schnellsten in die Praxis wandert.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Ein kurzer Prolog, bevor wir zur Titelfrage kommen. Was „Qualität“ bedeutet, hat sich mit jeder technischen Umwälzung verschoben. Im Handwerk war Qualität personengebunden – das Können und die Ehre des Meisters, gesichert durch Zunft und Meisterstück. Die Industrialisierung machte daraus Gleichförmigkeit: austauschbare Teile, Toleranzen, Messbarkeit. Das Fließband reduzierte Qualität auf Spezifikationstreue mit Endkontrolle – Qualität wurde „hineingeprüft“. Nach 1945 wurde sie mit Deming, Juran und später ISO 9000 zur Aufgabe von Prozess und Management.
Meine These für KI: Qualität wird zu Vertrauen und Nachweis – nachvollziehbar, überprüfbar, verantwortet. Die klinische Forschung hat diesen Schritt schon hinter sich: von der kompletten Source-Data-Verification zu Quality by Design und risikobasiertem Qualitätsmanagement nach ICH E6(R3). Bei KI-Medizinprodukten geschieht gerade dasselbe – darauf komme ich im vierten Teil zurück.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639556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4 Min. – Kernfolie] Hier kommt der Prolog zurück. Quality by Design lässt sich fast eins zu eins auf KI-Medizinprodukte übertragen: Man legt vorab fest, welche Leistung klinisch nötig ist, identifiziert die Faktoren, die sie gefährden, und steuert diese Faktoren über den ganzen Lebenszyklus.
– Das Quality Target Product Profile entspricht Zweckbestimmung, Zielpopulation und klinisch geforderter Leistung – etwa eine Mindest-Sensitivität je Subgruppe.
– Critical Quality Attributes sind Genauigkeit, Kalibrierung, Robustheit, Fairness über Untergruppen und Erklärbarkeit.
– Critical Material Attributes – bei Arzneimitteln die Ausgangsstoffe – sind hier die Daten: Herkunft, Repräsentativität, Annotation, strikte Trennung von Trainings- und Testdaten.
– Die Risikobewertung nach ICH Q9 wird zu ISO 14971, erweitert um Bias, Automation Bias, Drift und Grundrechtsrisiken.
– Der Design Space – der geprüfte Raum, in dem Änderungen ohne neue Zulassung erlaubt sind – heißt bei KI Predetermined Change Control Plan.
– Die Control Strategy: versionierte Pipelines, Logging, Leistungsmonitoring im Feld mit Eingriffsschwellen.
– Das Qualitätssystem nach ICH Q10: ISO 13485 plus AI-Act-QMS nach Art. 17; die harmonisierte Norm prEN 18286 ist in Arbeit, Veröffentlichung angestrebt Ende 2026.
Die Good Machine Learning Practice der IMDRF (N88, final seit Januar 2025) ist faktisch der internationale QbD-Leitfaden für medizinische KI. Für uns Methodiker: Das ist im Kern Studiendesign – Population, Referenzstandard, unabhängige Testdaten.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3 Min.] Vorhin habe ich gesagt: Die MDR kennt kein Produkt, das sich selbst verändert. Das stimmt im Grundsatz – aber die EU bewegt sich. Ein KI-System durchläuft einen Lebenszyklus: Entwicklung, Konformitätsbewertung, Einsatz, Monitoring, Nachtraining, Re-Validierung.
Die Leitlinie MDCG 2025-6 öffnet eine Tür: Vorab festgelegte Änderungen gelten nicht als „wesentlich“ im Sinne des AI Act, wenn sie in der ursprünglichen technischen Dokumentation klar spezifiziert und bei der Erstbewertung geprüft wurden. Das ist funktional ein PCCP – das Gegenstück zum Design Space aus ICH Q8. Der MDR-Revisionsvorschlag würde PCCPs für Software-Änderungen ausdrücklich verankern; die Benannte Stelle könnte solche Updates dann akzeptieren.
Alle anderen wesentlichen Änderungen lösen weiter eine neue Konformitätsbewertung aus. Und das Post-Market-Monitoring nach Art. 72 AI Act verlangt eine kontinuierliche Leistungsüberwachung – für kontinuierlich lernende Systeme ein klassisches Feld für adaptive und registerbasierte Studiendesigns.
Merksatz: Prozess prüfen statt jede Version – das Prinzip der FDA kommt in der EU an.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Art. 14 AI Act verlangt, dass Hochrisiko-KI wirksam von Menschen beaufsichtigt werden kann. Konkret vier Fragen: Versteht die Anwenderin Leistung und Grenzen des Systems? Erkennt sie Fehlfunktionen? Kann sie die Ausgabe verwerfen – und tut sie es auch? Kann sie das System stoppen?
Das klingt banal, ist es aber nicht. In der Auslegung zu MDCG 2025-6 heißt es sinngemäß: Ein Stopp-Knopf allein ist kein Aufsichtskonzept. Gefordert sind Schulung und Maßnahmen gegen Automation Bias – den wir auf der Evidenz-Folie schon gesehen haben. Art. 26 AI Act legt auch den Betreibern eigene Pflichten auf – also Ihnen, wenn Sie solche Systeme in der Praxis einsetzen.
Die Brücke zum Workshop-Titel: Wenn Maschinen Vorschläge erzeugen, liegt die Qualität künftig weniger im Erzeugen als im therapeutischen Urteilen, Auswählen und Einstehen für das Ergebnis. Das ist rechtlich gefordert, aber praktisch noch kaum operationalisiert.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Damit zur Titelfrage. Hier laufen zwei Uhren. Die MDR wurde 2012 vorgeschlagen, 2017 verabschiedet, gilt seit 2021 – und ihre letzten Übergangsfristen laufen bis Ende 2027 bzw. 2028. Sechzehn Jahre vom Vorschlag bis zur vollen Geltung. Bei großen KI-Modellen liegen zwischen neuen Generationen oft nur Monate. Wer versucht, Technik im Detail zu regeln, verliert dieses Rennen zwangsläufig. Das ist auch der Grund, warum der AI Act schon vor seiner vollen Anwendung per Omnibus nachgebessert werden musste. Die Frage ist also nicht, ob die Regulierung im Tempo mithält – das kann sie nicht –, sondern ob sie so gebaut ist, dass sie es nicht muss.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1,5 Min.] Konkret, wo die Regulierung nicht mithält:
1. Zeitversatz: Der AI Act ist seit August 2024 in Kraft, die Hochrisiko-Pflichten für Medizinprodukte gelten erst ab August 2028. Ein heute entwickeltes Modell durchläuft bis dahin mehrere Generationen.
2. Fehlende Normen: Die harmonisierten AI-Act-Normen sind größtenteils Entwürfe; ohne Zitierung im Amtsblatt gibt es keine Konformitätsvermutung.
3. Adaptive Systeme: Die MDR denkt in eingefrorenen Versionen; PCCPs sind in der EU erst auf dem Weg.
4. Generative KI: Breite Basismodelle passen schlecht zu einer Regulierung, die von einer engen Zweckbestimmung ausgeht. Pflichten des Modellanbieters und des Medizinprodukte-Herstellers greifen ineinander – wo die Verantwortung endet, ist offen.
5. Doppelregulierung: ein Verfahren, aber zwei Begriffswelten; die Durchführungsakte zum Abbau von Überschneidungen fehlen.
6. Benannte Stellen: Sie müssen zusätzlich KI-Kompetenz nachweisen. Wer heute schon schwer an MDR-Zertifikate kommt, erlebt das als Innovationsbremse.
Die Gegenposition, und sie führt direkt zu meiner ersten These: Gerade weil KI sich so schnell entwickelt, ist ein prinzipienbasierter Rahmen robuster als jede Detailregel.</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1 Min.] Ein kurzer Exkurs, weil er für vernetzte Praxen unmittelbar relevant ist: Wem gehört eigentlich, was eine KI ausmacht? Beim Input gilt in der EU die Text-und-Data-Mining-Schranke: Training ist grundsätzlich erlaubt, solange der Rechteinhaber nicht maschinenlesbar widersprochen hat. Das LG München I hat 2025 im Fall GEMA gegen OpenAI aber entschieden: Wenn ein Modell Liedtexte memoriert und wiedergeben kann, ist das eine Vervielfältigung. Das Modell selbst – die Gewichte – ist urheberrechtlich kaum geschützt; man schützt es als Geschäftsgeheimnis. Beim Output: Rein KI-Erzeugtes genießt keinen Urheberrechtsschutz – das Stadtgericht Prag hat das für ein per Prompt erzeugtes Bild entschieden. Und das Wichtigste für Sie: Falldaten aus Praxen sind keine Eigentumsfrage, sondern Gesundheitsdaten nach DSGVO. Wer sie für KI-Training nutzen will, braucht eine Einwilligung, die genau das abdeckt. Keine Rechtsberatung – im Einzelfall bitte einen Fachanwalt hinzuziehen.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2 Min.] Meine Antwort auf die Titelfrage: im Prinzip ja, im Tempo nein. Erstens: Die Regulierung knüpft an den Zweck an, nicht an die Technik. Das ist ihre große Stärke – sie muss nicht jedes neue Modell kennen, um es einzuordnen. Ob ein Algorithmus ein neuronales Netz ist oder eine Entscheidungstabelle, ist für die Klassifizierung egal. Zweitens: Wo die Technik selbst sich verändert – lernende Systeme – oder wo der Zweck sich nicht mehr abgrenzen lässt – Sprachmodelle –, hinkt die Regulierung hinterher. Der Ausweg ist, Prozesse zu prüfen statt jede Version; die FDA zeigt mit dem PCCP, wie das gehen kann, und die EU folgt mit MDCG 2025-6 und der MDR-Revision. Drittens, und das ist mir als Methodiker am wichtigsten: Der eigentliche Engpass ist nicht das Gesetz, sondern die Evidenz. Wer KI mit medizinischem Anspruch einsetzt, muss zeigen, dass sie Patientinnen und Patienten nützt. Das gilt für jede Therapierichtung. Und zum Schluss noch die Packungsbeilage.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 1 Min.] Zum Schluss, bevor ich an Sie übergebe, die Packungsbeilage zu allem, was wir gehört haben. Wirkstoff: Daten – Herkunft siehe technische Dokumentation, falls vorhanden. Anwendungsgebiete: laut Zweckbestimmung; alles andere schließt der Anbieter in den Nutzungsbedingungen aus – Sie erinnern sich an die Sprachmodelle. Gegenanzeigen: alle Patienten, die in den Trainingsdaten nicht vorkamen – das war der Bias. Nebenwirkungen: Halluzinationen häufig, Automation Bias sehr häufig, Selbstüberschätzung immer. Wechselwirkungen mit Wunschdenken, Marketing und Fallsammlungen, in denen nur die Erfolge stehen. Haltbarkeit: bis zum nächsten Update – und die neue Konformitätsbewertung kann dauern. Und zu Risiken und Nebenwirkungen fragen Sie Ihre Benannte Stelle – Termine ab 2028.
[Pause] Und das Wichtigste steht unten: CE heißt Conformité Européenne. Nicht Clinical Evidence. Ein Konformitätszeichen ersetzt keinen Nutzennachweis – das gilt für Ohrkerzen, für Bioresonanz und für jede KI. Damit gehört die Zeit Ihnen. [Ende der 45 Minuten]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 hier beginnt die Diskussion; die folgenden vier Folien sind nicht Teil der 45 Minuten. Vorschlag zur Moderation: Die Fragen nicht nacheinander abarbeiten, sondern die Runde wählen lassen, welche Folie oder Frage sie zuerst aufgreifen will. Die Fragen sind bewusst zugespitzt formuliert – als Material für das Sedlbrunn-Manifest am Sonntag.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Hintergrund zu Frage 2: Art. 5 Abs. 5 MDR befreit Gesundheitseinrichtungen von den meisten Herstellerpflichten, wenn sie ein Produkt nur intern herstellen und verwenden – unter Bedingungen: angemessenes Qualitätsmanagement, Begründung, dass kein gleichwertiges Produkt auf dem Markt ist, und keine Übertragung an eine andere juristische Person. Ob eine Einzelpraxis als Gesundheitseinrichtung zählt und ob ein Netz mehrerer Praxen die Bedingung „keine Weitergabe“ verletzt, ist im Einzelfall zu prüfen. Zu Frage 3: Wer einem System folgt, das danebenliegt, und wer es übergeht, obwohl es recht hatte – beides wird künftig haftungsrechtlich relevant, besonders wenn das Werkzeug dokumentierte Empfehlungen ausgibt.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Hintergrund zu Frage 6: Die Richtlinie 2001/83/EG sieht für homöopathische Arzneimittel ohne Angabe einer therapeutischen Indikation ein vereinfachtes Registrierungsverfahren vor, ohne Nachweis der Wirksamkeit (in Deutschland § 38 AMG). Eine Software, die solche Mittel für einen konkreten Patienten empfiehlt, wäre dagegen nach MDR ein Medizinprodukt mit klinischer Bewertung. Das ist eine regulatorische Asymmetrie: Das Mittel braucht keinen Wirksamkeitsnachweis, die Empfehlung dazu schon. Man kann das als Widerspruch lesen – oder als Chance, über die Software erstmals strukturierte Evidenz zu erzeugen. Frage 5 zielt auf denselben Punkt aus Sicht der Daten: Ein Modell bildet ab, was in seinen Trainingsdaten steht; ob das stimmt, kann es selbst nicht prüfen.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 Frage 7: Es gibt zwei Wege, mit Regulierung umzugehen – sie als Formalität zu nehmen, die man mit Minimalaufwand besteht, oder als Anlass, echte Evidenz zu erzeugen. Der erste Weg ist kurzfristig billiger, langfristig kostet er Glaubwürdigkeit. Zu Frage 8: Die Kosten einer Zertifizierung mit Benannter Stelle sind für kleine Softwareanbieter erheblich; das ist eine reale Innovationsbremse. Zugleich ist es genau dieser Schutzmechanismus, der verhindert, dass ungeprüfte Empfehlungssysteme Patienten erreichen. Zu Frage 9: Gesundheitsdaten sind besonders geschützte Daten nach Art. 9 DSGVO; für KI-Training braucht es eine tragfähige Rechtsgrundlage, in der Regel eine ausdrückliche, informierte Einwilligung.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drei Fragen sind als direkte Vorlage für das Sedlbrunn-Manifest am Sonntag gedacht – sie greifen die Leitfrage der Einladung auf: was die Homöopathie im digitalen Zeitalter gewinnen kann und was sie unter keinen Umständen verlieren darf. Frage 10 ist die methodisch entscheidende: Strukturierte Daten aus vielen Praxen wären eine echte Chance für Erkenntnis – aber nur, wenn man auch ein Ergebnis akzeptiert, das man sich nicht gewünscht hat. Frage 12 eignet sich gut, um die Diskussion zu bündeln: Jede Antwort darauf ist ein Satz für das Manifest.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Nur bei Bedarf zeigen – als Nachschlagefolie für Rückfragen.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Nur bei Bedarf zeigen – als Nachschlagefolie für Rückfragen.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5F1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172A2E"/>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172A2E"/>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172A2E"/>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172A2E"/>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2A2E"/>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3A56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200" dirty="0">
                <a:solidFill>
                  <a:srgbClr val="E3A56F"/>
                </a:solidFill>
                <a:latin typeface="IBM Plex Sans" pitchFamily="34" charset="0"/>
                <a:ea typeface="IBM Plex Sans" pitchFamily="34" charset="-122"/>
                <a:cs typeface="IBM Plex Sans" pitchFamily="34" charset="-120"/>
              </a:rPr>
              <a:t>MEDSYNE · SIMILIA TRIFFT SILICON · KI-OFFENSIVE 2026</a:t>
            </a:r>
            <a:endParaRPr lang="en-US" sz="1200" dirty="0"/>
          </a:p>
        </p:txBody>
      </p:sp>
      <p:sp>
        <p:nvSpPr>
          <p:cNvPr id="4" name="Text 2"/>
          <p:cNvSpPr>
            <a:spLocks noGrp="1"/>
          </p:cNvSpPr>
          <p:nvPr>
            <p:ph type="title"/>
          </p:nvPr>
        </p:nvSpPr>
        <p:spPr>
          <a:xfrm>
            <a:off x="812800" y="2485529"/>
            <a:ext cx="10883392" cy="878780"/>
          </a:xfrm>
          <a:prstGeom prst="rect">
            <a:avLst/>
          </a:prstGeom>
          <a:noFill/>
          <a:ln/>
        </p:spPr>
        <p:txBody>
          <a:bodyPr wrap="square" lIns="0" tIns="0" rIns="0" bIns="0" rtlCol="0" anchor="t">
            <a:normAutofit/>
          </a:bodyPr>
          <a:lstStyle/>
          <a:p>
            <a:pPr marL="0" indent="0" algn="l">
              <a:lnSpc>
                <a:spcPts val="6720"/>
              </a:lnSpc>
              <a:buNone/>
            </a:pPr>
            <a:r>
              <a:rPr lang="en-US" sz="6400" b="0" i="0" dirty="0">
                <a:solidFill>
                  <a:srgbClr val="F5F1E8"/>
                </a:solidFill>
                <a:latin typeface="EB Garamond" pitchFamily="18" charset="0"/>
                <a:ea typeface="EB Garamond" pitchFamily="18" charset="-122"/>
                <a:cs typeface="EB Garamond" pitchFamily="18" charset="-120"/>
              </a:rPr>
              <a:t>KI als Medical Device</a:t>
            </a:r>
            <a:endParaRPr lang="en-US" sz="6400" dirty="0"/>
          </a:p>
        </p:txBody>
      </p:sp>
      <p:sp>
        <p:nvSpPr>
          <p:cNvPr id="5" name="Text 3"/>
          <p:cNvSpPr/>
          <p:nvPr/>
        </p:nvSpPr>
        <p:spPr>
          <a:xfrm>
            <a:off x="812800" y="3592909"/>
            <a:ext cx="9156700" cy="452041"/>
          </a:xfrm>
          <a:prstGeom prst="rect">
            <a:avLst/>
          </a:prstGeom>
          <a:noFill/>
          <a:ln/>
        </p:spPr>
        <p:txBody>
          <a:bodyPr wrap="square" lIns="0" tIns="0" rIns="0" bIns="0" rtlCol="0" anchor="t">
            <a:normAutofit/>
          </a:bodyPr>
          <a:lstStyle/>
          <a:p>
            <a:pPr marL="0" indent="0" algn="l">
              <a:lnSpc>
                <a:spcPts val="3360"/>
              </a:lnSpc>
              <a:buNone/>
            </a:pPr>
            <a:r>
              <a:rPr lang="en-US" sz="2800" i="1" dirty="0">
                <a:solidFill>
                  <a:srgbClr val="C9D4D2"/>
                </a:solidFill>
                <a:latin typeface="EB Garamond" pitchFamily="18" charset="0"/>
                <a:ea typeface="EB Garamond" pitchFamily="18" charset="-122"/>
                <a:cs typeface="EB Garamond" pitchFamily="18" charset="-120"/>
              </a:rPr>
              <a:t>Kann die Regulierung der Entwicklung noch folgen?</a:t>
            </a:r>
            <a:endParaRPr lang="en-US" sz="2800" dirty="0"/>
          </a:p>
        </p:txBody>
      </p:sp>
      <p:sp>
        <p:nvSpPr>
          <p:cNvPr id="6" name="Text 4"/>
          <p:cNvSpPr/>
          <p:nvPr/>
        </p:nvSpPr>
        <p:spPr>
          <a:xfrm>
            <a:off x="812800" y="5478859"/>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5F1E8"/>
                </a:solidFill>
                <a:latin typeface="IBM Plex Sans" pitchFamily="34" charset="0"/>
                <a:ea typeface="IBM Plex Sans" pitchFamily="34" charset="-122"/>
                <a:cs typeface="IBM Plex Sans" pitchFamily="34" charset="-120"/>
              </a:rPr>
              <a:t>Thomas Baranek</a:t>
            </a:r>
            <a:endParaRPr lang="en-US" sz="1600" dirty="0"/>
          </a:p>
        </p:txBody>
      </p:sp>
      <p:sp>
        <p:nvSpPr>
          <p:cNvPr id="7" name="Text 5"/>
          <p:cNvSpPr/>
          <p:nvPr/>
        </p:nvSpPr>
        <p:spPr>
          <a:xfrm>
            <a:off x="812800" y="5814120"/>
            <a:ext cx="1088339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4D2"/>
                </a:solidFill>
                <a:latin typeface="IBM Plex Sans" pitchFamily="34" charset="0"/>
                <a:ea typeface="IBM Plex Sans" pitchFamily="34" charset="-122"/>
                <a:cs typeface="IBM Plex Sans" pitchFamily="34" charset="-120"/>
              </a:rPr>
              <a:t>Gut Sedlbrunn · Samstag, 14. November 2026 · 14:30 Uhr</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FAHRPLAN</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Fünf Schritte zur Titelfrage</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3</a:t>
            </a:r>
            <a:endParaRPr lang="en-US" sz="1200" dirty="0"/>
          </a:p>
        </p:txBody>
      </p:sp>
      <p:sp>
        <p:nvSpPr>
          <p:cNvPr id="6" name="Schritt 1"/>
          <p:cNvSpPr/>
          <p:nvPr/>
        </p:nvSpPr>
        <p:spPr>
          <a:xfrm>
            <a:off x="813816" y="1828800"/>
            <a:ext cx="10570464" cy="713232"/>
          </a:xfrm>
          <a:prstGeom prst="roundRect">
            <a:avLst>
              <a:gd name="adj" fmla="val 8974"/>
            </a:avLst>
          </a:prstGeom>
          <a:solidFill>
            <a:srgbClr val="ECE6D8"/>
          </a:solidFill>
          <a:ln/>
        </p:spPr>
      </p:sp>
      <p:sp>
        <p:nvSpPr>
          <p:cNvPr id="7" name="Text 5"/>
          <p:cNvSpPr txBox="1"/>
          <p:nvPr/>
        </p:nvSpPr>
        <p:spPr>
          <a:xfrm>
            <a:off x="1069848" y="1828800"/>
            <a:ext cx="457200" cy="713232"/>
          </a:xfrm>
          <a:prstGeom prst="rect">
            <a:avLst/>
          </a:prstGeom>
          <a:noFill/>
          <a:ln/>
        </p:spPr>
        <p:txBody>
          <a:bodyPr wrap="square" lIns="0" tIns="0" rIns="0" bIns="0" rtlCol="0" anchor="ctr"/>
          <a:lstStyle/>
          <a:p>
            <a:pPr marL="0" indent="0">
              <a:buNone/>
            </a:pPr>
            <a:r>
              <a:rPr lang="en-US" sz="2800" dirty="0">
                <a:solidFill>
                  <a:srgbClr val="A0522D"/>
                </a:solidFill>
                <a:latin typeface="IBM Plex Sans" pitchFamily="34" charset="0"/>
                <a:ea typeface="IBM Plex Sans" pitchFamily="34" charset="-122"/>
                <a:cs typeface="IBM Plex Sans" pitchFamily="34" charset="-120"/>
              </a:rPr>
              <a:t>1</a:t>
            </a:r>
            <a:endParaRPr lang="en-US" sz="2800" dirty="0"/>
          </a:p>
        </p:txBody>
      </p:sp>
      <p:sp>
        <p:nvSpPr>
          <p:cNvPr id="8" name="Text 6"/>
          <p:cNvSpPr txBox="1"/>
          <p:nvPr/>
        </p:nvSpPr>
        <p:spPr>
          <a:xfrm>
            <a:off x="1682496" y="1828800"/>
            <a:ext cx="4572000" cy="713232"/>
          </a:xfrm>
          <a:prstGeom prst="rect">
            <a:avLst/>
          </a:prstGeom>
          <a:noFill/>
          <a:ln/>
        </p:spPr>
        <p:txBody>
          <a:bodyPr wrap="square" lIns="0" tIns="0" rIns="0" bIns="0" rtlCol="0" anchor="ctr"/>
          <a:lstStyle/>
          <a:p>
            <a:pPr marL="0" indent="0">
              <a:buNone/>
            </a:pPr>
            <a:r>
              <a:rPr lang="en-US" sz="1800" b="1" dirty="0">
                <a:solidFill>
                  <a:srgbClr val="172A2E"/>
                </a:solidFill>
                <a:latin typeface="IBM Plex Sans" pitchFamily="34" charset="0"/>
                <a:ea typeface="IBM Plex Sans" pitchFamily="34" charset="-122"/>
                <a:cs typeface="IBM Plex Sans" pitchFamily="34" charset="-120"/>
              </a:rPr>
              <a:t>Was ist ein Medizinprodukt?</a:t>
            </a:r>
            <a:endParaRPr lang="en-US" sz="1800" dirty="0"/>
          </a:p>
        </p:txBody>
      </p:sp>
      <p:sp>
        <p:nvSpPr>
          <p:cNvPr id="9" name="Text 7"/>
          <p:cNvSpPr txBox="1"/>
          <p:nvPr/>
        </p:nvSpPr>
        <p:spPr>
          <a:xfrm>
            <a:off x="6391656" y="1828800"/>
            <a:ext cx="4718304" cy="713232"/>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Definition, Zweckbestimmung, Kuriositäten</a:t>
            </a:r>
            <a:endParaRPr lang="en-US" sz="1400" dirty="0"/>
          </a:p>
        </p:txBody>
      </p:sp>
      <p:sp>
        <p:nvSpPr>
          <p:cNvPr id="10" name="Schritt 2"/>
          <p:cNvSpPr/>
          <p:nvPr/>
        </p:nvSpPr>
        <p:spPr>
          <a:xfrm>
            <a:off x="813816" y="2670048"/>
            <a:ext cx="10570464" cy="713232"/>
          </a:xfrm>
          <a:prstGeom prst="roundRect">
            <a:avLst>
              <a:gd name="adj" fmla="val 8974"/>
            </a:avLst>
          </a:prstGeom>
          <a:solidFill>
            <a:srgbClr val="ECE6D8"/>
          </a:solidFill>
          <a:ln/>
        </p:spPr>
      </p:sp>
      <p:sp>
        <p:nvSpPr>
          <p:cNvPr id="11" name="Text 9"/>
          <p:cNvSpPr txBox="1"/>
          <p:nvPr/>
        </p:nvSpPr>
        <p:spPr>
          <a:xfrm>
            <a:off x="1069848" y="2670048"/>
            <a:ext cx="457200" cy="713232"/>
          </a:xfrm>
          <a:prstGeom prst="rect">
            <a:avLst/>
          </a:prstGeom>
          <a:noFill/>
          <a:ln/>
        </p:spPr>
        <p:txBody>
          <a:bodyPr wrap="square" lIns="0" tIns="0" rIns="0" bIns="0" rtlCol="0" anchor="ctr"/>
          <a:lstStyle/>
          <a:p>
            <a:pPr marL="0" indent="0">
              <a:buNone/>
            </a:pPr>
            <a:r>
              <a:rPr lang="en-US" sz="2800" dirty="0">
                <a:solidFill>
                  <a:srgbClr val="A0522D"/>
                </a:solidFill>
                <a:latin typeface="IBM Plex Sans" pitchFamily="34" charset="0"/>
                <a:ea typeface="IBM Plex Sans" pitchFamily="34" charset="-122"/>
                <a:cs typeface="IBM Plex Sans" pitchFamily="34" charset="-120"/>
              </a:rPr>
              <a:t>2</a:t>
            </a:r>
            <a:endParaRPr lang="en-US" sz="2800" dirty="0"/>
          </a:p>
        </p:txBody>
      </p:sp>
      <p:sp>
        <p:nvSpPr>
          <p:cNvPr id="12" name="Text 10"/>
          <p:cNvSpPr txBox="1"/>
          <p:nvPr/>
        </p:nvSpPr>
        <p:spPr>
          <a:xfrm>
            <a:off x="1682496" y="2670048"/>
            <a:ext cx="4572000" cy="713232"/>
          </a:xfrm>
          <a:prstGeom prst="rect">
            <a:avLst/>
          </a:prstGeom>
          <a:noFill/>
          <a:ln/>
        </p:spPr>
        <p:txBody>
          <a:bodyPr wrap="square" lIns="0" tIns="0" rIns="0" bIns="0" rtlCol="0" anchor="ctr"/>
          <a:lstStyle/>
          <a:p>
            <a:pPr marL="0" indent="0">
              <a:buNone/>
            </a:pPr>
            <a:r>
              <a:rPr lang="en-US" sz="1800" b="1" dirty="0">
                <a:solidFill>
                  <a:srgbClr val="172A2E"/>
                </a:solidFill>
                <a:latin typeface="IBM Plex Sans" pitchFamily="34" charset="0"/>
                <a:ea typeface="IBM Plex Sans" pitchFamily="34" charset="-122"/>
                <a:cs typeface="IBM Plex Sans" pitchFamily="34" charset="-120"/>
              </a:rPr>
              <a:t>Wann wird Software eines?</a:t>
            </a:r>
            <a:endParaRPr lang="en-US" sz="1800" dirty="0"/>
          </a:p>
        </p:txBody>
      </p:sp>
      <p:sp>
        <p:nvSpPr>
          <p:cNvPr id="13" name="Text 11"/>
          <p:cNvSpPr txBox="1"/>
          <p:nvPr/>
        </p:nvSpPr>
        <p:spPr>
          <a:xfrm>
            <a:off x="6391656" y="2670048"/>
            <a:ext cx="4718304" cy="713232"/>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Qualifizierung, Klassifizierung, Fall Praxissoftware</a:t>
            </a:r>
            <a:endParaRPr lang="en-US" sz="1400" dirty="0"/>
          </a:p>
        </p:txBody>
      </p:sp>
      <p:sp>
        <p:nvSpPr>
          <p:cNvPr id="14" name="Schritt 3"/>
          <p:cNvSpPr/>
          <p:nvPr/>
        </p:nvSpPr>
        <p:spPr>
          <a:xfrm>
            <a:off x="813816" y="3511296"/>
            <a:ext cx="10570464" cy="713232"/>
          </a:xfrm>
          <a:prstGeom prst="roundRect">
            <a:avLst>
              <a:gd name="adj" fmla="val 8974"/>
            </a:avLst>
          </a:prstGeom>
          <a:solidFill>
            <a:srgbClr val="ECE6D8"/>
          </a:solidFill>
          <a:ln/>
        </p:spPr>
      </p:sp>
      <p:sp>
        <p:nvSpPr>
          <p:cNvPr id="15" name="Text 13"/>
          <p:cNvSpPr txBox="1"/>
          <p:nvPr/>
        </p:nvSpPr>
        <p:spPr>
          <a:xfrm>
            <a:off x="1069848" y="3511296"/>
            <a:ext cx="457200" cy="713232"/>
          </a:xfrm>
          <a:prstGeom prst="rect">
            <a:avLst/>
          </a:prstGeom>
          <a:noFill/>
          <a:ln/>
        </p:spPr>
        <p:txBody>
          <a:bodyPr wrap="square" lIns="0" tIns="0" rIns="0" bIns="0" rtlCol="0" anchor="ctr"/>
          <a:lstStyle/>
          <a:p>
            <a:pPr marL="0" indent="0">
              <a:buNone/>
            </a:pPr>
            <a:r>
              <a:rPr lang="en-US" sz="2800" dirty="0">
                <a:solidFill>
                  <a:srgbClr val="A0522D"/>
                </a:solidFill>
                <a:latin typeface="IBM Plex Sans" pitchFamily="34" charset="0"/>
                <a:ea typeface="IBM Plex Sans" pitchFamily="34" charset="-122"/>
                <a:cs typeface="IBM Plex Sans" pitchFamily="34" charset="-120"/>
              </a:rPr>
              <a:t>3</a:t>
            </a:r>
            <a:endParaRPr lang="en-US" sz="2800" dirty="0"/>
          </a:p>
        </p:txBody>
      </p:sp>
      <p:sp>
        <p:nvSpPr>
          <p:cNvPr id="16" name="Text 14"/>
          <p:cNvSpPr txBox="1"/>
          <p:nvPr/>
        </p:nvSpPr>
        <p:spPr>
          <a:xfrm>
            <a:off x="1682496" y="3511296"/>
            <a:ext cx="4572000" cy="713232"/>
          </a:xfrm>
          <a:prstGeom prst="rect">
            <a:avLst/>
          </a:prstGeom>
          <a:noFill/>
          <a:ln/>
        </p:spPr>
        <p:txBody>
          <a:bodyPr wrap="square" lIns="0" tIns="0" rIns="0" bIns="0" rtlCol="0" anchor="ctr"/>
          <a:lstStyle/>
          <a:p>
            <a:pPr marL="0" indent="0">
              <a:buNone/>
            </a:pPr>
            <a:r>
              <a:rPr lang="en-US" sz="1800" b="1" dirty="0">
                <a:solidFill>
                  <a:srgbClr val="172A2E"/>
                </a:solidFill>
                <a:latin typeface="IBM Plex Sans" pitchFamily="34" charset="0"/>
                <a:ea typeface="IBM Plex Sans" pitchFamily="34" charset="-122"/>
                <a:cs typeface="IBM Plex Sans" pitchFamily="34" charset="-120"/>
              </a:rPr>
              <a:t>Was macht KI anders?</a:t>
            </a:r>
            <a:endParaRPr lang="en-US" sz="1800" dirty="0"/>
          </a:p>
        </p:txBody>
      </p:sp>
      <p:sp>
        <p:nvSpPr>
          <p:cNvPr id="17" name="Text 15"/>
          <p:cNvSpPr txBox="1"/>
          <p:nvPr/>
        </p:nvSpPr>
        <p:spPr>
          <a:xfrm>
            <a:off x="6391656" y="3511296"/>
            <a:ext cx="4718304" cy="713232"/>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Daten, Lernen, Evidenz, AI Act, Sprachmodelle</a:t>
            </a:r>
            <a:endParaRPr lang="en-US" sz="1400" dirty="0"/>
          </a:p>
        </p:txBody>
      </p:sp>
      <p:sp>
        <p:nvSpPr>
          <p:cNvPr id="18" name="Schritt 4"/>
          <p:cNvSpPr/>
          <p:nvPr/>
        </p:nvSpPr>
        <p:spPr>
          <a:xfrm>
            <a:off x="813816" y="4352544"/>
            <a:ext cx="10570464" cy="713232"/>
          </a:xfrm>
          <a:prstGeom prst="roundRect">
            <a:avLst>
              <a:gd name="adj" fmla="val 8974"/>
            </a:avLst>
          </a:prstGeom>
          <a:solidFill>
            <a:srgbClr val="ECE6D8"/>
          </a:solidFill>
          <a:ln/>
        </p:spPr>
      </p:sp>
      <p:sp>
        <p:nvSpPr>
          <p:cNvPr id="19" name="Text 17"/>
          <p:cNvSpPr txBox="1"/>
          <p:nvPr/>
        </p:nvSpPr>
        <p:spPr>
          <a:xfrm>
            <a:off x="1069848" y="4352544"/>
            <a:ext cx="457200" cy="713232"/>
          </a:xfrm>
          <a:prstGeom prst="rect">
            <a:avLst/>
          </a:prstGeom>
          <a:noFill/>
          <a:ln/>
        </p:spPr>
        <p:txBody>
          <a:bodyPr wrap="square" lIns="0" tIns="0" rIns="0" bIns="0" rtlCol="0" anchor="ctr"/>
          <a:lstStyle/>
          <a:p>
            <a:pPr marL="0" indent="0">
              <a:buNone/>
            </a:pPr>
            <a:r>
              <a:rPr lang="en-US" sz="2800" dirty="0">
                <a:solidFill>
                  <a:srgbClr val="A0522D"/>
                </a:solidFill>
                <a:latin typeface="IBM Plex Sans" pitchFamily="34" charset="0"/>
                <a:ea typeface="IBM Plex Sans" pitchFamily="34" charset="-122"/>
                <a:cs typeface="IBM Plex Sans" pitchFamily="34" charset="-120"/>
              </a:rPr>
              <a:t>4</a:t>
            </a:r>
            <a:endParaRPr lang="en-US" sz="2800" dirty="0"/>
          </a:p>
        </p:txBody>
      </p:sp>
      <p:sp>
        <p:nvSpPr>
          <p:cNvPr id="20" name="Text 18"/>
          <p:cNvSpPr txBox="1"/>
          <p:nvPr/>
        </p:nvSpPr>
        <p:spPr>
          <a:xfrm>
            <a:off x="1682496" y="4352544"/>
            <a:ext cx="4572000" cy="713232"/>
          </a:xfrm>
          <a:prstGeom prst="rect">
            <a:avLst/>
          </a:prstGeom>
          <a:noFill/>
          <a:ln/>
        </p:spPr>
        <p:txBody>
          <a:bodyPr wrap="square" lIns="0" tIns="0" rIns="0" bIns="0" rtlCol="0" anchor="ctr"/>
          <a:lstStyle/>
          <a:p>
            <a:pPr marL="0" indent="0">
              <a:buNone/>
            </a:pPr>
            <a:r>
              <a:rPr lang="en-US" sz="1800" b="1" dirty="0">
                <a:solidFill>
                  <a:srgbClr val="172A2E"/>
                </a:solidFill>
                <a:latin typeface="IBM Plex Sans" pitchFamily="34" charset="0"/>
                <a:ea typeface="IBM Plex Sans" pitchFamily="34" charset="-122"/>
                <a:cs typeface="IBM Plex Sans" pitchFamily="34" charset="-120"/>
              </a:rPr>
              <a:t>Qualität neu denken</a:t>
            </a:r>
            <a:endParaRPr lang="en-US" sz="1800" dirty="0"/>
          </a:p>
        </p:txBody>
      </p:sp>
      <p:sp>
        <p:nvSpPr>
          <p:cNvPr id="21" name="Text 19"/>
          <p:cNvSpPr txBox="1"/>
          <p:nvPr/>
        </p:nvSpPr>
        <p:spPr>
          <a:xfrm>
            <a:off x="6391656" y="4352544"/>
            <a:ext cx="4718304" cy="713232"/>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Quality by Design, Lebenszyklus, menschliche Aufsicht</a:t>
            </a:r>
            <a:endParaRPr lang="en-US" sz="1400" dirty="0"/>
          </a:p>
        </p:txBody>
      </p:sp>
      <p:sp>
        <p:nvSpPr>
          <p:cNvPr id="22" name="Schritt 5"/>
          <p:cNvSpPr/>
          <p:nvPr/>
        </p:nvSpPr>
        <p:spPr>
          <a:xfrm>
            <a:off x="813816" y="5193792"/>
            <a:ext cx="10570464" cy="713232"/>
          </a:xfrm>
          <a:prstGeom prst="roundRect">
            <a:avLst>
              <a:gd name="adj" fmla="val 8974"/>
            </a:avLst>
          </a:prstGeom>
          <a:solidFill>
            <a:srgbClr val="ECE6D8"/>
          </a:solidFill>
          <a:ln/>
        </p:spPr>
      </p:sp>
      <p:sp>
        <p:nvSpPr>
          <p:cNvPr id="23" name="Text 21"/>
          <p:cNvSpPr txBox="1"/>
          <p:nvPr/>
        </p:nvSpPr>
        <p:spPr>
          <a:xfrm>
            <a:off x="1069848" y="5193792"/>
            <a:ext cx="457200" cy="713232"/>
          </a:xfrm>
          <a:prstGeom prst="rect">
            <a:avLst/>
          </a:prstGeom>
          <a:noFill/>
          <a:ln/>
        </p:spPr>
        <p:txBody>
          <a:bodyPr wrap="square" lIns="0" tIns="0" rIns="0" bIns="0" rtlCol="0" anchor="ctr"/>
          <a:lstStyle/>
          <a:p>
            <a:pPr marL="0" indent="0">
              <a:buNone/>
            </a:pPr>
            <a:r>
              <a:rPr lang="en-US" sz="2800" dirty="0">
                <a:solidFill>
                  <a:srgbClr val="A0522D"/>
                </a:solidFill>
                <a:latin typeface="IBM Plex Sans" pitchFamily="34" charset="0"/>
                <a:ea typeface="IBM Plex Sans" pitchFamily="34" charset="-122"/>
                <a:cs typeface="IBM Plex Sans" pitchFamily="34" charset="-120"/>
              </a:rPr>
              <a:t>5</a:t>
            </a:r>
            <a:endParaRPr lang="en-US" sz="2800" dirty="0"/>
          </a:p>
        </p:txBody>
      </p:sp>
      <p:sp>
        <p:nvSpPr>
          <p:cNvPr id="24" name="Text 22"/>
          <p:cNvSpPr txBox="1"/>
          <p:nvPr/>
        </p:nvSpPr>
        <p:spPr>
          <a:xfrm>
            <a:off x="1682496" y="5193792"/>
            <a:ext cx="4572000" cy="713232"/>
          </a:xfrm>
          <a:prstGeom prst="rect">
            <a:avLst/>
          </a:prstGeom>
          <a:noFill/>
          <a:ln/>
        </p:spPr>
        <p:txBody>
          <a:bodyPr wrap="square" lIns="0" tIns="0" rIns="0" bIns="0" rtlCol="0" anchor="ctr"/>
          <a:lstStyle/>
          <a:p>
            <a:pPr marL="0" indent="0">
              <a:buNone/>
            </a:pPr>
            <a:r>
              <a:rPr lang="en-US" sz="1800" b="1" dirty="0">
                <a:solidFill>
                  <a:srgbClr val="172A2E"/>
                </a:solidFill>
                <a:latin typeface="IBM Plex Sans" pitchFamily="34" charset="0"/>
                <a:ea typeface="IBM Plex Sans" pitchFamily="34" charset="-122"/>
                <a:cs typeface="IBM Plex Sans" pitchFamily="34" charset="-120"/>
              </a:rPr>
              <a:t>Kann die Regulierung folgen?</a:t>
            </a:r>
            <a:endParaRPr lang="en-US" sz="1800" dirty="0"/>
          </a:p>
        </p:txBody>
      </p:sp>
      <p:sp>
        <p:nvSpPr>
          <p:cNvPr id="25" name="Text 23"/>
          <p:cNvSpPr txBox="1"/>
          <p:nvPr/>
        </p:nvSpPr>
        <p:spPr>
          <a:xfrm>
            <a:off x="6391656" y="5193792"/>
            <a:ext cx="4718304" cy="713232"/>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Tempo, Spannungsfelder, Eigentum, drei Thesen</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1 · DEFINITION NACH MDR (EU) 2017/745, ART. 2 NR. 1</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Drei Elemente machen ein Medizinprodukt</a:t>
            </a:r>
            <a:endParaRPr lang="en-US" sz="3600" dirty="0"/>
          </a:p>
        </p:txBody>
      </p:sp>
      <p:sp>
        <p:nvSpPr>
          <p:cNvPr id="4" name="Shape 2"/>
          <p:cNvSpPr/>
          <p:nvPr/>
        </p:nvSpPr>
        <p:spPr>
          <a:xfrm>
            <a:off x="815975" y="1938536"/>
            <a:ext cx="3384550" cy="2462014"/>
          </a:xfrm>
          <a:prstGeom prst="roundRect">
            <a:avLst>
              <a:gd name="adj" fmla="val 2966"/>
            </a:avLst>
          </a:prstGeom>
          <a:solidFill>
            <a:srgbClr val="FBF9F4"/>
          </a:solidFill>
          <a:ln w="6350">
            <a:solidFill>
              <a:srgbClr val="DCD4C2"/>
            </a:solidFill>
            <a:prstDash val="solid"/>
          </a:ln>
        </p:spPr>
      </p:sp>
      <p:sp>
        <p:nvSpPr>
          <p:cNvPr id="5" name="Text 3"/>
          <p:cNvSpPr/>
          <p:nvPr/>
        </p:nvSpPr>
        <p:spPr>
          <a:xfrm>
            <a:off x="1073150" y="2195711"/>
            <a:ext cx="29563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0522D"/>
                </a:solidFill>
                <a:latin typeface="IBM Plex Sans" pitchFamily="34" charset="0"/>
                <a:ea typeface="IBM Plex Sans" pitchFamily="34" charset="-122"/>
                <a:cs typeface="IBM Plex Sans" pitchFamily="34" charset="-120"/>
              </a:rPr>
              <a:t>Was?</a:t>
            </a:r>
            <a:endParaRPr lang="en-US" sz="1200" dirty="0"/>
          </a:p>
        </p:txBody>
      </p:sp>
      <p:sp>
        <p:nvSpPr>
          <p:cNvPr id="6" name="Text 4"/>
          <p:cNvSpPr/>
          <p:nvPr/>
        </p:nvSpPr>
        <p:spPr>
          <a:xfrm>
            <a:off x="1073150" y="2510631"/>
            <a:ext cx="2956306"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72A2E"/>
                </a:solidFill>
                <a:latin typeface="IBM Plex Sans" pitchFamily="34" charset="0"/>
                <a:ea typeface="IBM Plex Sans" pitchFamily="34" charset="-122"/>
                <a:cs typeface="IBM Plex Sans" pitchFamily="34" charset="-120"/>
              </a:rPr>
              <a:t>Ein Produkt</a:t>
            </a:r>
            <a:endParaRPr lang="en-US" sz="1800" dirty="0"/>
          </a:p>
        </p:txBody>
      </p:sp>
      <p:sp>
        <p:nvSpPr>
          <p:cNvPr id="7" name="Text 5"/>
          <p:cNvSpPr/>
          <p:nvPr/>
        </p:nvSpPr>
        <p:spPr>
          <a:xfrm>
            <a:off x="1073150" y="2886472"/>
            <a:ext cx="2956306"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Instrument, Gerät, Implantat, Reagenz, Material – oder </a:t>
            </a:r>
            <a:r>
              <a:rPr lang="en-US" sz="1400" b="1" dirty="0">
                <a:solidFill>
                  <a:srgbClr val="172A2E"/>
                </a:solidFill>
                <a:latin typeface="IBM Plex Sans" pitchFamily="34" charset="0"/>
                <a:ea typeface="IBM Plex Sans" pitchFamily="34" charset="-122"/>
                <a:cs typeface="IBM Plex Sans" pitchFamily="34" charset="-120"/>
              </a:rPr>
              <a:t>Software</a:t>
            </a:r>
            <a:r>
              <a:rPr lang="en-US" sz="1400" dirty="0">
                <a:solidFill>
                  <a:srgbClr val="4A5559"/>
                </a:solidFill>
                <a:latin typeface="IBM Plex Sans" pitchFamily="34" charset="0"/>
                <a:ea typeface="IBM Plex Sans" pitchFamily="34" charset="-122"/>
                <a:cs typeface="IBM Plex Sans" pitchFamily="34" charset="-120"/>
              </a:rPr>
              <a:t>. Allein oder in Kombination.</a:t>
            </a:r>
            <a:endParaRPr lang="en-US" sz="1400" dirty="0"/>
          </a:p>
        </p:txBody>
      </p:sp>
      <p:sp>
        <p:nvSpPr>
          <p:cNvPr id="8" name="Shape 6"/>
          <p:cNvSpPr/>
          <p:nvPr/>
        </p:nvSpPr>
        <p:spPr>
          <a:xfrm>
            <a:off x="4406900" y="1935361"/>
            <a:ext cx="3378200" cy="2468364"/>
          </a:xfrm>
          <a:prstGeom prst="roundRect">
            <a:avLst>
              <a:gd name="adj" fmla="val 3087"/>
            </a:avLst>
          </a:prstGeom>
          <a:solidFill>
            <a:srgbClr val="172A2E"/>
          </a:solidFill>
          <a:ln/>
        </p:spPr>
      </p:sp>
      <p:sp>
        <p:nvSpPr>
          <p:cNvPr id="9" name="Text 7"/>
          <p:cNvSpPr/>
          <p:nvPr/>
        </p:nvSpPr>
        <p:spPr>
          <a:xfrm>
            <a:off x="4660900" y="2189361"/>
            <a:ext cx="29563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3A56F"/>
                </a:solidFill>
                <a:latin typeface="IBM Plex Sans" pitchFamily="34" charset="0"/>
                <a:ea typeface="IBM Plex Sans" pitchFamily="34" charset="-122"/>
                <a:cs typeface="IBM Plex Sans" pitchFamily="34" charset="-120"/>
              </a:rPr>
              <a:t>Wozu?</a:t>
            </a:r>
            <a:endParaRPr lang="en-US" sz="1200" dirty="0"/>
          </a:p>
        </p:txBody>
      </p:sp>
      <p:sp>
        <p:nvSpPr>
          <p:cNvPr id="10" name="Text 8"/>
          <p:cNvSpPr/>
          <p:nvPr/>
        </p:nvSpPr>
        <p:spPr>
          <a:xfrm>
            <a:off x="4660900" y="2504281"/>
            <a:ext cx="2956306"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1E8"/>
                </a:solidFill>
                <a:latin typeface="IBM Plex Sans" pitchFamily="34" charset="0"/>
                <a:ea typeface="IBM Plex Sans" pitchFamily="34" charset="-122"/>
                <a:cs typeface="IBM Plex Sans" pitchFamily="34" charset="-120"/>
              </a:rPr>
              <a:t>Medizinische Zweckbestimmung</a:t>
            </a:r>
            <a:endParaRPr lang="en-US" sz="1800" dirty="0"/>
          </a:p>
        </p:txBody>
      </p:sp>
      <p:sp>
        <p:nvSpPr>
          <p:cNvPr id="11" name="Text 9"/>
          <p:cNvSpPr/>
          <p:nvPr/>
        </p:nvSpPr>
        <p:spPr>
          <a:xfrm>
            <a:off x="4660900" y="3154363"/>
            <a:ext cx="2956306" cy="1020763"/>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4D2"/>
                </a:solidFill>
                <a:latin typeface="IBM Plex Sans" pitchFamily="34" charset="0"/>
                <a:ea typeface="IBM Plex Sans" pitchFamily="34" charset="-122"/>
                <a:cs typeface="IBM Plex Sans" pitchFamily="34" charset="-120"/>
              </a:rPr>
              <a:t>Diagnose, Vorhersage, Überwachung, Behandlung, Linderung – festgelegt </a:t>
            </a:r>
            <a:r>
              <a:rPr lang="en-US" sz="1400" b="1" dirty="0">
                <a:solidFill>
                  <a:srgbClr val="F5F1E8"/>
                </a:solidFill>
                <a:latin typeface="IBM Plex Sans" pitchFamily="34" charset="0"/>
                <a:ea typeface="IBM Plex Sans" pitchFamily="34" charset="-122"/>
                <a:cs typeface="IBM Plex Sans" pitchFamily="34" charset="-120"/>
              </a:rPr>
              <a:t>vom Hersteller</a:t>
            </a:r>
            <a:r>
              <a:rPr lang="en-US" sz="1400" dirty="0">
                <a:solidFill>
                  <a:srgbClr val="C9D4D2"/>
                </a:solidFill>
                <a:latin typeface="IBM Plex Sans" pitchFamily="34" charset="0"/>
                <a:ea typeface="IBM Plex Sans" pitchFamily="34" charset="-122"/>
                <a:cs typeface="IBM Plex Sans" pitchFamily="34" charset="-120"/>
              </a:rPr>
              <a:t>.</a:t>
            </a:r>
            <a:endParaRPr lang="en-US" sz="1400" dirty="0"/>
          </a:p>
        </p:txBody>
      </p:sp>
      <p:sp>
        <p:nvSpPr>
          <p:cNvPr id="12" name="Shape 10"/>
          <p:cNvSpPr/>
          <p:nvPr/>
        </p:nvSpPr>
        <p:spPr>
          <a:xfrm>
            <a:off x="7991475" y="1938536"/>
            <a:ext cx="3384550" cy="2462014"/>
          </a:xfrm>
          <a:prstGeom prst="roundRect">
            <a:avLst>
              <a:gd name="adj" fmla="val 2966"/>
            </a:avLst>
          </a:prstGeom>
          <a:solidFill>
            <a:srgbClr val="FBF9F4"/>
          </a:solidFill>
          <a:ln w="6350">
            <a:solidFill>
              <a:srgbClr val="DCD4C2"/>
            </a:solidFill>
            <a:prstDash val="solid"/>
          </a:ln>
        </p:spPr>
      </p:sp>
      <p:sp>
        <p:nvSpPr>
          <p:cNvPr id="13" name="Text 11"/>
          <p:cNvSpPr/>
          <p:nvPr/>
        </p:nvSpPr>
        <p:spPr>
          <a:xfrm>
            <a:off x="8248650" y="2195711"/>
            <a:ext cx="29563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0522D"/>
                </a:solidFill>
                <a:latin typeface="IBM Plex Sans" pitchFamily="34" charset="0"/>
                <a:ea typeface="IBM Plex Sans" pitchFamily="34" charset="-122"/>
                <a:cs typeface="IBM Plex Sans" pitchFamily="34" charset="-120"/>
              </a:rPr>
              <a:t>Wie?</a:t>
            </a:r>
            <a:endParaRPr lang="en-US" sz="1200" dirty="0"/>
          </a:p>
        </p:txBody>
      </p:sp>
      <p:sp>
        <p:nvSpPr>
          <p:cNvPr id="14" name="Text 12"/>
          <p:cNvSpPr/>
          <p:nvPr/>
        </p:nvSpPr>
        <p:spPr>
          <a:xfrm>
            <a:off x="8248650" y="2510631"/>
            <a:ext cx="2956306"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72A2E"/>
                </a:solidFill>
                <a:latin typeface="IBM Plex Sans" pitchFamily="34" charset="0"/>
                <a:ea typeface="IBM Plex Sans" pitchFamily="34" charset="-122"/>
                <a:cs typeface="IBM Plex Sans" pitchFamily="34" charset="-120"/>
              </a:rPr>
              <a:t>Nicht pharmakologisch</a:t>
            </a:r>
            <a:endParaRPr lang="en-US" sz="1800" dirty="0"/>
          </a:p>
        </p:txBody>
      </p:sp>
      <p:sp>
        <p:nvSpPr>
          <p:cNvPr id="15" name="Text 13"/>
          <p:cNvSpPr/>
          <p:nvPr/>
        </p:nvSpPr>
        <p:spPr>
          <a:xfrm>
            <a:off x="8248650" y="2886472"/>
            <a:ext cx="2956306" cy="1020763"/>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Hauptwirkung weder pharmakologisch, immunologisch noch metabolisch. Sonst: Arzneimittel.</a:t>
            </a:r>
            <a:endParaRPr lang="en-US" sz="1400" dirty="0"/>
          </a:p>
        </p:txBody>
      </p:sp>
      <p:sp>
        <p:nvSpPr>
          <p:cNvPr id="16" name="Text 14"/>
          <p:cNvSpPr/>
          <p:nvPr/>
        </p:nvSpPr>
        <p:spPr>
          <a:xfrm>
            <a:off x="812800" y="4708525"/>
            <a:ext cx="10883392" cy="355600"/>
          </a:xfrm>
          <a:prstGeom prst="rect">
            <a:avLst/>
          </a:prstGeom>
          <a:noFill/>
          <a:ln/>
        </p:spPr>
        <p:txBody>
          <a:bodyPr wrap="square" lIns="0" tIns="0" rIns="0" bIns="0" rtlCol="0" anchor="t">
            <a:normAutofit/>
          </a:bodyPr>
          <a:lstStyle/>
          <a:p>
            <a:pPr marL="0" indent="0" algn="l">
              <a:lnSpc>
                <a:spcPts val="2600"/>
              </a:lnSpc>
              <a:buNone/>
            </a:pPr>
            <a:r>
              <a:rPr lang="en-US" sz="2000" i="1" dirty="0">
                <a:solidFill>
                  <a:srgbClr val="172A2E"/>
                </a:solidFill>
                <a:latin typeface="EB Garamond" pitchFamily="18" charset="0"/>
                <a:ea typeface="EB Garamond" pitchFamily="18" charset="-122"/>
                <a:cs typeface="EB Garamond" pitchFamily="18" charset="-120"/>
              </a:rPr>
              <a:t>Nicht die Technik entscheidet, sondern der erklärte Zweck – in Etikett, Gebrauchsanweisung, Werbung.</a:t>
            </a:r>
            <a:endParaRPr lang="en-US" sz="2000" dirty="0"/>
          </a:p>
        </p:txBody>
      </p:sp>
      <p:sp>
        <p:nvSpPr>
          <p:cNvPr id="17" name="Text 15"/>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4</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1 · KURIOSITÄTEN</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Auch das sind (oder waren) Medizinprodukte</a:t>
            </a:r>
            <a:endParaRPr lang="en-US" sz="3600" dirty="0"/>
          </a:p>
        </p:txBody>
      </p:sp>
      <p:sp>
        <p:nvSpPr>
          <p:cNvPr id="4" name="Shape 2"/>
          <p:cNvSpPr/>
          <p:nvPr/>
        </p:nvSpPr>
        <p:spPr>
          <a:xfrm>
            <a:off x="812800" y="1884561"/>
            <a:ext cx="5207000" cy="1498600"/>
          </a:xfrm>
          <a:prstGeom prst="roundRect">
            <a:avLst>
              <a:gd name="adj" fmla="val 5085"/>
            </a:avLst>
          </a:prstGeom>
          <a:solidFill>
            <a:srgbClr val="F5F1E8"/>
          </a:solidFill>
          <a:ln/>
        </p:spPr>
      </p:sp>
      <p:pic>
        <p:nvPicPr>
          <p:cNvPr id="5" name="Image 0" descr="Eine Frau liegt auf der Seite, im Ohr steckt eine brennende Ohrkerze"/>
          <p:cNvPicPr>
            <a:picLocks noChangeAspect="1"/>
          </p:cNvPicPr>
          <p:nvPr/>
        </p:nvPicPr>
        <p:blipFill>
          <a:blip r:embed="rId3"/>
          <a:srcRect l="7693" r="7693"/>
          <a:stretch/>
        </p:blipFill>
        <p:spPr>
          <a:xfrm>
            <a:off x="812800" y="1884561"/>
            <a:ext cx="1905000" cy="1498600"/>
          </a:xfrm>
          <a:custGeom>
            <a:avLst/>
            <a:gdLst/>
            <a:ahLst/>
            <a:cxnLst/>
            <a:rect l="l" t="t" r="r" b="b"/>
            <a:pathLst>
              <a:path w="1905000" h="1498600">
                <a:moveTo>
                  <a:pt x="0" y="76200"/>
                </a:moveTo>
                <a:arcTo wR="76200" hR="76200" stAng="10800000" swAng="5400000"/>
                <a:lnTo>
                  <a:pt x="1905000" y="0"/>
                </a:lnTo>
                <a:lnTo>
                  <a:pt x="1905000" y="1498600"/>
                </a:lnTo>
                <a:lnTo>
                  <a:pt x="76200" y="1498600"/>
                </a:lnTo>
                <a:arcTo wR="76200" hR="76200" stAng="5400000" swAng="5400000"/>
                <a:close/>
              </a:path>
            </a:pathLst>
          </a:custGeom>
        </p:spPr>
      </p:pic>
      <p:sp>
        <p:nvSpPr>
          <p:cNvPr id="6" name="Text 3"/>
          <p:cNvSpPr/>
          <p:nvPr/>
        </p:nvSpPr>
        <p:spPr>
          <a:xfrm>
            <a:off x="2895600" y="2062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Ohrkerzen</a:t>
            </a:r>
            <a:endParaRPr lang="en-US" sz="1600" dirty="0"/>
          </a:p>
        </p:txBody>
      </p:sp>
      <p:sp>
        <p:nvSpPr>
          <p:cNvPr id="7" name="Text 4"/>
          <p:cNvSpPr/>
          <p:nvPr/>
        </p:nvSpPr>
        <p:spPr>
          <a:xfrm>
            <a:off x="2895600" y="2356941"/>
            <a:ext cx="30347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Jahrelang CE-gekennzeichnet – trotz widerlegtem „Kamineffekt“.</a:t>
            </a:r>
            <a:endParaRPr lang="en-US" sz="1300" dirty="0"/>
          </a:p>
        </p:txBody>
      </p:sp>
      <p:sp>
        <p:nvSpPr>
          <p:cNvPr id="8" name="Shape 5"/>
          <p:cNvSpPr/>
          <p:nvPr/>
        </p:nvSpPr>
        <p:spPr>
          <a:xfrm>
            <a:off x="6172200" y="1884561"/>
            <a:ext cx="5207000" cy="1498600"/>
          </a:xfrm>
          <a:prstGeom prst="roundRect">
            <a:avLst>
              <a:gd name="adj" fmla="val 5085"/>
            </a:avLst>
          </a:prstGeom>
          <a:solidFill>
            <a:srgbClr val="F5F1E8"/>
          </a:solidFill>
          <a:ln/>
        </p:spPr>
      </p:sp>
      <p:sp>
        <p:nvSpPr>
          <p:cNvPr id="9" name="Shape 6"/>
          <p:cNvSpPr/>
          <p:nvPr/>
        </p:nvSpPr>
        <p:spPr>
          <a:xfrm>
            <a:off x="6172200" y="1884561"/>
            <a:ext cx="1905000" cy="1498600"/>
          </a:xfrm>
          <a:custGeom>
            <a:avLst/>
            <a:gdLst/>
            <a:ahLst/>
            <a:cxnLst/>
            <a:rect l="l" t="t" r="r" b="b"/>
            <a:pathLst>
              <a:path w="1905000" h="1498600">
                <a:moveTo>
                  <a:pt x="0" y="76200"/>
                </a:moveTo>
                <a:arcTo wR="76200" hR="76200" stAng="10800000" swAng="5400000"/>
                <a:lnTo>
                  <a:pt x="1905000" y="0"/>
                </a:lnTo>
                <a:lnTo>
                  <a:pt x="1905000" y="1498600"/>
                </a:lnTo>
                <a:lnTo>
                  <a:pt x="76200" y="1498600"/>
                </a:lnTo>
                <a:arcTo wR="76200" hR="76200" stAng="5400000" swAng="5400000"/>
                <a:close/>
              </a:path>
            </a:pathLst>
          </a:custGeom>
          <a:solidFill>
            <a:srgbClr val="DCD4C2"/>
          </a:solidFill>
          <a:ln/>
        </p:spPr>
      </p:sp>
      <p:sp>
        <p:nvSpPr>
          <p:cNvPr id="10" name="Text 7"/>
          <p:cNvSpPr/>
          <p:nvPr/>
        </p:nvSpPr>
        <p:spPr>
          <a:xfrm>
            <a:off x="8255000" y="2062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Bioresonanz</a:t>
            </a:r>
            <a:endParaRPr lang="en-US" sz="1600" dirty="0"/>
          </a:p>
        </p:txBody>
      </p:sp>
      <p:sp>
        <p:nvSpPr>
          <p:cNvPr id="11" name="Text 8"/>
          <p:cNvSpPr/>
          <p:nvPr/>
        </p:nvSpPr>
        <p:spPr>
          <a:xfrm>
            <a:off x="8255000" y="2356941"/>
            <a:ext cx="30347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Teils Klasse IIa. Geprüft wurde vor allem die elektrische Sicherheit.</a:t>
            </a:r>
            <a:endParaRPr lang="en-US" sz="1300" dirty="0"/>
          </a:p>
        </p:txBody>
      </p:sp>
      <p:sp>
        <p:nvSpPr>
          <p:cNvPr id="12" name="Shape 9"/>
          <p:cNvSpPr/>
          <p:nvPr/>
        </p:nvSpPr>
        <p:spPr>
          <a:xfrm>
            <a:off x="812800" y="3535561"/>
            <a:ext cx="5207000" cy="1498600"/>
          </a:xfrm>
          <a:prstGeom prst="roundRect">
            <a:avLst>
              <a:gd name="adj" fmla="val 5085"/>
            </a:avLst>
          </a:prstGeom>
          <a:solidFill>
            <a:srgbClr val="F5F1E8"/>
          </a:solidFill>
          <a:ln/>
        </p:spPr>
      </p:sp>
      <p:pic>
        <p:nvPicPr>
          <p:cNvPr id="13" name="Image 1" descr="Digitales Fieberthermometer auf hellem Stoff"/>
          <p:cNvPicPr>
            <a:picLocks noChangeAspect="1"/>
          </p:cNvPicPr>
          <p:nvPr/>
        </p:nvPicPr>
        <p:blipFill>
          <a:blip r:embed="rId4"/>
          <a:srcRect l="10077" r="10077"/>
          <a:stretch/>
        </p:blipFill>
        <p:spPr>
          <a:xfrm>
            <a:off x="812800" y="3535561"/>
            <a:ext cx="1905000" cy="1498600"/>
          </a:xfrm>
          <a:custGeom>
            <a:avLst/>
            <a:gdLst/>
            <a:ahLst/>
            <a:cxnLst/>
            <a:rect l="l" t="t" r="r" b="b"/>
            <a:pathLst>
              <a:path w="1905000" h="1498600">
                <a:moveTo>
                  <a:pt x="0" y="76200"/>
                </a:moveTo>
                <a:arcTo wR="76200" hR="76200" stAng="10800000" swAng="5400000"/>
                <a:lnTo>
                  <a:pt x="1905000" y="0"/>
                </a:lnTo>
                <a:lnTo>
                  <a:pt x="1905000" y="1498600"/>
                </a:lnTo>
                <a:lnTo>
                  <a:pt x="76200" y="1498600"/>
                </a:lnTo>
                <a:arcTo wR="76200" hR="76200" stAng="5400000" swAng="5400000"/>
                <a:close/>
              </a:path>
            </a:pathLst>
          </a:custGeom>
        </p:spPr>
      </p:pic>
      <p:sp>
        <p:nvSpPr>
          <p:cNvPr id="14" name="Text 10"/>
          <p:cNvSpPr/>
          <p:nvPr/>
        </p:nvSpPr>
        <p:spPr>
          <a:xfrm>
            <a:off x="2895600" y="3713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Natural Cycles</a:t>
            </a:r>
            <a:endParaRPr lang="en-US" sz="1600" dirty="0"/>
          </a:p>
        </p:txBody>
      </p:sp>
      <p:sp>
        <p:nvSpPr>
          <p:cNvPr id="15" name="Text 11"/>
          <p:cNvSpPr/>
          <p:nvPr/>
        </p:nvSpPr>
        <p:spPr>
          <a:xfrm>
            <a:off x="2895600" y="4007941"/>
            <a:ext cx="30347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Zyklus-App plus Thermometer, zertifiziert als Verhütungsmittel (IIb).</a:t>
            </a:r>
            <a:endParaRPr lang="en-US" sz="1300" dirty="0"/>
          </a:p>
        </p:txBody>
      </p:sp>
      <p:sp>
        <p:nvSpPr>
          <p:cNvPr id="16" name="Shape 12"/>
          <p:cNvSpPr/>
          <p:nvPr/>
        </p:nvSpPr>
        <p:spPr>
          <a:xfrm>
            <a:off x="6172200" y="3535561"/>
            <a:ext cx="5207000" cy="1498600"/>
          </a:xfrm>
          <a:prstGeom prst="roundRect">
            <a:avLst>
              <a:gd name="adj" fmla="val 5085"/>
            </a:avLst>
          </a:prstGeom>
          <a:solidFill>
            <a:srgbClr val="F5F1E8"/>
          </a:solidFill>
          <a:ln/>
        </p:spPr>
      </p:sp>
      <p:pic>
        <p:nvPicPr>
          <p:cNvPr id="17" name="Image 2" descr="Holzkasten mit Drehknöpfen und Spulen, Typenschild Oscilloclast of Dr. Albert Abrams"/>
          <p:cNvPicPr>
            <a:picLocks noChangeAspect="1"/>
          </p:cNvPicPr>
          <p:nvPr/>
        </p:nvPicPr>
        <p:blipFill>
          <a:blip r:embed="rId5"/>
          <a:srcRect l="10772" r="10772"/>
          <a:stretch/>
        </p:blipFill>
        <p:spPr>
          <a:xfrm>
            <a:off x="6172200" y="3535561"/>
            <a:ext cx="1905000" cy="1498600"/>
          </a:xfrm>
          <a:custGeom>
            <a:avLst/>
            <a:gdLst/>
            <a:ahLst/>
            <a:cxnLst/>
            <a:rect l="l" t="t" r="r" b="b"/>
            <a:pathLst>
              <a:path w="1905000" h="1498600">
                <a:moveTo>
                  <a:pt x="0" y="76200"/>
                </a:moveTo>
                <a:arcTo wR="76200" hR="76200" stAng="10800000" swAng="5400000"/>
                <a:lnTo>
                  <a:pt x="1905000" y="0"/>
                </a:lnTo>
                <a:lnTo>
                  <a:pt x="1905000" y="1498600"/>
                </a:lnTo>
                <a:lnTo>
                  <a:pt x="76200" y="1498600"/>
                </a:lnTo>
                <a:arcTo wR="76200" hR="76200" stAng="5400000" swAng="5400000"/>
                <a:close/>
              </a:path>
            </a:pathLst>
          </a:custGeom>
        </p:spPr>
      </p:pic>
      <p:sp>
        <p:nvSpPr>
          <p:cNvPr id="18" name="Text 13"/>
          <p:cNvSpPr/>
          <p:nvPr/>
        </p:nvSpPr>
        <p:spPr>
          <a:xfrm>
            <a:off x="8255000" y="3713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Oscilloclast</a:t>
            </a:r>
            <a:endParaRPr lang="en-US" sz="1600" dirty="0"/>
          </a:p>
        </p:txBody>
      </p:sp>
      <p:sp>
        <p:nvSpPr>
          <p:cNvPr id="19" name="Text 14"/>
          <p:cNvSpPr/>
          <p:nvPr/>
        </p:nvSpPr>
        <p:spPr>
          <a:xfrm>
            <a:off x="8255000" y="4007941"/>
            <a:ext cx="303479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Abrams, 1920er: Therapie per „Schwingung“ – Urahn der Bioresonanz.</a:t>
            </a:r>
            <a:endParaRPr lang="en-US" sz="1300" dirty="0"/>
          </a:p>
        </p:txBody>
      </p:sp>
      <p:sp>
        <p:nvSpPr>
          <p:cNvPr id="20" name="Text 15"/>
          <p:cNvSpPr/>
          <p:nvPr/>
        </p:nvSpPr>
        <p:spPr>
          <a:xfrm>
            <a:off x="812800" y="5288161"/>
            <a:ext cx="10883392" cy="355600"/>
          </a:xfrm>
          <a:prstGeom prst="rect">
            <a:avLst/>
          </a:prstGeom>
          <a:noFill/>
          <a:ln/>
        </p:spPr>
        <p:txBody>
          <a:bodyPr wrap="square" lIns="0" tIns="0" rIns="0" bIns="0" rtlCol="0" anchor="t">
            <a:normAutofit/>
          </a:bodyPr>
          <a:lstStyle/>
          <a:p>
            <a:pPr marL="0" indent="0" algn="l">
              <a:lnSpc>
                <a:spcPts val="2600"/>
              </a:lnSpc>
              <a:buNone/>
            </a:pPr>
            <a:r>
              <a:rPr lang="en-US" sz="2000" i="1" dirty="0">
                <a:solidFill>
                  <a:srgbClr val="172A2E"/>
                </a:solidFill>
                <a:latin typeface="EB Garamond" pitchFamily="18" charset="0"/>
                <a:ea typeface="EB Garamond" pitchFamily="18" charset="-122"/>
                <a:cs typeface="EB Garamond" pitchFamily="18" charset="-120"/>
              </a:rPr>
              <a:t>Lehre: Konformität ist nicht Wirksamkeit.</a:t>
            </a:r>
            <a:endParaRPr lang="en-US" sz="2000" dirty="0"/>
          </a:p>
        </p:txBody>
      </p:sp>
      <p:sp>
        <p:nvSpPr>
          <p:cNvPr id="21" name="Text 16"/>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Fotos: SharonaGott, CC BY 2.0 · Alabama Extension, CC0 (Symbolbild) · U.S. FDA, CMS der Firma </a:t>
            </a:r>
            <a:r>
              <a:rPr lang="en-US" sz="1200" dirty="0" err="1">
                <a:solidFill>
                  <a:srgbClr val="5F686B"/>
                </a:solidFill>
                <a:latin typeface="IBM Plex Sans" pitchFamily="34" charset="0"/>
                <a:ea typeface="IBM Plex Sans" pitchFamily="34" charset="-122"/>
                <a:cs typeface="IBM Plex Sans" pitchFamily="34" charset="-120"/>
              </a:rPr>
              <a:t>wegamed</a:t>
            </a:r>
            <a:endParaRPr lang="en-US" sz="1200" dirty="0"/>
          </a:p>
        </p:txBody>
      </p:sp>
      <p:sp>
        <p:nvSpPr>
          <p:cNvPr id="22" name="Text 17"/>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4</a:t>
            </a:r>
            <a:endParaRPr lang="en-US" sz="1200" dirty="0"/>
          </a:p>
        </p:txBody>
      </p:sp>
      <p:pic>
        <p:nvPicPr>
          <p:cNvPr id="24" name="Grafik 23">
            <a:extLst>
              <a:ext uri="{FF2B5EF4-FFF2-40B4-BE49-F238E27FC236}">
                <a16:creationId xmlns:a16="http://schemas.microsoft.com/office/drawing/2014/main" id="{888ED036-8FDC-3492-A12C-A317CD00DA7A}"/>
              </a:ext>
            </a:extLst>
          </p:cNvPr>
          <p:cNvPicPr>
            <a:picLocks noChangeAspect="1"/>
          </p:cNvPicPr>
          <p:nvPr/>
        </p:nvPicPr>
        <p:blipFill>
          <a:blip r:embed="rId6"/>
          <a:stretch>
            <a:fillRect/>
          </a:stretch>
        </p:blipFill>
        <p:spPr>
          <a:xfrm>
            <a:off x="6096000" y="1884560"/>
            <a:ext cx="1981200" cy="14986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2 · QUALIFIZIERUNG NACH MDCG 2019-11</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Wann ist Software ein Medizinprodukt?</a:t>
            </a:r>
            <a:endParaRPr lang="en-US" sz="3600" dirty="0"/>
          </a:p>
        </p:txBody>
      </p:sp>
      <p:sp>
        <p:nvSpPr>
          <p:cNvPr id="4" name="Shape 2"/>
          <p:cNvSpPr/>
          <p:nvPr/>
        </p:nvSpPr>
        <p:spPr>
          <a:xfrm>
            <a:off x="815975" y="2058491"/>
            <a:ext cx="2292350" cy="1182291"/>
          </a:xfrm>
          <a:prstGeom prst="roundRect">
            <a:avLst>
              <a:gd name="adj" fmla="val 6177"/>
            </a:avLst>
          </a:prstGeom>
          <a:solidFill>
            <a:srgbClr val="FBF9F4"/>
          </a:solidFill>
          <a:ln w="6350">
            <a:solidFill>
              <a:srgbClr val="DCD4C2"/>
            </a:solidFill>
            <a:prstDash val="solid"/>
          </a:ln>
        </p:spPr>
      </p:sp>
      <p:sp>
        <p:nvSpPr>
          <p:cNvPr id="5" name="Text 3"/>
          <p:cNvSpPr/>
          <p:nvPr/>
        </p:nvSpPr>
        <p:spPr>
          <a:xfrm>
            <a:off x="1022350" y="2264866"/>
            <a:ext cx="193598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0522D"/>
                </a:solidFill>
                <a:latin typeface="IBM Plex Sans" pitchFamily="34" charset="0"/>
                <a:ea typeface="IBM Plex Sans" pitchFamily="34" charset="-122"/>
                <a:cs typeface="IBM Plex Sans" pitchFamily="34" charset="-120"/>
              </a:rPr>
              <a:t>Frage 1</a:t>
            </a:r>
            <a:endParaRPr lang="en-US" sz="1200" dirty="0"/>
          </a:p>
        </p:txBody>
      </p:sp>
      <p:sp>
        <p:nvSpPr>
          <p:cNvPr id="6" name="Text 4"/>
          <p:cNvSpPr/>
          <p:nvPr/>
        </p:nvSpPr>
        <p:spPr>
          <a:xfrm>
            <a:off x="1022350" y="2554387"/>
            <a:ext cx="193598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72A2E"/>
                </a:solidFill>
                <a:latin typeface="IBM Plex Sans" pitchFamily="34" charset="0"/>
                <a:ea typeface="IBM Plex Sans" pitchFamily="34" charset="-122"/>
                <a:cs typeface="IBM Plex Sans" pitchFamily="34" charset="-120"/>
              </a:rPr>
              <a:t>Verarbeitet sie Daten nach Befehlen?</a:t>
            </a:r>
            <a:endParaRPr lang="en-US" sz="1400" dirty="0"/>
          </a:p>
        </p:txBody>
      </p:sp>
      <p:pic>
        <p:nvPicPr>
          <p:cNvPr id="7" name="Image 0" descr="arrow-right"/>
          <p:cNvPicPr>
            <a:picLocks noChangeAspect="1"/>
          </p:cNvPicPr>
          <p:nvPr/>
        </p:nvPicPr>
        <p:blipFill>
          <a:blip r:embed="rId3"/>
          <a:srcRect/>
          <a:stretch/>
        </p:blipFill>
        <p:spPr>
          <a:xfrm>
            <a:off x="3213100" y="2573437"/>
            <a:ext cx="254000" cy="152400"/>
          </a:xfrm>
          <a:prstGeom prst="rect">
            <a:avLst/>
          </a:prstGeom>
        </p:spPr>
      </p:pic>
      <p:sp>
        <p:nvSpPr>
          <p:cNvPr id="8" name="Shape 5"/>
          <p:cNvSpPr/>
          <p:nvPr/>
        </p:nvSpPr>
        <p:spPr>
          <a:xfrm>
            <a:off x="3571875" y="2058491"/>
            <a:ext cx="2292350" cy="1182291"/>
          </a:xfrm>
          <a:prstGeom prst="roundRect">
            <a:avLst>
              <a:gd name="adj" fmla="val 6177"/>
            </a:avLst>
          </a:prstGeom>
          <a:solidFill>
            <a:srgbClr val="FBF9F4"/>
          </a:solidFill>
          <a:ln w="6350">
            <a:solidFill>
              <a:srgbClr val="DCD4C2"/>
            </a:solidFill>
            <a:prstDash val="solid"/>
          </a:ln>
        </p:spPr>
      </p:sp>
      <p:sp>
        <p:nvSpPr>
          <p:cNvPr id="9" name="Text 6"/>
          <p:cNvSpPr/>
          <p:nvPr/>
        </p:nvSpPr>
        <p:spPr>
          <a:xfrm>
            <a:off x="3778250" y="2264866"/>
            <a:ext cx="193598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0522D"/>
                </a:solidFill>
                <a:latin typeface="IBM Plex Sans" pitchFamily="34" charset="0"/>
                <a:ea typeface="IBM Plex Sans" pitchFamily="34" charset="-122"/>
                <a:cs typeface="IBM Plex Sans" pitchFamily="34" charset="-120"/>
              </a:rPr>
              <a:t>Frage 2</a:t>
            </a:r>
            <a:endParaRPr lang="en-US" sz="1200" dirty="0"/>
          </a:p>
        </p:txBody>
      </p:sp>
      <p:sp>
        <p:nvSpPr>
          <p:cNvPr id="10" name="Text 7"/>
          <p:cNvSpPr/>
          <p:nvPr/>
        </p:nvSpPr>
        <p:spPr>
          <a:xfrm>
            <a:off x="3778250" y="2554387"/>
            <a:ext cx="193598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72A2E"/>
                </a:solidFill>
                <a:latin typeface="IBM Plex Sans" pitchFamily="34" charset="0"/>
                <a:ea typeface="IBM Plex Sans" pitchFamily="34" charset="-122"/>
                <a:cs typeface="IBM Plex Sans" pitchFamily="34" charset="-120"/>
              </a:rPr>
              <a:t>Ist sie eigenständig – nicht Teil eines Geräts?</a:t>
            </a:r>
            <a:endParaRPr lang="en-US" sz="1400" dirty="0"/>
          </a:p>
        </p:txBody>
      </p:sp>
      <p:pic>
        <p:nvPicPr>
          <p:cNvPr id="11" name="Image 1" descr="arrow-right"/>
          <p:cNvPicPr>
            <a:picLocks noChangeAspect="1"/>
          </p:cNvPicPr>
          <p:nvPr/>
        </p:nvPicPr>
        <p:blipFill>
          <a:blip r:embed="rId3"/>
          <a:srcRect/>
          <a:stretch/>
        </p:blipFill>
        <p:spPr>
          <a:xfrm>
            <a:off x="5969000" y="2573437"/>
            <a:ext cx="254000" cy="152400"/>
          </a:xfrm>
          <a:prstGeom prst="rect">
            <a:avLst/>
          </a:prstGeom>
        </p:spPr>
      </p:pic>
      <p:sp>
        <p:nvSpPr>
          <p:cNvPr id="12" name="Shape 8"/>
          <p:cNvSpPr/>
          <p:nvPr/>
        </p:nvSpPr>
        <p:spPr>
          <a:xfrm>
            <a:off x="6327775" y="1938536"/>
            <a:ext cx="2292350" cy="1422301"/>
          </a:xfrm>
          <a:prstGeom prst="roundRect">
            <a:avLst>
              <a:gd name="adj" fmla="val 5134"/>
            </a:avLst>
          </a:prstGeom>
          <a:solidFill>
            <a:srgbClr val="FBF9F4"/>
          </a:solidFill>
          <a:ln w="6350">
            <a:solidFill>
              <a:srgbClr val="DCD4C2"/>
            </a:solidFill>
            <a:prstDash val="solid"/>
          </a:ln>
        </p:spPr>
      </p:sp>
      <p:sp>
        <p:nvSpPr>
          <p:cNvPr id="13" name="Text 9"/>
          <p:cNvSpPr/>
          <p:nvPr/>
        </p:nvSpPr>
        <p:spPr>
          <a:xfrm>
            <a:off x="6534150" y="2144911"/>
            <a:ext cx="193598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0522D"/>
                </a:solidFill>
                <a:latin typeface="IBM Plex Sans" pitchFamily="34" charset="0"/>
                <a:ea typeface="IBM Plex Sans" pitchFamily="34" charset="-122"/>
                <a:cs typeface="IBM Plex Sans" pitchFamily="34" charset="-120"/>
              </a:rPr>
              <a:t>Frage 3</a:t>
            </a:r>
            <a:endParaRPr lang="en-US" sz="1200" dirty="0"/>
          </a:p>
        </p:txBody>
      </p:sp>
      <p:sp>
        <p:nvSpPr>
          <p:cNvPr id="14" name="Text 10"/>
          <p:cNvSpPr/>
          <p:nvPr/>
        </p:nvSpPr>
        <p:spPr>
          <a:xfrm>
            <a:off x="6534150" y="2434431"/>
            <a:ext cx="1935988"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72A2E"/>
                </a:solidFill>
                <a:latin typeface="IBM Plex Sans" pitchFamily="34" charset="0"/>
                <a:ea typeface="IBM Plex Sans" pitchFamily="34" charset="-122"/>
                <a:cs typeface="IBM Plex Sans" pitchFamily="34" charset="-120"/>
              </a:rPr>
              <a:t>Tut sie mehr als speichern, senden, einfach suchen?</a:t>
            </a:r>
            <a:endParaRPr lang="en-US" sz="1400" dirty="0"/>
          </a:p>
        </p:txBody>
      </p:sp>
      <p:pic>
        <p:nvPicPr>
          <p:cNvPr id="15" name="Image 2" descr="arrow-right"/>
          <p:cNvPicPr>
            <a:picLocks noChangeAspect="1"/>
          </p:cNvPicPr>
          <p:nvPr/>
        </p:nvPicPr>
        <p:blipFill>
          <a:blip r:embed="rId3"/>
          <a:srcRect/>
          <a:stretch/>
        </p:blipFill>
        <p:spPr>
          <a:xfrm>
            <a:off x="8724900" y="2573437"/>
            <a:ext cx="254000" cy="152400"/>
          </a:xfrm>
          <a:prstGeom prst="rect">
            <a:avLst/>
          </a:prstGeom>
        </p:spPr>
      </p:pic>
      <p:sp>
        <p:nvSpPr>
          <p:cNvPr id="16" name="Shape 11"/>
          <p:cNvSpPr/>
          <p:nvPr/>
        </p:nvSpPr>
        <p:spPr>
          <a:xfrm>
            <a:off x="9083675" y="1938536"/>
            <a:ext cx="2292350" cy="1422301"/>
          </a:xfrm>
          <a:prstGeom prst="roundRect">
            <a:avLst>
              <a:gd name="adj" fmla="val 5134"/>
            </a:avLst>
          </a:prstGeom>
          <a:solidFill>
            <a:srgbClr val="FBF9F4"/>
          </a:solidFill>
          <a:ln w="6350">
            <a:solidFill>
              <a:srgbClr val="DCD4C2"/>
            </a:solidFill>
            <a:prstDash val="solid"/>
          </a:ln>
        </p:spPr>
      </p:sp>
      <p:sp>
        <p:nvSpPr>
          <p:cNvPr id="17" name="Text 12"/>
          <p:cNvSpPr/>
          <p:nvPr/>
        </p:nvSpPr>
        <p:spPr>
          <a:xfrm>
            <a:off x="9290050" y="2144911"/>
            <a:ext cx="193598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0522D"/>
                </a:solidFill>
                <a:latin typeface="IBM Plex Sans" pitchFamily="34" charset="0"/>
                <a:ea typeface="IBM Plex Sans" pitchFamily="34" charset="-122"/>
                <a:cs typeface="IBM Plex Sans" pitchFamily="34" charset="-120"/>
              </a:rPr>
              <a:t>Frage 4</a:t>
            </a:r>
            <a:endParaRPr lang="en-US" sz="1200" dirty="0"/>
          </a:p>
        </p:txBody>
      </p:sp>
      <p:sp>
        <p:nvSpPr>
          <p:cNvPr id="18" name="Text 13"/>
          <p:cNvSpPr/>
          <p:nvPr/>
        </p:nvSpPr>
        <p:spPr>
          <a:xfrm>
            <a:off x="9290050" y="2434431"/>
            <a:ext cx="1935988"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72A2E"/>
                </a:solidFill>
                <a:latin typeface="IBM Plex Sans" pitchFamily="34" charset="0"/>
                <a:ea typeface="IBM Plex Sans" pitchFamily="34" charset="-122"/>
                <a:cs typeface="IBM Plex Sans" pitchFamily="34" charset="-120"/>
              </a:rPr>
              <a:t>Dient sie dem einzelnen Patienten, medizinisch?</a:t>
            </a:r>
            <a:endParaRPr lang="en-US" sz="1400" dirty="0"/>
          </a:p>
        </p:txBody>
      </p:sp>
      <p:sp>
        <p:nvSpPr>
          <p:cNvPr id="19" name="Shape 14"/>
          <p:cNvSpPr/>
          <p:nvPr/>
        </p:nvSpPr>
        <p:spPr>
          <a:xfrm>
            <a:off x="812800" y="3668812"/>
            <a:ext cx="5181600" cy="1229122"/>
          </a:xfrm>
          <a:prstGeom prst="roundRect">
            <a:avLst>
              <a:gd name="adj" fmla="val 6200"/>
            </a:avLst>
          </a:prstGeom>
          <a:solidFill>
            <a:srgbClr val="172A2E"/>
          </a:solidFill>
          <a:ln/>
        </p:spPr>
      </p:sp>
      <p:sp>
        <p:nvSpPr>
          <p:cNvPr id="20" name="Text 15"/>
          <p:cNvSpPr/>
          <p:nvPr/>
        </p:nvSpPr>
        <p:spPr>
          <a:xfrm>
            <a:off x="1066800" y="3872012"/>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3A56F"/>
                </a:solidFill>
                <a:latin typeface="IBM Plex Sans" pitchFamily="34" charset="0"/>
                <a:ea typeface="IBM Plex Sans" pitchFamily="34" charset="-122"/>
                <a:cs typeface="IBM Plex Sans" pitchFamily="34" charset="-120"/>
              </a:rPr>
              <a:t>Viermal Ja</a:t>
            </a:r>
            <a:endParaRPr lang="en-US" sz="1800" dirty="0"/>
          </a:p>
        </p:txBody>
      </p:sp>
      <p:sp>
        <p:nvSpPr>
          <p:cNvPr id="21" name="Text 16"/>
          <p:cNvSpPr/>
          <p:nvPr/>
        </p:nvSpPr>
        <p:spPr>
          <a:xfrm>
            <a:off x="1066800" y="4197052"/>
            <a:ext cx="4813808"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4D2"/>
                </a:solidFill>
                <a:latin typeface="IBM Plex Sans" pitchFamily="34" charset="0"/>
                <a:ea typeface="IBM Plex Sans" pitchFamily="34" charset="-122"/>
                <a:cs typeface="IBM Plex Sans" pitchFamily="34" charset="-120"/>
              </a:rPr>
              <a:t>Medical Device Software (MDSW) – egal ob App, Cloud oder Praxisrechner.</a:t>
            </a:r>
            <a:endParaRPr lang="en-US" sz="1400" dirty="0"/>
          </a:p>
        </p:txBody>
      </p:sp>
      <p:sp>
        <p:nvSpPr>
          <p:cNvPr id="22" name="Shape 17"/>
          <p:cNvSpPr/>
          <p:nvPr/>
        </p:nvSpPr>
        <p:spPr>
          <a:xfrm>
            <a:off x="6197600" y="3668812"/>
            <a:ext cx="5181600" cy="1229122"/>
          </a:xfrm>
          <a:prstGeom prst="roundRect">
            <a:avLst>
              <a:gd name="adj" fmla="val 6200"/>
            </a:avLst>
          </a:prstGeom>
          <a:solidFill>
            <a:srgbClr val="ECE6D8"/>
          </a:solidFill>
          <a:ln/>
        </p:spPr>
      </p:sp>
      <p:sp>
        <p:nvSpPr>
          <p:cNvPr id="23" name="Text 18"/>
          <p:cNvSpPr/>
          <p:nvPr/>
        </p:nvSpPr>
        <p:spPr>
          <a:xfrm>
            <a:off x="6451600" y="3872012"/>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72A2E"/>
                </a:solidFill>
                <a:latin typeface="IBM Plex Sans" pitchFamily="34" charset="0"/>
                <a:ea typeface="IBM Plex Sans" pitchFamily="34" charset="-122"/>
                <a:cs typeface="IBM Plex Sans" pitchFamily="34" charset="-120"/>
              </a:rPr>
              <a:t>Ein Nein</a:t>
            </a:r>
            <a:endParaRPr lang="en-US" sz="1800" dirty="0"/>
          </a:p>
        </p:txBody>
      </p:sp>
      <p:sp>
        <p:nvSpPr>
          <p:cNvPr id="24" name="Text 19"/>
          <p:cNvSpPr/>
          <p:nvPr/>
        </p:nvSpPr>
        <p:spPr>
          <a:xfrm>
            <a:off x="6451600" y="4197052"/>
            <a:ext cx="4813808"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Kein eigenständiges Medizinprodukt – oder reguliert mit dem Gerät, das sie steuert.</a:t>
            </a:r>
            <a:endParaRPr lang="en-US" sz="1400" dirty="0"/>
          </a:p>
        </p:txBody>
      </p:sp>
      <p:sp>
        <p:nvSpPr>
          <p:cNvPr id="25" name="Text 20"/>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26" name="Text 21"/>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6</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2 · DIE GRENZE IN DER PRAXIS</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Anzeigen ist erlaubt, Deuten macht zum Produkt</a:t>
            </a:r>
            <a:endParaRPr lang="en-US" sz="3600" dirty="0"/>
          </a:p>
        </p:txBody>
      </p:sp>
      <p:sp>
        <p:nvSpPr>
          <p:cNvPr id="4" name="Shape 2"/>
          <p:cNvSpPr/>
          <p:nvPr/>
        </p:nvSpPr>
        <p:spPr>
          <a:xfrm>
            <a:off x="812800" y="1935361"/>
            <a:ext cx="5181600" cy="1976041"/>
          </a:xfrm>
          <a:prstGeom prst="roundRect">
            <a:avLst>
              <a:gd name="adj" fmla="val 3856"/>
            </a:avLst>
          </a:prstGeom>
          <a:solidFill>
            <a:srgbClr val="ECE6D8"/>
          </a:solidFill>
          <a:ln/>
        </p:spPr>
      </p:sp>
      <p:sp>
        <p:nvSpPr>
          <p:cNvPr id="5" name="Text 3"/>
          <p:cNvSpPr/>
          <p:nvPr/>
        </p:nvSpPr>
        <p:spPr>
          <a:xfrm>
            <a:off x="1066800" y="2189361"/>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72A2E"/>
                </a:solidFill>
                <a:latin typeface="IBM Plex Sans" pitchFamily="34" charset="0"/>
                <a:ea typeface="IBM Plex Sans" pitchFamily="34" charset="-122"/>
                <a:cs typeface="IBM Plex Sans" pitchFamily="34" charset="-120"/>
              </a:rPr>
              <a:t>Meist kein Medizinprodukt</a:t>
            </a:r>
            <a:endParaRPr lang="en-US" sz="1800" dirty="0"/>
          </a:p>
        </p:txBody>
      </p:sp>
      <p:sp>
        <p:nvSpPr>
          <p:cNvPr id="6" name="Text 4"/>
          <p:cNvSpPr/>
          <p:nvPr/>
        </p:nvSpPr>
        <p:spPr>
          <a:xfrm>
            <a:off x="1145032" y="2590602"/>
            <a:ext cx="4727956" cy="1092200"/>
          </a:xfrm>
          <a:prstGeom prst="rect">
            <a:avLst/>
          </a:prstGeom>
          <a:noFill/>
          <a:ln/>
        </p:spPr>
        <p:txBody>
          <a:bodyPr wrap="square" lIns="0" tIns="0" rIns="0" bIns="0" rtlCol="0" anchor="t">
            <a:normAutofit/>
          </a:bodyPr>
          <a:lstStyle/>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Praxisverwaltung, Abrechnung, Terminbuchung</a:t>
            </a:r>
            <a:endParaRPr lang="en-US" sz="1400" dirty="0"/>
          </a:p>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Patientenakte als reiner Datenspeicher</a:t>
            </a:r>
            <a:endParaRPr lang="en-US" sz="1400" dirty="0"/>
          </a:p>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Fitness-Tracker ohne medizinische Aussage</a:t>
            </a:r>
            <a:endParaRPr lang="en-US" sz="1400" dirty="0"/>
          </a:p>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Allgemeine Wellness-Apps</a:t>
            </a:r>
            <a:endParaRPr lang="en-US" sz="1400" dirty="0"/>
          </a:p>
        </p:txBody>
      </p:sp>
      <p:sp>
        <p:nvSpPr>
          <p:cNvPr id="7" name="Shape 5"/>
          <p:cNvSpPr/>
          <p:nvPr/>
        </p:nvSpPr>
        <p:spPr>
          <a:xfrm>
            <a:off x="6197600" y="1935361"/>
            <a:ext cx="5181600" cy="1976041"/>
          </a:xfrm>
          <a:prstGeom prst="roundRect">
            <a:avLst>
              <a:gd name="adj" fmla="val 3856"/>
            </a:avLst>
          </a:prstGeom>
          <a:solidFill>
            <a:srgbClr val="172A2E"/>
          </a:solidFill>
          <a:ln/>
        </p:spPr>
      </p:sp>
      <p:sp>
        <p:nvSpPr>
          <p:cNvPr id="8" name="Text 6"/>
          <p:cNvSpPr/>
          <p:nvPr/>
        </p:nvSpPr>
        <p:spPr>
          <a:xfrm>
            <a:off x="6451600" y="2189361"/>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3A56F"/>
                </a:solidFill>
                <a:latin typeface="IBM Plex Sans" pitchFamily="34" charset="0"/>
                <a:ea typeface="IBM Plex Sans" pitchFamily="34" charset="-122"/>
                <a:cs typeface="IBM Plex Sans" pitchFamily="34" charset="-120"/>
              </a:rPr>
              <a:t>Medizinprodukt</a:t>
            </a:r>
            <a:endParaRPr lang="en-US" sz="1800" dirty="0"/>
          </a:p>
        </p:txBody>
      </p:sp>
      <p:sp>
        <p:nvSpPr>
          <p:cNvPr id="9" name="Text 7"/>
          <p:cNvSpPr/>
          <p:nvPr/>
        </p:nvSpPr>
        <p:spPr>
          <a:xfrm>
            <a:off x="6529832" y="2590602"/>
            <a:ext cx="4727956" cy="1092200"/>
          </a:xfrm>
          <a:prstGeom prst="rect">
            <a:avLst/>
          </a:prstGeom>
          <a:noFill/>
          <a:ln/>
        </p:spPr>
        <p:txBody>
          <a:bodyPr wrap="square" lIns="0" tIns="0" rIns="0" bIns="0" rtlCol="0" anchor="t">
            <a:normAutofit/>
          </a:bodyPr>
          <a:lstStyle/>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Dosisrechner für Insulin oder Zytostatika</a:t>
            </a:r>
            <a:endParaRPr lang="en-US" sz="1400" dirty="0"/>
          </a:p>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KI-Befundung von Röntgen- oder Hautbildern</a:t>
            </a:r>
            <a:endParaRPr lang="en-US" sz="1400" dirty="0"/>
          </a:p>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EKG-Auswertung mit Arrhythmie-Erkennung</a:t>
            </a:r>
            <a:endParaRPr lang="en-US" sz="1400" dirty="0"/>
          </a:p>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Digitale Therapeutika, z. B. bei Tinnitus</a:t>
            </a:r>
            <a:endParaRPr lang="en-US" sz="1400" dirty="0"/>
          </a:p>
        </p:txBody>
      </p:sp>
      <p:sp>
        <p:nvSpPr>
          <p:cNvPr id="10" name="Text 8"/>
          <p:cNvSpPr/>
          <p:nvPr/>
        </p:nvSpPr>
        <p:spPr>
          <a:xfrm>
            <a:off x="812800" y="4216202"/>
            <a:ext cx="10566400" cy="889000"/>
          </a:xfrm>
          <a:prstGeom prst="rect">
            <a:avLst/>
          </a:prstGeom>
          <a:solidFill>
            <a:srgbClr val="FBF9F4"/>
          </a:solidFill>
          <a:ln/>
        </p:spPr>
        <p:txBody>
          <a:bodyPr wrap="square" lIns="292100" tIns="165100" rIns="0" bIns="165100" rtlCol="0" anchor="ctr">
            <a:normAutofit/>
          </a:bodyPr>
          <a:lstStyle/>
          <a:p>
            <a:pPr marL="0" indent="0" algn="l">
              <a:lnSpc>
                <a:spcPts val="2100"/>
              </a:lnSpc>
              <a:buNone/>
            </a:pPr>
            <a:r>
              <a:rPr lang="en-US" sz="1500" dirty="0">
                <a:solidFill>
                  <a:srgbClr val="172A2E"/>
                </a:solidFill>
                <a:latin typeface="IBM Plex Sans" pitchFamily="34" charset="0"/>
                <a:ea typeface="IBM Plex Sans" pitchFamily="34" charset="-122"/>
                <a:cs typeface="IBM Plex Sans" pitchFamily="34" charset="-120"/>
              </a:rPr>
              <a:t>„Ihr Blutzucker ist zu niedrig – essen Sie 15 g Kohlenhydrate.“ </a:t>
            </a:r>
            <a:r>
              <a:rPr lang="en-US" sz="1500" dirty="0">
                <a:solidFill>
                  <a:srgbClr val="A0522D"/>
                </a:solidFill>
                <a:latin typeface="IBM Plex Sans" pitchFamily="34" charset="0"/>
                <a:ea typeface="IBM Plex Sans" pitchFamily="34" charset="-122"/>
                <a:cs typeface="IBM Plex Sans" pitchFamily="34" charset="-120"/>
              </a:rPr>
              <a:t>Schon dieser Satz macht eine App zum Medizinprodukt.</a:t>
            </a:r>
            <a:endParaRPr lang="en-US" sz="1500" dirty="0"/>
          </a:p>
        </p:txBody>
      </p:sp>
      <p:sp>
        <p:nvSpPr>
          <p:cNvPr id="11" name="Shape 9"/>
          <p:cNvSpPr/>
          <p:nvPr/>
        </p:nvSpPr>
        <p:spPr>
          <a:xfrm>
            <a:off x="831850" y="4216202"/>
            <a:ext cx="0" cy="889000"/>
          </a:xfrm>
          <a:prstGeom prst="line">
            <a:avLst/>
          </a:prstGeom>
          <a:noFill/>
          <a:ln w="38100">
            <a:solidFill>
              <a:srgbClr val="A0522D"/>
            </a:solidFill>
            <a:prstDash val="solid"/>
          </a:ln>
        </p:spPr>
      </p:sp>
      <p:sp>
        <p:nvSpPr>
          <p:cNvPr id="12" name="Text 10"/>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3" name="Text 11"/>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7</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2 · FALLBEISPIEL HOMÖOPATHISCHE PRAXISSOFTWARE</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Vom Repertorium zur KI-Empfehlung</a:t>
            </a:r>
            <a:endParaRPr lang="en-US" sz="3600" dirty="0"/>
          </a:p>
        </p:txBody>
      </p:sp>
      <p:sp>
        <p:nvSpPr>
          <p:cNvPr id="4" name="Shape 2"/>
          <p:cNvSpPr/>
          <p:nvPr/>
        </p:nvSpPr>
        <p:spPr>
          <a:xfrm>
            <a:off x="812800" y="1909961"/>
            <a:ext cx="10566400" cy="853281"/>
          </a:xfrm>
          <a:prstGeom prst="roundRect">
            <a:avLst>
              <a:gd name="adj" fmla="val 8930"/>
            </a:avLst>
          </a:prstGeom>
          <a:solidFill>
            <a:srgbClr val="F5F1E8"/>
          </a:solidFill>
          <a:ln/>
        </p:spPr>
      </p:sp>
      <p:sp>
        <p:nvSpPr>
          <p:cNvPr id="5" name="Text 3"/>
          <p:cNvSpPr/>
          <p:nvPr/>
        </p:nvSpPr>
        <p:spPr>
          <a:xfrm>
            <a:off x="1066800" y="2194322"/>
            <a:ext cx="340106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72A2E"/>
                </a:solidFill>
                <a:latin typeface="IBM Plex Sans" pitchFamily="34" charset="0"/>
                <a:ea typeface="IBM Plex Sans" pitchFamily="34" charset="-122"/>
                <a:cs typeface="IBM Plex Sans" pitchFamily="34" charset="-120"/>
              </a:rPr>
              <a:t>Digitales Repertorium</a:t>
            </a:r>
            <a:endParaRPr lang="en-US" sz="1600" dirty="0"/>
          </a:p>
        </p:txBody>
      </p:sp>
      <p:sp>
        <p:nvSpPr>
          <p:cNvPr id="6" name="Text 4"/>
          <p:cNvSpPr/>
          <p:nvPr/>
        </p:nvSpPr>
        <p:spPr>
          <a:xfrm>
            <a:off x="4622800" y="2087761"/>
            <a:ext cx="395046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Nachschlagen von Rubriken und Arzneimittelbildern</a:t>
            </a:r>
            <a:endParaRPr lang="en-US" sz="1400" dirty="0"/>
          </a:p>
        </p:txBody>
      </p:sp>
      <p:sp>
        <p:nvSpPr>
          <p:cNvPr id="7" name="Text 5"/>
          <p:cNvSpPr/>
          <p:nvPr/>
        </p:nvSpPr>
        <p:spPr>
          <a:xfrm>
            <a:off x="8639810" y="2212181"/>
            <a:ext cx="2485390" cy="274241"/>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172A2E"/>
                </a:solidFill>
                <a:latin typeface="IBM Plex Sans" pitchFamily="34" charset="0"/>
                <a:ea typeface="IBM Plex Sans" pitchFamily="34" charset="-122"/>
                <a:cs typeface="IBM Plex Sans" pitchFamily="34" charset="-120"/>
              </a:rPr>
              <a:t>Wohl kein MP</a:t>
            </a:r>
            <a:endParaRPr lang="en-US" sz="1400" dirty="0"/>
          </a:p>
        </p:txBody>
      </p:sp>
      <p:sp>
        <p:nvSpPr>
          <p:cNvPr id="8" name="Shape 6"/>
          <p:cNvSpPr/>
          <p:nvPr/>
        </p:nvSpPr>
        <p:spPr>
          <a:xfrm>
            <a:off x="812800" y="2890242"/>
            <a:ext cx="10566400" cy="853281"/>
          </a:xfrm>
          <a:prstGeom prst="roundRect">
            <a:avLst>
              <a:gd name="adj" fmla="val 8930"/>
            </a:avLst>
          </a:prstGeom>
          <a:solidFill>
            <a:srgbClr val="F5F1E8"/>
          </a:solidFill>
          <a:ln/>
        </p:spPr>
      </p:sp>
      <p:sp>
        <p:nvSpPr>
          <p:cNvPr id="9" name="Text 7"/>
          <p:cNvSpPr/>
          <p:nvPr/>
        </p:nvSpPr>
        <p:spPr>
          <a:xfrm>
            <a:off x="1066800" y="3174603"/>
            <a:ext cx="340106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72A2E"/>
                </a:solidFill>
                <a:latin typeface="IBM Plex Sans" pitchFamily="34" charset="0"/>
                <a:ea typeface="IBM Plex Sans" pitchFamily="34" charset="-122"/>
                <a:cs typeface="IBM Plex Sans" pitchFamily="34" charset="-120"/>
              </a:rPr>
              <a:t>Repertorisierung</a:t>
            </a:r>
            <a:endParaRPr lang="en-US" sz="1600" dirty="0"/>
          </a:p>
        </p:txBody>
      </p:sp>
      <p:sp>
        <p:nvSpPr>
          <p:cNvPr id="10" name="Text 8"/>
          <p:cNvSpPr/>
          <p:nvPr/>
        </p:nvSpPr>
        <p:spPr>
          <a:xfrm>
            <a:off x="4622800" y="3068042"/>
            <a:ext cx="395046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Gewichtung und Rangfolge der Mittel für einen Patienten</a:t>
            </a:r>
            <a:endParaRPr lang="en-US" sz="1400" dirty="0"/>
          </a:p>
        </p:txBody>
      </p:sp>
      <p:sp>
        <p:nvSpPr>
          <p:cNvPr id="11" name="Text 9"/>
          <p:cNvSpPr/>
          <p:nvPr/>
        </p:nvSpPr>
        <p:spPr>
          <a:xfrm>
            <a:off x="8639810" y="3192463"/>
            <a:ext cx="2485390" cy="274241"/>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A0522D"/>
                </a:solidFill>
                <a:latin typeface="IBM Plex Sans" pitchFamily="34" charset="0"/>
                <a:ea typeface="IBM Plex Sans" pitchFamily="34" charset="-122"/>
                <a:cs typeface="IBM Plex Sans" pitchFamily="34" charset="-120"/>
              </a:rPr>
              <a:t>Grenzfall</a:t>
            </a:r>
            <a:endParaRPr lang="en-US" sz="1400" dirty="0"/>
          </a:p>
        </p:txBody>
      </p:sp>
      <p:sp>
        <p:nvSpPr>
          <p:cNvPr id="12" name="Shape 10"/>
          <p:cNvSpPr/>
          <p:nvPr/>
        </p:nvSpPr>
        <p:spPr>
          <a:xfrm>
            <a:off x="812800" y="3870523"/>
            <a:ext cx="10566400" cy="853281"/>
          </a:xfrm>
          <a:prstGeom prst="roundRect">
            <a:avLst>
              <a:gd name="adj" fmla="val 8930"/>
            </a:avLst>
          </a:prstGeom>
          <a:solidFill>
            <a:srgbClr val="172A2E"/>
          </a:solidFill>
          <a:ln/>
        </p:spPr>
      </p:sp>
      <p:sp>
        <p:nvSpPr>
          <p:cNvPr id="13" name="Text 11"/>
          <p:cNvSpPr/>
          <p:nvPr/>
        </p:nvSpPr>
        <p:spPr>
          <a:xfrm>
            <a:off x="1066800" y="4154884"/>
            <a:ext cx="340106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5F1E8"/>
                </a:solidFill>
                <a:latin typeface="IBM Plex Sans" pitchFamily="34" charset="0"/>
                <a:ea typeface="IBM Plex Sans" pitchFamily="34" charset="-122"/>
                <a:cs typeface="IBM Plex Sans" pitchFamily="34" charset="-120"/>
              </a:rPr>
              <a:t>KI-Mittelempfehlung</a:t>
            </a:r>
            <a:endParaRPr lang="en-US" sz="1600" dirty="0"/>
          </a:p>
        </p:txBody>
      </p:sp>
      <p:sp>
        <p:nvSpPr>
          <p:cNvPr id="14" name="Text 12"/>
          <p:cNvSpPr/>
          <p:nvPr/>
        </p:nvSpPr>
        <p:spPr>
          <a:xfrm>
            <a:off x="4622800" y="4048323"/>
            <a:ext cx="395046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4D2"/>
                </a:solidFill>
                <a:latin typeface="IBM Plex Sans" pitchFamily="34" charset="0"/>
                <a:ea typeface="IBM Plex Sans" pitchFamily="34" charset="-122"/>
                <a:cs typeface="IBM Plex Sans" pitchFamily="34" charset="-120"/>
              </a:rPr>
              <a:t>Schlägt Mittel, Potenz, Verlauf für diesen Fall vor</a:t>
            </a:r>
            <a:endParaRPr lang="en-US" sz="1400" dirty="0"/>
          </a:p>
        </p:txBody>
      </p:sp>
      <p:sp>
        <p:nvSpPr>
          <p:cNvPr id="15" name="Text 13"/>
          <p:cNvSpPr/>
          <p:nvPr/>
        </p:nvSpPr>
        <p:spPr>
          <a:xfrm>
            <a:off x="8639810" y="4172744"/>
            <a:ext cx="2485390" cy="274241"/>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E3A56F"/>
                </a:solidFill>
                <a:latin typeface="IBM Plex Sans" pitchFamily="34" charset="0"/>
                <a:ea typeface="IBM Plex Sans" pitchFamily="34" charset="-122"/>
                <a:cs typeface="IBM Plex Sans" pitchFamily="34" charset="-120"/>
              </a:rPr>
              <a:t>MP, ab Klasse IIa</a:t>
            </a:r>
            <a:endParaRPr lang="en-US" sz="1400" dirty="0"/>
          </a:p>
        </p:txBody>
      </p:sp>
      <p:sp>
        <p:nvSpPr>
          <p:cNvPr id="16" name="Text 14"/>
          <p:cNvSpPr/>
          <p:nvPr/>
        </p:nvSpPr>
        <p:spPr>
          <a:xfrm>
            <a:off x="812800" y="5003205"/>
            <a:ext cx="108833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Eigene Einschätzung nach MDCG 2019-11 und Regel 11 – keine Behördenentscheidung. Maßgeblich bleibt die Zweckbestimmung des Herstellers.</a:t>
            </a:r>
            <a:endParaRPr lang="en-US" sz="1300" dirty="0"/>
          </a:p>
        </p:txBody>
      </p:sp>
      <p:sp>
        <p:nvSpPr>
          <p:cNvPr id="17" name="Text 15"/>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8</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2 · KLASSIFIZIERUNG NACH REGEL 11, ANHANG VIII MDR</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Die Folgen bestimmen die Klasse</a:t>
            </a:r>
            <a:endParaRPr lang="en-US" sz="3600" dirty="0"/>
          </a:p>
        </p:txBody>
      </p:sp>
      <p:sp>
        <p:nvSpPr>
          <p:cNvPr id="4" name="Shape 2"/>
          <p:cNvSpPr/>
          <p:nvPr/>
        </p:nvSpPr>
        <p:spPr>
          <a:xfrm>
            <a:off x="812800" y="3408561"/>
            <a:ext cx="2527300" cy="1651000"/>
          </a:xfrm>
          <a:custGeom>
            <a:avLst/>
            <a:gdLst/>
            <a:ahLst/>
            <a:cxnLst/>
            <a:rect l="l" t="t" r="r" b="b"/>
            <a:pathLst>
              <a:path w="2527300" h="1651000">
                <a:moveTo>
                  <a:pt x="76200" y="0"/>
                </a:moveTo>
                <a:lnTo>
                  <a:pt x="2451100" y="0"/>
                </a:lnTo>
                <a:arcTo wR="76200" hR="76200" stAng="16200000" swAng="5400000"/>
                <a:lnTo>
                  <a:pt x="2527300" y="1651000"/>
                </a:lnTo>
                <a:lnTo>
                  <a:pt x="0" y="1651000"/>
                </a:lnTo>
                <a:lnTo>
                  <a:pt x="0" y="76200"/>
                </a:lnTo>
                <a:arcTo wR="76200" hR="76200" stAng="10800000" swAng="5400000"/>
                <a:close/>
              </a:path>
            </a:pathLst>
          </a:custGeom>
          <a:solidFill>
            <a:srgbClr val="ECE6D8"/>
          </a:solidFill>
          <a:ln/>
        </p:spPr>
      </p:sp>
      <p:sp>
        <p:nvSpPr>
          <p:cNvPr id="5" name="Text 3"/>
          <p:cNvSpPr/>
          <p:nvPr/>
        </p:nvSpPr>
        <p:spPr>
          <a:xfrm>
            <a:off x="990600" y="3586361"/>
            <a:ext cx="2236851"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172A2E"/>
                </a:solidFill>
                <a:latin typeface="EB Garamond" pitchFamily="18" charset="0"/>
                <a:ea typeface="EB Garamond" pitchFamily="18" charset="-122"/>
                <a:cs typeface="EB Garamond" pitchFamily="18" charset="-120"/>
              </a:rPr>
              <a:t>I</a:t>
            </a:r>
            <a:endParaRPr lang="en-US" sz="2800" dirty="0"/>
          </a:p>
        </p:txBody>
      </p:sp>
      <p:sp>
        <p:nvSpPr>
          <p:cNvPr id="6" name="Text 4"/>
          <p:cNvSpPr/>
          <p:nvPr/>
        </p:nvSpPr>
        <p:spPr>
          <a:xfrm>
            <a:off x="990600" y="4005461"/>
            <a:ext cx="2236851"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4A5559"/>
                </a:solidFill>
                <a:latin typeface="IBM Plex Sans" pitchFamily="34" charset="0"/>
                <a:ea typeface="IBM Plex Sans" pitchFamily="34" charset="-122"/>
                <a:cs typeface="IBM Plex Sans" pitchFamily="34" charset="-120"/>
              </a:rPr>
              <a:t>Keine Information für Diagnose oder Therapie</a:t>
            </a:r>
            <a:endParaRPr lang="en-US" sz="1300" dirty="0"/>
          </a:p>
        </p:txBody>
      </p:sp>
      <p:sp>
        <p:nvSpPr>
          <p:cNvPr id="7" name="Shape 5"/>
          <p:cNvSpPr/>
          <p:nvPr/>
        </p:nvSpPr>
        <p:spPr>
          <a:xfrm>
            <a:off x="3492500" y="2900561"/>
            <a:ext cx="2527300" cy="2159000"/>
          </a:xfrm>
          <a:custGeom>
            <a:avLst/>
            <a:gdLst/>
            <a:ahLst/>
            <a:cxnLst/>
            <a:rect l="l" t="t" r="r" b="b"/>
            <a:pathLst>
              <a:path w="2527300" h="2159000">
                <a:moveTo>
                  <a:pt x="76200" y="0"/>
                </a:moveTo>
                <a:lnTo>
                  <a:pt x="2451100" y="0"/>
                </a:lnTo>
                <a:arcTo wR="76200" hR="76200" stAng="16200000" swAng="5400000"/>
                <a:lnTo>
                  <a:pt x="2527300" y="2159000"/>
                </a:lnTo>
                <a:lnTo>
                  <a:pt x="0" y="2159000"/>
                </a:lnTo>
                <a:lnTo>
                  <a:pt x="0" y="76200"/>
                </a:lnTo>
                <a:arcTo wR="76200" hR="76200" stAng="10800000" swAng="5400000"/>
                <a:close/>
              </a:path>
            </a:pathLst>
          </a:custGeom>
          <a:solidFill>
            <a:srgbClr val="D9CDB5"/>
          </a:solidFill>
          <a:ln/>
        </p:spPr>
      </p:sp>
      <p:sp>
        <p:nvSpPr>
          <p:cNvPr id="8" name="Text 6"/>
          <p:cNvSpPr/>
          <p:nvPr/>
        </p:nvSpPr>
        <p:spPr>
          <a:xfrm>
            <a:off x="3670300" y="3078361"/>
            <a:ext cx="2236851"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172A2E"/>
                </a:solidFill>
                <a:latin typeface="EB Garamond" pitchFamily="18" charset="0"/>
                <a:ea typeface="EB Garamond" pitchFamily="18" charset="-122"/>
                <a:cs typeface="EB Garamond" pitchFamily="18" charset="-120"/>
              </a:rPr>
              <a:t>IIa</a:t>
            </a:r>
            <a:endParaRPr lang="en-US" sz="2800" dirty="0"/>
          </a:p>
        </p:txBody>
      </p:sp>
      <p:sp>
        <p:nvSpPr>
          <p:cNvPr id="9" name="Text 7"/>
          <p:cNvSpPr/>
          <p:nvPr/>
        </p:nvSpPr>
        <p:spPr>
          <a:xfrm>
            <a:off x="3670300" y="3497461"/>
            <a:ext cx="2236851" cy="91678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A4447"/>
                </a:solidFill>
                <a:latin typeface="IBM Plex Sans" pitchFamily="34" charset="0"/>
                <a:ea typeface="IBM Plex Sans" pitchFamily="34" charset="-122"/>
                <a:cs typeface="IBM Plex Sans" pitchFamily="34" charset="-120"/>
              </a:rPr>
              <a:t>Liefert Information für diagnostische oder therapeutische Entscheidungen</a:t>
            </a:r>
            <a:endParaRPr lang="en-US" sz="1300" dirty="0"/>
          </a:p>
        </p:txBody>
      </p:sp>
      <p:sp>
        <p:nvSpPr>
          <p:cNvPr id="10" name="Shape 8"/>
          <p:cNvSpPr/>
          <p:nvPr/>
        </p:nvSpPr>
        <p:spPr>
          <a:xfrm>
            <a:off x="6172200" y="2392561"/>
            <a:ext cx="2527300" cy="2667000"/>
          </a:xfrm>
          <a:custGeom>
            <a:avLst/>
            <a:gdLst/>
            <a:ahLst/>
            <a:cxnLst/>
            <a:rect l="l" t="t" r="r" b="b"/>
            <a:pathLst>
              <a:path w="2527300" h="2667000">
                <a:moveTo>
                  <a:pt x="76200" y="0"/>
                </a:moveTo>
                <a:lnTo>
                  <a:pt x="2451100" y="0"/>
                </a:lnTo>
                <a:arcTo wR="76200" hR="76200" stAng="16200000" swAng="5400000"/>
                <a:lnTo>
                  <a:pt x="2527300" y="2667000"/>
                </a:lnTo>
                <a:lnTo>
                  <a:pt x="0" y="2667000"/>
                </a:lnTo>
                <a:lnTo>
                  <a:pt x="0" y="76200"/>
                </a:lnTo>
                <a:arcTo wR="76200" hR="76200" stAng="10800000" swAng="5400000"/>
                <a:close/>
              </a:path>
            </a:pathLst>
          </a:custGeom>
          <a:solidFill>
            <a:srgbClr val="A0522D"/>
          </a:solidFill>
          <a:ln/>
        </p:spPr>
      </p:sp>
      <p:sp>
        <p:nvSpPr>
          <p:cNvPr id="11" name="Text 9"/>
          <p:cNvSpPr/>
          <p:nvPr/>
        </p:nvSpPr>
        <p:spPr>
          <a:xfrm>
            <a:off x="6350000" y="2570361"/>
            <a:ext cx="2236851"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FBF6EE"/>
                </a:solidFill>
                <a:latin typeface="EB Garamond" pitchFamily="18" charset="0"/>
                <a:ea typeface="EB Garamond" pitchFamily="18" charset="-122"/>
                <a:cs typeface="EB Garamond" pitchFamily="18" charset="-120"/>
              </a:rPr>
              <a:t>IIb</a:t>
            </a:r>
            <a:endParaRPr lang="en-US" sz="2800" dirty="0"/>
          </a:p>
        </p:txBody>
      </p:sp>
      <p:sp>
        <p:nvSpPr>
          <p:cNvPr id="12" name="Text 10"/>
          <p:cNvSpPr/>
          <p:nvPr/>
        </p:nvSpPr>
        <p:spPr>
          <a:xfrm>
            <a:off x="6350000" y="2989461"/>
            <a:ext cx="2236851"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FBF6EE"/>
                </a:solidFill>
                <a:latin typeface="IBM Plex Sans" pitchFamily="34" charset="0"/>
                <a:ea typeface="IBM Plex Sans" pitchFamily="34" charset="-122"/>
                <a:cs typeface="IBM Plex Sans" pitchFamily="34" charset="-120"/>
              </a:rPr>
              <a:t>Entscheidung kann schwere Verschlechterung oder eine Operation nach sich ziehen</a:t>
            </a:r>
            <a:endParaRPr lang="en-US" sz="1300" dirty="0"/>
          </a:p>
        </p:txBody>
      </p:sp>
      <p:sp>
        <p:nvSpPr>
          <p:cNvPr id="13" name="Shape 11"/>
          <p:cNvSpPr/>
          <p:nvPr/>
        </p:nvSpPr>
        <p:spPr>
          <a:xfrm>
            <a:off x="8851900" y="1884561"/>
            <a:ext cx="2527300" cy="3175000"/>
          </a:xfrm>
          <a:custGeom>
            <a:avLst/>
            <a:gdLst/>
            <a:ahLst/>
            <a:cxnLst/>
            <a:rect l="l" t="t" r="r" b="b"/>
            <a:pathLst>
              <a:path w="2527300" h="3175000">
                <a:moveTo>
                  <a:pt x="76200" y="0"/>
                </a:moveTo>
                <a:lnTo>
                  <a:pt x="2451100" y="0"/>
                </a:lnTo>
                <a:arcTo wR="76200" hR="76200" stAng="16200000" swAng="5400000"/>
                <a:lnTo>
                  <a:pt x="2527300" y="3175000"/>
                </a:lnTo>
                <a:lnTo>
                  <a:pt x="0" y="3175000"/>
                </a:lnTo>
                <a:lnTo>
                  <a:pt x="0" y="76200"/>
                </a:lnTo>
                <a:arcTo wR="76200" hR="76200" stAng="10800000" swAng="5400000"/>
                <a:close/>
              </a:path>
            </a:pathLst>
          </a:custGeom>
          <a:solidFill>
            <a:srgbClr val="172A2E"/>
          </a:solidFill>
          <a:ln/>
        </p:spPr>
      </p:sp>
      <p:sp>
        <p:nvSpPr>
          <p:cNvPr id="14" name="Text 12"/>
          <p:cNvSpPr/>
          <p:nvPr/>
        </p:nvSpPr>
        <p:spPr>
          <a:xfrm>
            <a:off x="9029700" y="2062361"/>
            <a:ext cx="2236851"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E3A56F"/>
                </a:solidFill>
                <a:latin typeface="EB Garamond" pitchFamily="18" charset="0"/>
                <a:ea typeface="EB Garamond" pitchFamily="18" charset="-122"/>
                <a:cs typeface="EB Garamond" pitchFamily="18" charset="-120"/>
              </a:rPr>
              <a:t>III</a:t>
            </a:r>
            <a:endParaRPr lang="en-US" sz="2800" dirty="0"/>
          </a:p>
        </p:txBody>
      </p:sp>
      <p:sp>
        <p:nvSpPr>
          <p:cNvPr id="15" name="Text 13"/>
          <p:cNvSpPr/>
          <p:nvPr/>
        </p:nvSpPr>
        <p:spPr>
          <a:xfrm>
            <a:off x="9029700" y="2481461"/>
            <a:ext cx="2236851"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4D2"/>
                </a:solidFill>
                <a:latin typeface="IBM Plex Sans" pitchFamily="34" charset="0"/>
                <a:ea typeface="IBM Plex Sans" pitchFamily="34" charset="-122"/>
                <a:cs typeface="IBM Plex Sans" pitchFamily="34" charset="-120"/>
              </a:rPr>
              <a:t>Entscheidung kann zum Tod oder zu irreversiblen Schäden führen</a:t>
            </a:r>
            <a:endParaRPr lang="en-US" sz="1300" dirty="0"/>
          </a:p>
        </p:txBody>
      </p:sp>
      <p:sp>
        <p:nvSpPr>
          <p:cNvPr id="16" name="Text 14"/>
          <p:cNvSpPr/>
          <p:nvPr/>
        </p:nvSpPr>
        <p:spPr>
          <a:xfrm>
            <a:off x="812800" y="5313561"/>
            <a:ext cx="10883392" cy="322560"/>
          </a:xfrm>
          <a:prstGeom prst="rect">
            <a:avLst/>
          </a:prstGeom>
          <a:noFill/>
          <a:ln/>
        </p:spPr>
        <p:txBody>
          <a:bodyPr wrap="square" lIns="0" tIns="0" rIns="0" bIns="0" rtlCol="0" anchor="t">
            <a:normAutofit/>
          </a:bodyPr>
          <a:lstStyle/>
          <a:p>
            <a:pPr marL="0" indent="0" algn="l">
              <a:lnSpc>
                <a:spcPts val="2340"/>
              </a:lnSpc>
              <a:buNone/>
            </a:pPr>
            <a:r>
              <a:rPr lang="en-US" sz="1800" i="1" dirty="0">
                <a:solidFill>
                  <a:srgbClr val="172A2E"/>
                </a:solidFill>
                <a:latin typeface="EB Garamond" pitchFamily="18" charset="0"/>
                <a:ea typeface="EB Garamond" pitchFamily="18" charset="-122"/>
                <a:cs typeface="EB Garamond" pitchFamily="18" charset="-120"/>
              </a:rPr>
              <a:t>Seit der MDR landet kaum noch eigenständige Software in Klasse I – also fast immer mit Benannter Stelle.</a:t>
            </a:r>
            <a:endParaRPr lang="en-US" sz="1800" dirty="0"/>
          </a:p>
        </p:txBody>
      </p:sp>
      <p:sp>
        <p:nvSpPr>
          <p:cNvPr id="17" name="Text 15"/>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9</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3 · WAS KI ANDERS MACHT – DATEN</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Regulatorisch ist KI erst einmal nur Software</a:t>
            </a:r>
            <a:endParaRPr lang="en-US" sz="3600" dirty="0"/>
          </a:p>
        </p:txBody>
      </p:sp>
      <p:sp>
        <p:nvSpPr>
          <p:cNvPr id="4" name="Text 2"/>
          <p:cNvSpPr/>
          <p:nvPr/>
        </p:nvSpPr>
        <p:spPr>
          <a:xfrm>
            <a:off x="812800" y="1935361"/>
            <a:ext cx="9810750" cy="614561"/>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4A5559"/>
                </a:solidFill>
                <a:latin typeface="IBM Plex Sans" pitchFamily="34" charset="0"/>
                <a:ea typeface="IBM Plex Sans" pitchFamily="34" charset="-122"/>
                <a:cs typeface="IBM Plex Sans" pitchFamily="34" charset="-120"/>
              </a:rPr>
              <a:t>Für Qualifizierung und Klassifizierung gibt es keine KI-Sonderregeln. Der Unterschied liegt darin, </a:t>
            </a:r>
            <a:r>
              <a:rPr lang="en-US" sz="1600" b="1" dirty="0">
                <a:solidFill>
                  <a:srgbClr val="172A2E"/>
                </a:solidFill>
                <a:latin typeface="IBM Plex Sans" pitchFamily="34" charset="0"/>
                <a:ea typeface="IBM Plex Sans" pitchFamily="34" charset="-122"/>
                <a:cs typeface="IBM Plex Sans" pitchFamily="34" charset="-120"/>
              </a:rPr>
              <a:t>woraus das Produkt besteht</a:t>
            </a:r>
            <a:r>
              <a:rPr lang="en-US" sz="1600" dirty="0">
                <a:solidFill>
                  <a:srgbClr val="4A5559"/>
                </a:solidFill>
                <a:latin typeface="IBM Plex Sans" pitchFamily="34" charset="0"/>
                <a:ea typeface="IBM Plex Sans" pitchFamily="34" charset="-122"/>
                <a:cs typeface="IBM Plex Sans" pitchFamily="34" charset="-120"/>
              </a:rPr>
              <a:t>.</a:t>
            </a:r>
            <a:endParaRPr lang="en-US" sz="1600" dirty="0"/>
          </a:p>
        </p:txBody>
      </p:sp>
      <p:sp>
        <p:nvSpPr>
          <p:cNvPr id="5" name="Shape 3"/>
          <p:cNvSpPr/>
          <p:nvPr/>
        </p:nvSpPr>
        <p:spPr>
          <a:xfrm>
            <a:off x="812800" y="2829322"/>
            <a:ext cx="5181600" cy="1914922"/>
          </a:xfrm>
          <a:prstGeom prst="roundRect">
            <a:avLst>
              <a:gd name="adj" fmla="val 3979"/>
            </a:avLst>
          </a:prstGeom>
          <a:solidFill>
            <a:srgbClr val="ECE6D8"/>
          </a:solidFill>
          <a:ln/>
        </p:spPr>
      </p:sp>
      <p:sp>
        <p:nvSpPr>
          <p:cNvPr id="6" name="Text 4"/>
          <p:cNvSpPr/>
          <p:nvPr/>
        </p:nvSpPr>
        <p:spPr>
          <a:xfrm>
            <a:off x="1066800" y="3083322"/>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72A2E"/>
                </a:solidFill>
                <a:latin typeface="IBM Plex Sans" pitchFamily="34" charset="0"/>
                <a:ea typeface="IBM Plex Sans" pitchFamily="34" charset="-122"/>
                <a:cs typeface="IBM Plex Sans" pitchFamily="34" charset="-120"/>
              </a:rPr>
              <a:t>Daten statt Code</a:t>
            </a:r>
            <a:endParaRPr lang="en-US" sz="1800" dirty="0"/>
          </a:p>
        </p:txBody>
      </p:sp>
      <p:sp>
        <p:nvSpPr>
          <p:cNvPr id="7" name="Text 5"/>
          <p:cNvSpPr/>
          <p:nvPr/>
        </p:nvSpPr>
        <p:spPr>
          <a:xfrm>
            <a:off x="1066800" y="3459163"/>
            <a:ext cx="4813808"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5559"/>
                </a:solidFill>
                <a:latin typeface="IBM Plex Sans" pitchFamily="34" charset="0"/>
                <a:ea typeface="IBM Plex Sans" pitchFamily="34" charset="-122"/>
                <a:cs typeface="IBM Plex Sans" pitchFamily="34" charset="-120"/>
              </a:rPr>
              <a:t>Die Leistung steckt in Trainings- und Testdaten. Benannte Stellen prüfen Herkunft, Repräsentativität, Annotation und die strikte Trennung von Training und Test.</a:t>
            </a:r>
            <a:endParaRPr lang="en-US" sz="1400" dirty="0"/>
          </a:p>
        </p:txBody>
      </p:sp>
      <p:sp>
        <p:nvSpPr>
          <p:cNvPr id="8" name="Shape 6"/>
          <p:cNvSpPr/>
          <p:nvPr/>
        </p:nvSpPr>
        <p:spPr>
          <a:xfrm>
            <a:off x="6197600" y="2829322"/>
            <a:ext cx="5181600" cy="1914922"/>
          </a:xfrm>
          <a:prstGeom prst="roundRect">
            <a:avLst>
              <a:gd name="adj" fmla="val 3979"/>
            </a:avLst>
          </a:prstGeom>
          <a:solidFill>
            <a:srgbClr val="172A2E"/>
          </a:solidFill>
          <a:ln/>
        </p:spPr>
      </p:sp>
      <p:sp>
        <p:nvSpPr>
          <p:cNvPr id="9" name="Text 7"/>
          <p:cNvSpPr/>
          <p:nvPr/>
        </p:nvSpPr>
        <p:spPr>
          <a:xfrm>
            <a:off x="6451600" y="3083322"/>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3A56F"/>
                </a:solidFill>
                <a:latin typeface="IBM Plex Sans" pitchFamily="34" charset="0"/>
                <a:ea typeface="IBM Plex Sans" pitchFamily="34" charset="-122"/>
                <a:cs typeface="IBM Plex Sans" pitchFamily="34" charset="-120"/>
              </a:rPr>
              <a:t>Bias ist ein klinisches Risiko</a:t>
            </a:r>
            <a:endParaRPr lang="en-US" sz="1800" dirty="0"/>
          </a:p>
        </p:txBody>
      </p:sp>
      <p:sp>
        <p:nvSpPr>
          <p:cNvPr id="10" name="Text 8"/>
          <p:cNvSpPr/>
          <p:nvPr/>
        </p:nvSpPr>
        <p:spPr>
          <a:xfrm>
            <a:off x="6451600" y="3459163"/>
            <a:ext cx="4813808" cy="105648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C9D4D2"/>
                </a:solidFill>
                <a:latin typeface="IBM Plex Sans" pitchFamily="34" charset="0"/>
                <a:ea typeface="IBM Plex Sans" pitchFamily="34" charset="-122"/>
                <a:cs typeface="IBM Plex Sans" pitchFamily="34" charset="-120"/>
              </a:rPr>
              <a:t>Ein Hautkrebs-Algorithmus, trainiert an heller Haut, versagt systematisch an dunkler. Das gehört ins Risikomanagement (ISO 14971), nicht in die Ethik-Fußnote.</a:t>
            </a:r>
            <a:endParaRPr lang="en-US" sz="1400" dirty="0"/>
          </a:p>
        </p:txBody>
      </p:sp>
      <p:sp>
        <p:nvSpPr>
          <p:cNvPr id="11" name="Text 9"/>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2" name="Text 10"/>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10</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3 · WAS KI ANDERS MACHT – LERNEN</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Die MDR kennt kein Produkt, das sich selbst verändert</a:t>
            </a:r>
            <a:endParaRPr lang="en-US" sz="3600" dirty="0"/>
          </a:p>
        </p:txBody>
      </p:sp>
      <p:sp>
        <p:nvSpPr>
          <p:cNvPr id="4" name="Shape 2"/>
          <p:cNvSpPr/>
          <p:nvPr/>
        </p:nvSpPr>
        <p:spPr>
          <a:xfrm>
            <a:off x="812800" y="1935361"/>
            <a:ext cx="5181600" cy="2583061"/>
          </a:xfrm>
          <a:prstGeom prst="roundRect">
            <a:avLst>
              <a:gd name="adj" fmla="val 2950"/>
            </a:avLst>
          </a:prstGeom>
          <a:solidFill>
            <a:srgbClr val="F5F1E8"/>
          </a:solidFill>
          <a:ln/>
        </p:spPr>
      </p:sp>
      <p:sp>
        <p:nvSpPr>
          <p:cNvPr id="5" name="Text 3"/>
          <p:cNvSpPr/>
          <p:nvPr/>
        </p:nvSpPr>
        <p:spPr>
          <a:xfrm>
            <a:off x="1066800" y="2189361"/>
            <a:ext cx="4813808"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0522D"/>
                </a:solidFill>
                <a:latin typeface="IBM Plex Sans" pitchFamily="34" charset="0"/>
                <a:ea typeface="IBM Plex Sans" pitchFamily="34" charset="-122"/>
                <a:cs typeface="IBM Plex Sans" pitchFamily="34" charset="-120"/>
              </a:rPr>
              <a:t>EU · MDR</a:t>
            </a:r>
            <a:endParaRPr lang="en-US" sz="1200" dirty="0"/>
          </a:p>
        </p:txBody>
      </p:sp>
      <p:sp>
        <p:nvSpPr>
          <p:cNvPr id="6" name="Text 4"/>
          <p:cNvSpPr/>
          <p:nvPr/>
        </p:nvSpPr>
        <p:spPr>
          <a:xfrm>
            <a:off x="1066800" y="2529681"/>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72A2E"/>
                </a:solidFill>
                <a:latin typeface="IBM Plex Sans" pitchFamily="34" charset="0"/>
                <a:ea typeface="IBM Plex Sans" pitchFamily="34" charset="-122"/>
                <a:cs typeface="IBM Plex Sans" pitchFamily="34" charset="-120"/>
              </a:rPr>
              <a:t>Eingefroren</a:t>
            </a:r>
            <a:endParaRPr lang="en-US" sz="1800" dirty="0"/>
          </a:p>
        </p:txBody>
      </p:sp>
      <p:sp>
        <p:nvSpPr>
          <p:cNvPr id="7" name="Text 5"/>
          <p:cNvSpPr/>
          <p:nvPr/>
        </p:nvSpPr>
        <p:spPr>
          <a:xfrm>
            <a:off x="1145032" y="2930922"/>
            <a:ext cx="4727956" cy="1358900"/>
          </a:xfrm>
          <a:prstGeom prst="rect">
            <a:avLst/>
          </a:prstGeom>
          <a:noFill/>
          <a:ln/>
        </p:spPr>
        <p:txBody>
          <a:bodyPr wrap="square" lIns="0" tIns="0" rIns="0" bIns="0" rtlCol="0" anchor="t">
            <a:normAutofit/>
          </a:bodyPr>
          <a:lstStyle/>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Training beim Hersteller, Auslieferung als „locked“ Version</a:t>
            </a:r>
            <a:endParaRPr lang="en-US" sz="1400" dirty="0"/>
          </a:p>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Jede wesentliche Änderung: erneute Prüfung durch die Benannte Stelle</a:t>
            </a:r>
            <a:endParaRPr lang="en-US" sz="1400" dirty="0"/>
          </a:p>
          <a:p>
            <a:pPr marL="175768" indent="-175768" algn="l">
              <a:lnSpc>
                <a:spcPts val="2100"/>
              </a:lnSpc>
              <a:buSzPct val="100000"/>
              <a:buChar char="•"/>
            </a:pPr>
            <a:r>
              <a:rPr lang="en-US" sz="1400" dirty="0">
                <a:solidFill>
                  <a:srgbClr val="4A5559"/>
                </a:solidFill>
                <a:latin typeface="IBM Plex Sans" pitchFamily="34" charset="0"/>
                <a:ea typeface="IBM Plex Sans" pitchFamily="34" charset="-122"/>
                <a:cs typeface="IBM Plex Sans" pitchFamily="34" charset="-120"/>
              </a:rPr>
              <a:t>Lernen im Feld: faktisch ausgeschlossen</a:t>
            </a:r>
            <a:endParaRPr lang="en-US" sz="1400" dirty="0"/>
          </a:p>
        </p:txBody>
      </p:sp>
      <p:sp>
        <p:nvSpPr>
          <p:cNvPr id="8" name="Shape 6"/>
          <p:cNvSpPr/>
          <p:nvPr/>
        </p:nvSpPr>
        <p:spPr>
          <a:xfrm>
            <a:off x="6197600" y="1935361"/>
            <a:ext cx="5181600" cy="2583061"/>
          </a:xfrm>
          <a:prstGeom prst="roundRect">
            <a:avLst>
              <a:gd name="adj" fmla="val 2950"/>
            </a:avLst>
          </a:prstGeom>
          <a:solidFill>
            <a:srgbClr val="172A2E"/>
          </a:solidFill>
          <a:ln/>
        </p:spPr>
      </p:sp>
      <p:sp>
        <p:nvSpPr>
          <p:cNvPr id="9" name="Text 7"/>
          <p:cNvSpPr/>
          <p:nvPr/>
        </p:nvSpPr>
        <p:spPr>
          <a:xfrm>
            <a:off x="6451600" y="2189361"/>
            <a:ext cx="4813808"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3A56F"/>
                </a:solidFill>
                <a:latin typeface="IBM Plex Sans" pitchFamily="34" charset="0"/>
                <a:ea typeface="IBM Plex Sans" pitchFamily="34" charset="-122"/>
                <a:cs typeface="IBM Plex Sans" pitchFamily="34" charset="-120"/>
              </a:rPr>
              <a:t>USA · FDA</a:t>
            </a:r>
            <a:endParaRPr lang="en-US" sz="1200" dirty="0"/>
          </a:p>
        </p:txBody>
      </p:sp>
      <p:sp>
        <p:nvSpPr>
          <p:cNvPr id="10" name="Text 8"/>
          <p:cNvSpPr/>
          <p:nvPr/>
        </p:nvSpPr>
        <p:spPr>
          <a:xfrm>
            <a:off x="6451600" y="2529681"/>
            <a:ext cx="4813808"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5F1E8"/>
                </a:solidFill>
                <a:latin typeface="IBM Plex Sans" pitchFamily="34" charset="0"/>
                <a:ea typeface="IBM Plex Sans" pitchFamily="34" charset="-122"/>
                <a:cs typeface="IBM Plex Sans" pitchFamily="34" charset="-120"/>
              </a:rPr>
              <a:t>Vorab genehmigter Wandel</a:t>
            </a:r>
            <a:endParaRPr lang="en-US" sz="1800" dirty="0"/>
          </a:p>
        </p:txBody>
      </p:sp>
      <p:sp>
        <p:nvSpPr>
          <p:cNvPr id="11" name="Text 9"/>
          <p:cNvSpPr/>
          <p:nvPr/>
        </p:nvSpPr>
        <p:spPr>
          <a:xfrm>
            <a:off x="6529832" y="2930922"/>
            <a:ext cx="4727956" cy="1092200"/>
          </a:xfrm>
          <a:prstGeom prst="rect">
            <a:avLst/>
          </a:prstGeom>
          <a:noFill/>
          <a:ln/>
        </p:spPr>
        <p:txBody>
          <a:bodyPr wrap="square" lIns="0" tIns="0" rIns="0" bIns="0" rtlCol="0" anchor="t">
            <a:normAutofit/>
          </a:bodyPr>
          <a:lstStyle/>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Predetermined Change Control Plan (PCCP)</a:t>
            </a:r>
            <a:endParaRPr lang="en-US" sz="1400" dirty="0"/>
          </a:p>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Welche Updates nach welchem Protokoll erlaubt sind, wird vorab festgelegt</a:t>
            </a:r>
            <a:endParaRPr lang="en-US" sz="1400" dirty="0"/>
          </a:p>
          <a:p>
            <a:pPr marL="175768" indent="-175768" algn="l">
              <a:lnSpc>
                <a:spcPts val="2100"/>
              </a:lnSpc>
              <a:buSzPct val="100000"/>
              <a:buChar char="•"/>
            </a:pPr>
            <a:r>
              <a:rPr lang="en-US" sz="1400" dirty="0">
                <a:solidFill>
                  <a:srgbClr val="C9D4D2"/>
                </a:solidFill>
                <a:latin typeface="IBM Plex Sans" pitchFamily="34" charset="0"/>
                <a:ea typeface="IBM Plex Sans" pitchFamily="34" charset="-122"/>
                <a:cs typeface="IBM Plex Sans" pitchFamily="34" charset="-120"/>
              </a:rPr>
              <a:t>Modellpflege ohne neue Zulassung möglich</a:t>
            </a:r>
            <a:endParaRPr lang="en-US" sz="1400" dirty="0"/>
          </a:p>
        </p:txBody>
      </p:sp>
      <p:sp>
        <p:nvSpPr>
          <p:cNvPr id="12" name="Text 10"/>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3" name="Text 11"/>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11</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3 · WAS KI ANDERS MACHT – EVIDENZ NACH MDCG 2020-1</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Drei Säulen der klinischen Bewertung</a:t>
            </a:r>
            <a:endParaRPr lang="en-US" sz="3600" dirty="0"/>
          </a:p>
        </p:txBody>
      </p:sp>
      <p:sp>
        <p:nvSpPr>
          <p:cNvPr id="4" name="Shape 2"/>
          <p:cNvSpPr/>
          <p:nvPr/>
        </p:nvSpPr>
        <p:spPr>
          <a:xfrm>
            <a:off x="812800" y="1909961"/>
            <a:ext cx="3403600" cy="1671141"/>
          </a:xfrm>
          <a:prstGeom prst="roundRect">
            <a:avLst>
              <a:gd name="adj" fmla="val 4560"/>
            </a:avLst>
          </a:prstGeom>
          <a:solidFill>
            <a:srgbClr val="172A2E"/>
          </a:solidFill>
          <a:ln/>
        </p:spPr>
      </p:sp>
      <p:sp>
        <p:nvSpPr>
          <p:cNvPr id="5" name="Text 3"/>
          <p:cNvSpPr/>
          <p:nvPr/>
        </p:nvSpPr>
        <p:spPr>
          <a:xfrm>
            <a:off x="1041400" y="2138561"/>
            <a:ext cx="3034792"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E3A56F"/>
                </a:solidFill>
                <a:latin typeface="EB Garamond" pitchFamily="18" charset="0"/>
                <a:ea typeface="EB Garamond" pitchFamily="18" charset="-122"/>
                <a:cs typeface="EB Garamond" pitchFamily="18" charset="-120"/>
              </a:rPr>
              <a:t>1</a:t>
            </a:r>
            <a:endParaRPr lang="en-US" sz="2800" dirty="0"/>
          </a:p>
        </p:txBody>
      </p:sp>
      <p:sp>
        <p:nvSpPr>
          <p:cNvPr id="6" name="Text 4"/>
          <p:cNvSpPr/>
          <p:nvPr/>
        </p:nvSpPr>
        <p:spPr>
          <a:xfrm>
            <a:off x="1041400" y="2570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5F1E8"/>
                </a:solidFill>
                <a:latin typeface="IBM Plex Sans" pitchFamily="34" charset="0"/>
                <a:ea typeface="IBM Plex Sans" pitchFamily="34" charset="-122"/>
                <a:cs typeface="IBM Plex Sans" pitchFamily="34" charset="-120"/>
              </a:rPr>
              <a:t>Valid clinical association</a:t>
            </a:r>
            <a:endParaRPr lang="en-US" sz="1600" dirty="0"/>
          </a:p>
        </p:txBody>
      </p:sp>
      <p:sp>
        <p:nvSpPr>
          <p:cNvPr id="7" name="Text 5"/>
          <p:cNvSpPr/>
          <p:nvPr/>
        </p:nvSpPr>
        <p:spPr>
          <a:xfrm>
            <a:off x="1041400" y="2890341"/>
            <a:ext cx="30347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4D2"/>
                </a:solidFill>
                <a:latin typeface="IBM Plex Sans" pitchFamily="34" charset="0"/>
                <a:ea typeface="IBM Plex Sans" pitchFamily="34" charset="-122"/>
                <a:cs typeface="IBM Plex Sans" pitchFamily="34" charset="-120"/>
              </a:rPr>
              <a:t>Ist der Output wissenschaftlich mit dem klinischen Zustand verknüpft?</a:t>
            </a:r>
            <a:endParaRPr lang="en-US" sz="1300" dirty="0"/>
          </a:p>
        </p:txBody>
      </p:sp>
      <p:sp>
        <p:nvSpPr>
          <p:cNvPr id="8" name="Shape 6"/>
          <p:cNvSpPr/>
          <p:nvPr/>
        </p:nvSpPr>
        <p:spPr>
          <a:xfrm>
            <a:off x="4394200" y="1909961"/>
            <a:ext cx="3403600" cy="1671141"/>
          </a:xfrm>
          <a:prstGeom prst="roundRect">
            <a:avLst>
              <a:gd name="adj" fmla="val 4560"/>
            </a:avLst>
          </a:prstGeom>
          <a:solidFill>
            <a:srgbClr val="ECE6D8"/>
          </a:solidFill>
          <a:ln/>
        </p:spPr>
      </p:sp>
      <p:sp>
        <p:nvSpPr>
          <p:cNvPr id="9" name="Text 7"/>
          <p:cNvSpPr/>
          <p:nvPr/>
        </p:nvSpPr>
        <p:spPr>
          <a:xfrm>
            <a:off x="4622800" y="2138561"/>
            <a:ext cx="3034792"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2</a:t>
            </a:r>
            <a:endParaRPr lang="en-US" sz="2800" dirty="0"/>
          </a:p>
        </p:txBody>
      </p:sp>
      <p:sp>
        <p:nvSpPr>
          <p:cNvPr id="10" name="Text 8"/>
          <p:cNvSpPr/>
          <p:nvPr/>
        </p:nvSpPr>
        <p:spPr>
          <a:xfrm>
            <a:off x="4622800" y="2570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Technical performance</a:t>
            </a:r>
            <a:endParaRPr lang="en-US" sz="1600" dirty="0"/>
          </a:p>
        </p:txBody>
      </p:sp>
      <p:sp>
        <p:nvSpPr>
          <p:cNvPr id="11" name="Text 9"/>
          <p:cNvSpPr/>
          <p:nvPr/>
        </p:nvSpPr>
        <p:spPr>
          <a:xfrm>
            <a:off x="4622800" y="2890341"/>
            <a:ext cx="30347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Rechnet die Software korrekt und reproduzierbar?</a:t>
            </a:r>
            <a:endParaRPr lang="en-US" sz="1300" dirty="0"/>
          </a:p>
        </p:txBody>
      </p:sp>
      <p:sp>
        <p:nvSpPr>
          <p:cNvPr id="12" name="Shape 10"/>
          <p:cNvSpPr/>
          <p:nvPr/>
        </p:nvSpPr>
        <p:spPr>
          <a:xfrm>
            <a:off x="7975600" y="1909961"/>
            <a:ext cx="3403600" cy="1671141"/>
          </a:xfrm>
          <a:prstGeom prst="roundRect">
            <a:avLst>
              <a:gd name="adj" fmla="val 4560"/>
            </a:avLst>
          </a:prstGeom>
          <a:solidFill>
            <a:srgbClr val="ECE6D8"/>
          </a:solidFill>
          <a:ln/>
        </p:spPr>
      </p:sp>
      <p:sp>
        <p:nvSpPr>
          <p:cNvPr id="13" name="Text 11"/>
          <p:cNvSpPr/>
          <p:nvPr/>
        </p:nvSpPr>
        <p:spPr>
          <a:xfrm>
            <a:off x="8204200" y="2138561"/>
            <a:ext cx="3034792"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3</a:t>
            </a:r>
            <a:endParaRPr lang="en-US" sz="2800" dirty="0"/>
          </a:p>
        </p:txBody>
      </p:sp>
      <p:sp>
        <p:nvSpPr>
          <p:cNvPr id="14" name="Text 12"/>
          <p:cNvSpPr/>
          <p:nvPr/>
        </p:nvSpPr>
        <p:spPr>
          <a:xfrm>
            <a:off x="8204200" y="257036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Clinical performance</a:t>
            </a:r>
            <a:endParaRPr lang="en-US" sz="1600" dirty="0"/>
          </a:p>
        </p:txBody>
      </p:sp>
      <p:sp>
        <p:nvSpPr>
          <p:cNvPr id="15" name="Text 13"/>
          <p:cNvSpPr/>
          <p:nvPr/>
        </p:nvSpPr>
        <p:spPr>
          <a:xfrm>
            <a:off x="8204200" y="2890341"/>
            <a:ext cx="30347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Nützt der Output in der Zielpopulation tatsächlich?</a:t>
            </a:r>
            <a:endParaRPr lang="en-US" sz="1300" dirty="0"/>
          </a:p>
        </p:txBody>
      </p:sp>
      <p:sp>
        <p:nvSpPr>
          <p:cNvPr id="16" name="Shape 14"/>
          <p:cNvSpPr/>
          <p:nvPr/>
        </p:nvSpPr>
        <p:spPr>
          <a:xfrm>
            <a:off x="812800" y="3860502"/>
            <a:ext cx="10566400" cy="1142802"/>
          </a:xfrm>
          <a:prstGeom prst="rect">
            <a:avLst/>
          </a:prstGeom>
          <a:solidFill>
            <a:srgbClr val="FBF9F4"/>
          </a:solidFill>
          <a:ln/>
        </p:spPr>
      </p:sp>
      <p:sp>
        <p:nvSpPr>
          <p:cNvPr id="17" name="Shape 15"/>
          <p:cNvSpPr/>
          <p:nvPr/>
        </p:nvSpPr>
        <p:spPr>
          <a:xfrm>
            <a:off x="831850" y="3860502"/>
            <a:ext cx="0" cy="1142802"/>
          </a:xfrm>
          <a:prstGeom prst="line">
            <a:avLst/>
          </a:prstGeom>
          <a:noFill/>
          <a:ln w="38100">
            <a:solidFill>
              <a:srgbClr val="A0522D"/>
            </a:solidFill>
            <a:prstDash val="solid"/>
          </a:ln>
        </p:spPr>
      </p:sp>
      <p:sp>
        <p:nvSpPr>
          <p:cNvPr id="18" name="Text 16"/>
          <p:cNvSpPr/>
          <p:nvPr/>
        </p:nvSpPr>
        <p:spPr>
          <a:xfrm>
            <a:off x="1104900" y="4038302"/>
            <a:ext cx="1032090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0522D"/>
                </a:solidFill>
                <a:latin typeface="IBM Plex Sans" pitchFamily="34" charset="0"/>
                <a:ea typeface="IBM Plex Sans" pitchFamily="34" charset="-122"/>
                <a:cs typeface="IBM Plex Sans" pitchFamily="34" charset="-120"/>
              </a:rPr>
              <a:t>BEI KI ZUSÄTZLICH</a:t>
            </a:r>
            <a:endParaRPr lang="en-US" sz="1200" dirty="0"/>
          </a:p>
        </p:txBody>
      </p:sp>
      <p:sp>
        <p:nvSpPr>
          <p:cNvPr id="19" name="Text 17"/>
          <p:cNvSpPr/>
          <p:nvPr/>
        </p:nvSpPr>
        <p:spPr>
          <a:xfrm>
            <a:off x="1104900" y="4327823"/>
            <a:ext cx="10320909"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72A2E"/>
                </a:solidFill>
                <a:latin typeface="IBM Plex Sans" pitchFamily="34" charset="0"/>
                <a:ea typeface="IBM Plex Sans" pitchFamily="34" charset="-122"/>
                <a:cs typeface="IBM Plex Sans" pitchFamily="34" charset="-120"/>
              </a:rPr>
              <a:t>Externe Validierung an fremden Zentren · Leistung in Subgruppen · Verhalten bei unbekannten Daten · Automation Bias: Ist Mensch plus KI besser als jeder allein?</a:t>
            </a:r>
            <a:endParaRPr lang="en-US" sz="1400" dirty="0"/>
          </a:p>
        </p:txBody>
      </p:sp>
      <p:sp>
        <p:nvSpPr>
          <p:cNvPr id="20" name="Text 18"/>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21" name="Text 19"/>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12</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3 · ZWEITE EBENE: EU AI ACT (VO 2024/1689)</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Der AI Act kommt – später als geplant</a:t>
            </a:r>
            <a:endParaRPr lang="en-US" sz="3600" dirty="0"/>
          </a:p>
        </p:txBody>
      </p:sp>
      <p:sp>
        <p:nvSpPr>
          <p:cNvPr id="4" name="Shape 2"/>
          <p:cNvSpPr/>
          <p:nvPr/>
        </p:nvSpPr>
        <p:spPr>
          <a:xfrm>
            <a:off x="812800" y="1954411"/>
            <a:ext cx="2011660" cy="0"/>
          </a:xfrm>
          <a:prstGeom prst="line">
            <a:avLst/>
          </a:prstGeom>
          <a:noFill/>
          <a:ln w="38100">
            <a:solidFill>
              <a:srgbClr val="9AA3A1"/>
            </a:solidFill>
            <a:prstDash val="solid"/>
          </a:ln>
        </p:spPr>
      </p:sp>
      <p:sp>
        <p:nvSpPr>
          <p:cNvPr id="5" name="Text 3"/>
          <p:cNvSpPr/>
          <p:nvPr/>
        </p:nvSpPr>
        <p:spPr>
          <a:xfrm>
            <a:off x="812800" y="2125861"/>
            <a:ext cx="20720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72A2E"/>
                </a:solidFill>
                <a:latin typeface="IBM Plex Sans" pitchFamily="34" charset="0"/>
                <a:ea typeface="IBM Plex Sans" pitchFamily="34" charset="-122"/>
                <a:cs typeface="IBM Plex Sans" pitchFamily="34" charset="-120"/>
              </a:rPr>
              <a:t>Aug 2024</a:t>
            </a:r>
            <a:endParaRPr lang="en-US" sz="1500" dirty="0"/>
          </a:p>
        </p:txBody>
      </p:sp>
      <p:sp>
        <p:nvSpPr>
          <p:cNvPr id="6" name="Text 4"/>
          <p:cNvSpPr/>
          <p:nvPr/>
        </p:nvSpPr>
        <p:spPr>
          <a:xfrm>
            <a:off x="812800" y="2468761"/>
            <a:ext cx="2072010"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4A5559"/>
                </a:solidFill>
                <a:latin typeface="IBM Plex Sans" pitchFamily="34" charset="0"/>
                <a:ea typeface="IBM Plex Sans" pitchFamily="34" charset="-122"/>
                <a:cs typeface="IBM Plex Sans" pitchFamily="34" charset="-120"/>
              </a:rPr>
              <a:t>AI Act in Kraft</a:t>
            </a:r>
            <a:endParaRPr lang="en-US" sz="1300" dirty="0"/>
          </a:p>
        </p:txBody>
      </p:sp>
      <p:sp>
        <p:nvSpPr>
          <p:cNvPr id="7" name="Shape 5"/>
          <p:cNvSpPr/>
          <p:nvPr/>
        </p:nvSpPr>
        <p:spPr>
          <a:xfrm>
            <a:off x="2951460" y="1954411"/>
            <a:ext cx="2011660" cy="0"/>
          </a:xfrm>
          <a:prstGeom prst="line">
            <a:avLst/>
          </a:prstGeom>
          <a:noFill/>
          <a:ln w="38100">
            <a:solidFill>
              <a:srgbClr val="9AA3A1"/>
            </a:solidFill>
            <a:prstDash val="solid"/>
          </a:ln>
        </p:spPr>
      </p:sp>
      <p:sp>
        <p:nvSpPr>
          <p:cNvPr id="8" name="Text 6"/>
          <p:cNvSpPr/>
          <p:nvPr/>
        </p:nvSpPr>
        <p:spPr>
          <a:xfrm>
            <a:off x="2951460" y="2125861"/>
            <a:ext cx="20720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72A2E"/>
                </a:solidFill>
                <a:latin typeface="IBM Plex Sans" pitchFamily="34" charset="0"/>
                <a:ea typeface="IBM Plex Sans" pitchFamily="34" charset="-122"/>
                <a:cs typeface="IBM Plex Sans" pitchFamily="34" charset="-120"/>
              </a:rPr>
              <a:t>Feb 2025</a:t>
            </a:r>
            <a:endParaRPr lang="en-US" sz="1500" dirty="0"/>
          </a:p>
        </p:txBody>
      </p:sp>
      <p:sp>
        <p:nvSpPr>
          <p:cNvPr id="9" name="Text 7"/>
          <p:cNvSpPr/>
          <p:nvPr/>
        </p:nvSpPr>
        <p:spPr>
          <a:xfrm>
            <a:off x="2951460" y="2468761"/>
            <a:ext cx="2072010"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4A5559"/>
                </a:solidFill>
                <a:latin typeface="IBM Plex Sans" pitchFamily="34" charset="0"/>
                <a:ea typeface="IBM Plex Sans" pitchFamily="34" charset="-122"/>
                <a:cs typeface="IBM Plex Sans" pitchFamily="34" charset="-120"/>
              </a:rPr>
              <a:t>Verbotene Praktiken, KI-Kompetenz</a:t>
            </a:r>
            <a:endParaRPr lang="en-US" sz="1300" dirty="0"/>
          </a:p>
        </p:txBody>
      </p:sp>
      <p:sp>
        <p:nvSpPr>
          <p:cNvPr id="10" name="Shape 8"/>
          <p:cNvSpPr/>
          <p:nvPr/>
        </p:nvSpPr>
        <p:spPr>
          <a:xfrm>
            <a:off x="5090120" y="1954411"/>
            <a:ext cx="2011660" cy="0"/>
          </a:xfrm>
          <a:prstGeom prst="line">
            <a:avLst/>
          </a:prstGeom>
          <a:noFill/>
          <a:ln w="38100">
            <a:solidFill>
              <a:srgbClr val="9AA3A1"/>
            </a:solidFill>
            <a:prstDash val="solid"/>
          </a:ln>
        </p:spPr>
      </p:sp>
      <p:sp>
        <p:nvSpPr>
          <p:cNvPr id="11" name="Text 9"/>
          <p:cNvSpPr/>
          <p:nvPr/>
        </p:nvSpPr>
        <p:spPr>
          <a:xfrm>
            <a:off x="5090120" y="2125861"/>
            <a:ext cx="20720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72A2E"/>
                </a:solidFill>
                <a:latin typeface="IBM Plex Sans" pitchFamily="34" charset="0"/>
                <a:ea typeface="IBM Plex Sans" pitchFamily="34" charset="-122"/>
                <a:cs typeface="IBM Plex Sans" pitchFamily="34" charset="-120"/>
              </a:rPr>
              <a:t>Aug 2025</a:t>
            </a:r>
            <a:endParaRPr lang="en-US" sz="1500" dirty="0"/>
          </a:p>
        </p:txBody>
      </p:sp>
      <p:sp>
        <p:nvSpPr>
          <p:cNvPr id="12" name="Text 10"/>
          <p:cNvSpPr/>
          <p:nvPr/>
        </p:nvSpPr>
        <p:spPr>
          <a:xfrm>
            <a:off x="5090120" y="2468761"/>
            <a:ext cx="2072010"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4A5559"/>
                </a:solidFill>
                <a:latin typeface="IBM Plex Sans" pitchFamily="34" charset="0"/>
                <a:ea typeface="IBM Plex Sans" pitchFamily="34" charset="-122"/>
                <a:cs typeface="IBM Plex Sans" pitchFamily="34" charset="-120"/>
              </a:rPr>
              <a:t>Pflichten für Basismodelle (GPAI)</a:t>
            </a:r>
            <a:endParaRPr lang="en-US" sz="1300" dirty="0"/>
          </a:p>
        </p:txBody>
      </p:sp>
      <p:sp>
        <p:nvSpPr>
          <p:cNvPr id="13" name="Shape 11"/>
          <p:cNvSpPr/>
          <p:nvPr/>
        </p:nvSpPr>
        <p:spPr>
          <a:xfrm>
            <a:off x="7228780" y="1954411"/>
            <a:ext cx="2011660" cy="0"/>
          </a:xfrm>
          <a:prstGeom prst="line">
            <a:avLst/>
          </a:prstGeom>
          <a:noFill/>
          <a:ln w="38100">
            <a:solidFill>
              <a:srgbClr val="A0522D"/>
            </a:solidFill>
            <a:prstDash val="solid"/>
          </a:ln>
        </p:spPr>
      </p:sp>
      <p:sp>
        <p:nvSpPr>
          <p:cNvPr id="14" name="Text 12"/>
          <p:cNvSpPr/>
          <p:nvPr/>
        </p:nvSpPr>
        <p:spPr>
          <a:xfrm>
            <a:off x="7228780" y="2125861"/>
            <a:ext cx="20720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72A2E"/>
                </a:solidFill>
                <a:latin typeface="IBM Plex Sans" pitchFamily="34" charset="0"/>
                <a:ea typeface="IBM Plex Sans" pitchFamily="34" charset="-122"/>
                <a:cs typeface="IBM Plex Sans" pitchFamily="34" charset="-120"/>
              </a:rPr>
              <a:t>Dez 2027</a:t>
            </a:r>
            <a:endParaRPr lang="en-US" sz="1500" dirty="0"/>
          </a:p>
        </p:txBody>
      </p:sp>
      <p:sp>
        <p:nvSpPr>
          <p:cNvPr id="15" name="Text 13"/>
          <p:cNvSpPr/>
          <p:nvPr/>
        </p:nvSpPr>
        <p:spPr>
          <a:xfrm>
            <a:off x="7228780" y="2468761"/>
            <a:ext cx="2072010"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4A5559"/>
                </a:solidFill>
                <a:latin typeface="IBM Plex Sans" pitchFamily="34" charset="0"/>
                <a:ea typeface="IBM Plex Sans" pitchFamily="34" charset="-122"/>
                <a:cs typeface="IBM Plex Sans" pitchFamily="34" charset="-120"/>
              </a:rPr>
              <a:t>Hochrisiko, eigenständige Systeme (Anhang III)</a:t>
            </a:r>
            <a:endParaRPr lang="en-US" sz="1300" dirty="0"/>
          </a:p>
        </p:txBody>
      </p:sp>
      <p:sp>
        <p:nvSpPr>
          <p:cNvPr id="16" name="Shape 14"/>
          <p:cNvSpPr/>
          <p:nvPr/>
        </p:nvSpPr>
        <p:spPr>
          <a:xfrm>
            <a:off x="9367441" y="1935361"/>
            <a:ext cx="2011660" cy="1354336"/>
          </a:xfrm>
          <a:custGeom>
            <a:avLst/>
            <a:gdLst/>
            <a:ahLst/>
            <a:cxnLst/>
            <a:rect l="l" t="t" r="r" b="b"/>
            <a:pathLst>
              <a:path w="2011660" h="1354336">
                <a:moveTo>
                  <a:pt x="0" y="0"/>
                </a:moveTo>
                <a:lnTo>
                  <a:pt x="2011660" y="0"/>
                </a:lnTo>
                <a:lnTo>
                  <a:pt x="2011660" y="1278136"/>
                </a:lnTo>
                <a:arcTo wR="76200" hR="76200" stAng="0" swAng="5400000"/>
                <a:lnTo>
                  <a:pt x="76200" y="1354336"/>
                </a:lnTo>
                <a:arcTo wR="76200" hR="76200" stAng="5400000" swAng="5400000"/>
                <a:lnTo>
                  <a:pt x="0" y="0"/>
                </a:lnTo>
                <a:close/>
              </a:path>
            </a:pathLst>
          </a:custGeom>
          <a:solidFill>
            <a:srgbClr val="172A2E"/>
          </a:solidFill>
          <a:ln/>
        </p:spPr>
      </p:sp>
      <p:sp>
        <p:nvSpPr>
          <p:cNvPr id="17" name="Shape 15"/>
          <p:cNvSpPr/>
          <p:nvPr/>
        </p:nvSpPr>
        <p:spPr>
          <a:xfrm>
            <a:off x="9367441" y="1935361"/>
            <a:ext cx="2011660" cy="1354336"/>
          </a:xfrm>
          <a:custGeom>
            <a:avLst/>
            <a:gdLst/>
            <a:ahLst/>
            <a:cxnLst/>
            <a:rect l="l" t="t" r="r" b="b"/>
            <a:pathLst>
              <a:path w="2011660" h="1354336">
                <a:moveTo>
                  <a:pt x="0" y="38100"/>
                </a:moveTo>
                <a:lnTo>
                  <a:pt x="0" y="0"/>
                </a:lnTo>
                <a:lnTo>
                  <a:pt x="2011660" y="0"/>
                </a:lnTo>
                <a:lnTo>
                  <a:pt x="2011660" y="38100"/>
                </a:lnTo>
                <a:lnTo>
                  <a:pt x="0" y="38100"/>
                </a:lnTo>
                <a:close/>
              </a:path>
            </a:pathLst>
          </a:custGeom>
          <a:solidFill>
            <a:srgbClr val="A0522D"/>
          </a:solidFill>
          <a:ln/>
        </p:spPr>
      </p:sp>
      <p:sp>
        <p:nvSpPr>
          <p:cNvPr id="18" name="Text 16"/>
          <p:cNvSpPr/>
          <p:nvPr/>
        </p:nvSpPr>
        <p:spPr>
          <a:xfrm>
            <a:off x="9519841" y="2125861"/>
            <a:ext cx="1758066"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E3A56F"/>
                </a:solidFill>
                <a:latin typeface="IBM Plex Sans" pitchFamily="34" charset="0"/>
                <a:ea typeface="IBM Plex Sans" pitchFamily="34" charset="-122"/>
                <a:cs typeface="IBM Plex Sans" pitchFamily="34" charset="-120"/>
              </a:rPr>
              <a:t>Aug 2028</a:t>
            </a:r>
            <a:endParaRPr lang="en-US" sz="1500" dirty="0"/>
          </a:p>
        </p:txBody>
      </p:sp>
      <p:sp>
        <p:nvSpPr>
          <p:cNvPr id="19" name="Text 17"/>
          <p:cNvSpPr/>
          <p:nvPr/>
        </p:nvSpPr>
        <p:spPr>
          <a:xfrm>
            <a:off x="9519841" y="2468761"/>
            <a:ext cx="1758066"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4D2"/>
                </a:solidFill>
                <a:latin typeface="IBM Plex Sans" pitchFamily="34" charset="0"/>
                <a:ea typeface="IBM Plex Sans" pitchFamily="34" charset="-122"/>
                <a:cs typeface="IBM Plex Sans" pitchFamily="34" charset="-120"/>
              </a:rPr>
              <a:t>Hochrisiko in Produkten – </a:t>
            </a:r>
            <a:r>
              <a:rPr lang="en-US" sz="1300" b="1" dirty="0">
                <a:solidFill>
                  <a:srgbClr val="F5F1E8"/>
                </a:solidFill>
                <a:latin typeface="IBM Plex Sans" pitchFamily="34" charset="0"/>
                <a:ea typeface="IBM Plex Sans" pitchFamily="34" charset="-122"/>
                <a:cs typeface="IBM Plex Sans" pitchFamily="34" charset="-120"/>
              </a:rPr>
              <a:t>inkl. Medizinprodukte</a:t>
            </a:r>
            <a:endParaRPr lang="en-US" sz="1300" dirty="0"/>
          </a:p>
        </p:txBody>
      </p:sp>
      <p:sp>
        <p:nvSpPr>
          <p:cNvPr id="20" name="Shape 18"/>
          <p:cNvSpPr/>
          <p:nvPr/>
        </p:nvSpPr>
        <p:spPr>
          <a:xfrm>
            <a:off x="812800" y="3594497"/>
            <a:ext cx="5181600" cy="1211362"/>
          </a:xfrm>
          <a:prstGeom prst="roundRect">
            <a:avLst>
              <a:gd name="adj" fmla="val 6290"/>
            </a:avLst>
          </a:prstGeom>
          <a:solidFill>
            <a:srgbClr val="F5F1E8"/>
          </a:solidFill>
          <a:ln/>
        </p:spPr>
      </p:sp>
      <p:sp>
        <p:nvSpPr>
          <p:cNvPr id="21" name="Text 19"/>
          <p:cNvSpPr/>
          <p:nvPr/>
        </p:nvSpPr>
        <p:spPr>
          <a:xfrm>
            <a:off x="1066800" y="3797697"/>
            <a:ext cx="48138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Wer ist betroffen?</a:t>
            </a:r>
            <a:endParaRPr lang="en-US" sz="1600" dirty="0"/>
          </a:p>
        </p:txBody>
      </p:sp>
      <p:sp>
        <p:nvSpPr>
          <p:cNvPr id="22" name="Text 20"/>
          <p:cNvSpPr/>
          <p:nvPr/>
        </p:nvSpPr>
        <p:spPr>
          <a:xfrm>
            <a:off x="1066800" y="4104977"/>
            <a:ext cx="4813808"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KI-Medizinprodukte ab Klasse IIa gelten als Hochrisiko-KI (Art. 6 Abs. 1).</a:t>
            </a:r>
            <a:endParaRPr lang="en-US" sz="1400" dirty="0"/>
          </a:p>
        </p:txBody>
      </p:sp>
      <p:sp>
        <p:nvSpPr>
          <p:cNvPr id="23" name="Shape 21"/>
          <p:cNvSpPr/>
          <p:nvPr/>
        </p:nvSpPr>
        <p:spPr>
          <a:xfrm>
            <a:off x="6197600" y="3594497"/>
            <a:ext cx="5181600" cy="1211362"/>
          </a:xfrm>
          <a:prstGeom prst="roundRect">
            <a:avLst>
              <a:gd name="adj" fmla="val 6290"/>
            </a:avLst>
          </a:prstGeom>
          <a:solidFill>
            <a:srgbClr val="F5F1E8"/>
          </a:solidFill>
          <a:ln/>
        </p:spPr>
      </p:sp>
      <p:sp>
        <p:nvSpPr>
          <p:cNvPr id="24" name="Text 22"/>
          <p:cNvSpPr/>
          <p:nvPr/>
        </p:nvSpPr>
        <p:spPr>
          <a:xfrm>
            <a:off x="6451600" y="3797697"/>
            <a:ext cx="48138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Was ändert sich?</a:t>
            </a:r>
            <a:endParaRPr lang="en-US" sz="1600" dirty="0"/>
          </a:p>
        </p:txBody>
      </p:sp>
      <p:sp>
        <p:nvSpPr>
          <p:cNvPr id="25" name="Text 23"/>
          <p:cNvSpPr/>
          <p:nvPr/>
        </p:nvSpPr>
        <p:spPr>
          <a:xfrm>
            <a:off x="6451600" y="4104977"/>
            <a:ext cx="4813808"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Daten-Governance, Protokollierung, menschliche Aufsicht – geprüft im MDR-Verfahren.</a:t>
            </a:r>
            <a:endParaRPr lang="en-US" sz="1400" dirty="0"/>
          </a:p>
        </p:txBody>
      </p:sp>
      <p:sp>
        <p:nvSpPr>
          <p:cNvPr id="26" name="Text 24"/>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Digital Omnibus zur KI, VO (EU) 2026/1744 vom 8. Juli 2026</a:t>
            </a:r>
            <a:endParaRPr lang="en-US" sz="1200" dirty="0"/>
          </a:p>
        </p:txBody>
      </p:sp>
      <p:sp>
        <p:nvSpPr>
          <p:cNvPr id="27" name="Text 2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13</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3">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3 · ZWEITE EBENE: EIN VERFAHREN NACH MDCG 2025-6</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Ein Verfahren, aber zwei Begriffswelten</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14</a:t>
            </a:r>
            <a:endParaRPr lang="en-US" sz="1200" dirty="0"/>
          </a:p>
        </p:txBody>
      </p:sp>
      <p:graphicFrame>
        <p:nvGraphicFramePr>
          <p:cNvPr id="6" name="Tabelle"/>
          <p:cNvGraphicFramePr>
            <a:graphicFrameLocks noGrp="1"/>
          </p:cNvGraphicFramePr>
          <p:nvPr>
            <p:extLst>
              <p:ext uri="{D42A27DB-BD31-4B8C-83A1-F6EECF244321}">
                <p14:modId xmlns:p14="http://schemas.microsoft.com/office/powerpoint/2010/main" val="1579011935"/>
              </p:ext>
            </p:extLst>
          </p:nvPr>
        </p:nvGraphicFramePr>
        <p:xfrm>
          <a:off x="813816" y="1828800"/>
          <a:ext cx="10570464" cy="3703320"/>
        </p:xfrm>
        <a:graphic>
          <a:graphicData uri="http://schemas.openxmlformats.org/drawingml/2006/table">
            <a:tbl>
              <a:tblPr/>
              <a:tblGrid>
                <a:gridCol w="2103120">
                  <a:extLst>
                    <a:ext uri="{9D8B030D-6E8A-4147-A177-3AD203B41FA5}">
                      <a16:colId xmlns:a16="http://schemas.microsoft.com/office/drawing/2014/main" val="20000"/>
                    </a:ext>
                  </a:extLst>
                </a:gridCol>
                <a:gridCol w="196596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4123944">
                  <a:extLst>
                    <a:ext uri="{9D8B030D-6E8A-4147-A177-3AD203B41FA5}">
                      <a16:colId xmlns:a16="http://schemas.microsoft.com/office/drawing/2014/main" val="20003"/>
                    </a:ext>
                  </a:extLst>
                </a:gridCol>
              </a:tblGrid>
              <a:tr h="411480">
                <a:tc>
                  <a:txBody>
                    <a:bodyPr/>
                    <a:lstStyle/>
                    <a:p>
                      <a:pPr marL="0" indent="0">
                        <a:buNone/>
                      </a:pP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tc>
                  <a:txBody>
                    <a:bodyPr/>
                    <a:lstStyle/>
                    <a:p>
                      <a:pPr marL="0" indent="0">
                        <a:buNone/>
                      </a:pPr>
                      <a:r>
                        <a:rPr lang="en-US" sz="1200" b="1" dirty="0">
                          <a:solidFill>
                            <a:srgbClr val="E3A56F"/>
                          </a:solidFill>
                          <a:latin typeface="IBM Plex Sans" pitchFamily="34" charset="0"/>
                          <a:ea typeface="IBM Plex Sans" pitchFamily="34" charset="-122"/>
                          <a:cs typeface="IBM Plex Sans" pitchFamily="34" charset="-120"/>
                        </a:rPr>
                        <a:t>MDR/IVDR</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tc>
                  <a:txBody>
                    <a:bodyPr/>
                    <a:lstStyle/>
                    <a:p>
                      <a:pPr marL="0" indent="0">
                        <a:buNone/>
                      </a:pPr>
                      <a:r>
                        <a:rPr lang="en-US" sz="1200" b="1" dirty="0">
                          <a:solidFill>
                            <a:srgbClr val="E3A56F"/>
                          </a:solidFill>
                          <a:latin typeface="IBM Plex Sans" pitchFamily="34" charset="0"/>
                          <a:ea typeface="IBM Plex Sans" pitchFamily="34" charset="-122"/>
                          <a:cs typeface="IBM Plex Sans" pitchFamily="34" charset="-120"/>
                        </a:rPr>
                        <a:t>AI Act</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tc>
                  <a:txBody>
                    <a:bodyPr/>
                    <a:lstStyle/>
                    <a:p>
                      <a:pPr marL="0" indent="0">
                        <a:buNone/>
                      </a:pPr>
                      <a:r>
                        <a:rPr lang="en-US" sz="1200" b="1" dirty="0">
                          <a:solidFill>
                            <a:srgbClr val="E3A56F"/>
                          </a:solidFill>
                          <a:latin typeface="IBM Plex Sans" pitchFamily="34" charset="0"/>
                          <a:ea typeface="IBM Plex Sans" pitchFamily="34" charset="-122"/>
                          <a:cs typeface="IBM Plex Sans" pitchFamily="34" charset="-120"/>
                        </a:rPr>
                        <a:t>Zusammenspiel</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extLst>
                  <a:ext uri="{0D108BD9-81ED-4DB2-BD59-A6C34878D82A}">
                    <a16:rowId xmlns:a16="http://schemas.microsoft.com/office/drawing/2014/main" val="10000"/>
                  </a:ext>
                </a:extLst>
              </a:tr>
              <a:tr h="548640">
                <a:tc>
                  <a:txBody>
                    <a:bodyPr/>
                    <a:lstStyle/>
                    <a:p>
                      <a:pPr marL="0" indent="0">
                        <a:buNone/>
                      </a:pPr>
                      <a:r>
                        <a:rPr lang="en-US" sz="1200" b="1" dirty="0">
                          <a:solidFill>
                            <a:srgbClr val="172A2E"/>
                          </a:solidFill>
                          <a:latin typeface="IBM Plex Sans" pitchFamily="34" charset="0"/>
                          <a:ea typeface="IBM Plex Sans" pitchFamily="34" charset="-122"/>
                          <a:cs typeface="IBM Plex Sans" pitchFamily="34" charset="-120"/>
                        </a:rPr>
                        <a:t>Konformitätsbewertung</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Benannte Stelle</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Hochrisiko-Anforderungen Art. 8–15</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b="1" dirty="0">
                          <a:solidFill>
                            <a:srgbClr val="4A5559"/>
                          </a:solidFill>
                          <a:latin typeface="IBM Plex Sans" pitchFamily="34" charset="0"/>
                          <a:ea typeface="IBM Plex Sans" pitchFamily="34" charset="-122"/>
                          <a:cs typeface="IBM Plex Sans" pitchFamily="34" charset="-120"/>
                        </a:rPr>
                        <a:t>Ein Verfahren: Die Benannte Stelle prüft den AI Act mit</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1"/>
                  </a:ext>
                </a:extLst>
              </a:tr>
              <a:tr h="548640">
                <a:tc>
                  <a:txBody>
                    <a:bodyPr/>
                    <a:lstStyle/>
                    <a:p>
                      <a:pPr marL="0" indent="0">
                        <a:buNone/>
                      </a:pPr>
                      <a:r>
                        <a:rPr lang="en-US" sz="1200" b="1" dirty="0">
                          <a:solidFill>
                            <a:srgbClr val="172A2E"/>
                          </a:solidFill>
                          <a:latin typeface="IBM Plex Sans" pitchFamily="34" charset="0"/>
                          <a:ea typeface="IBM Plex Sans" pitchFamily="34" charset="-122"/>
                          <a:cs typeface="IBM Plex Sans" pitchFamily="34" charset="-120"/>
                        </a:rPr>
                        <a:t>Qualitätsmanagement</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ISO 13485, Art. 10 MDR</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Art. 17 AI Act</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b="1" dirty="0">
                          <a:solidFill>
                            <a:srgbClr val="4A5559"/>
                          </a:solidFill>
                          <a:latin typeface="IBM Plex Sans" pitchFamily="34" charset="0"/>
                          <a:ea typeface="IBM Plex Sans" pitchFamily="34" charset="-122"/>
                          <a:cs typeface="IBM Plex Sans" pitchFamily="34" charset="-120"/>
                        </a:rPr>
                        <a:t>Ein QMS, erweitert um Bias, Logging, Transparenz, Aufsicht</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extLst>
                  <a:ext uri="{0D108BD9-81ED-4DB2-BD59-A6C34878D82A}">
                    <a16:rowId xmlns:a16="http://schemas.microsoft.com/office/drawing/2014/main" val="10002"/>
                  </a:ext>
                </a:extLst>
              </a:tr>
              <a:tr h="548640">
                <a:tc>
                  <a:txBody>
                    <a:bodyPr/>
                    <a:lstStyle/>
                    <a:p>
                      <a:pPr marL="0" indent="0">
                        <a:buNone/>
                      </a:pPr>
                      <a:r>
                        <a:rPr lang="en-US" sz="1200" b="1" dirty="0">
                          <a:solidFill>
                            <a:srgbClr val="172A2E"/>
                          </a:solidFill>
                          <a:latin typeface="IBM Plex Sans" pitchFamily="34" charset="0"/>
                          <a:ea typeface="IBM Plex Sans" pitchFamily="34" charset="-122"/>
                          <a:cs typeface="IBM Plex Sans" pitchFamily="34" charset="-120"/>
                        </a:rPr>
                        <a:t>Technische Dokumentation</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Anhänge II/III MDR</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Anhang IV AI Act</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b="1" dirty="0">
                          <a:solidFill>
                            <a:srgbClr val="4A5559"/>
                          </a:solidFill>
                          <a:latin typeface="IBM Plex Sans" pitchFamily="34" charset="0"/>
                          <a:ea typeface="IBM Plex Sans" pitchFamily="34" charset="-122"/>
                          <a:cs typeface="IBM Plex Sans" pitchFamily="34" charset="-120"/>
                        </a:rPr>
                        <a:t>Eine Akte plus Modell, Daten, Metriken, geplante Änderungen</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3"/>
                  </a:ext>
                </a:extLst>
              </a:tr>
              <a:tr h="548640">
                <a:tc>
                  <a:txBody>
                    <a:bodyPr/>
                    <a:lstStyle/>
                    <a:p>
                      <a:pPr marL="0" indent="0">
                        <a:buNone/>
                      </a:pPr>
                      <a:r>
                        <a:rPr lang="en-US" sz="1200" b="1" dirty="0">
                          <a:solidFill>
                            <a:srgbClr val="172A2E"/>
                          </a:solidFill>
                          <a:latin typeface="IBM Plex Sans" pitchFamily="34" charset="0"/>
                          <a:ea typeface="IBM Plex Sans" pitchFamily="34" charset="-122"/>
                          <a:cs typeface="IBM Plex Sans" pitchFamily="34" charset="-120"/>
                        </a:rPr>
                        <a:t>Daten</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Indirekt über klinische Bewertung</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Art. 10: Relevanz, Repräsentativität, Bias</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b="1" dirty="0">
                          <a:solidFill>
                            <a:srgbClr val="4A5559"/>
                          </a:solidFill>
                          <a:latin typeface="IBM Plex Sans" pitchFamily="34" charset="0"/>
                          <a:ea typeface="IBM Plex Sans" pitchFamily="34" charset="-122"/>
                          <a:cs typeface="IBM Plex Sans" pitchFamily="34" charset="-120"/>
                        </a:rPr>
                        <a:t>Neue ausdrückliche Pflicht für Trainings- und Testdaten</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extLst>
                  <a:ext uri="{0D108BD9-81ED-4DB2-BD59-A6C34878D82A}">
                    <a16:rowId xmlns:a16="http://schemas.microsoft.com/office/drawing/2014/main" val="10004"/>
                  </a:ext>
                </a:extLst>
              </a:tr>
              <a:tr h="548640">
                <a:tc>
                  <a:txBody>
                    <a:bodyPr/>
                    <a:lstStyle/>
                    <a:p>
                      <a:pPr marL="0" indent="0">
                        <a:buNone/>
                      </a:pPr>
                      <a:r>
                        <a:rPr lang="en-US" sz="1200" b="1" dirty="0">
                          <a:solidFill>
                            <a:srgbClr val="172A2E"/>
                          </a:solidFill>
                          <a:latin typeface="IBM Plex Sans" pitchFamily="34" charset="0"/>
                          <a:ea typeface="IBM Plex Sans" pitchFamily="34" charset="-122"/>
                          <a:cs typeface="IBM Plex Sans" pitchFamily="34" charset="-120"/>
                        </a:rPr>
                        <a:t>Änderungen</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„Signifikante Änderung“</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„Wesentliche Änderung“</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200" b="1" dirty="0">
                          <a:solidFill>
                            <a:srgbClr val="4A5559"/>
                          </a:solidFill>
                          <a:latin typeface="IBM Plex Sans" pitchFamily="34" charset="0"/>
                          <a:ea typeface="IBM Plex Sans" pitchFamily="34" charset="-122"/>
                          <a:cs typeface="IBM Plex Sans" pitchFamily="34" charset="-120"/>
                        </a:rPr>
                        <a:t>Nicht deckungsgleich – vorab bewertete Änderungen sind nicht wesentlich</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5"/>
                  </a:ext>
                </a:extLst>
              </a:tr>
              <a:tr h="548640">
                <a:tc>
                  <a:txBody>
                    <a:bodyPr/>
                    <a:lstStyle/>
                    <a:p>
                      <a:pPr marL="0" indent="0">
                        <a:buNone/>
                      </a:pPr>
                      <a:r>
                        <a:rPr lang="en-US" sz="1200" b="1" dirty="0">
                          <a:solidFill>
                            <a:srgbClr val="172A2E"/>
                          </a:solidFill>
                          <a:latin typeface="IBM Plex Sans" pitchFamily="34" charset="0"/>
                          <a:ea typeface="IBM Plex Sans" pitchFamily="34" charset="-122"/>
                          <a:cs typeface="IBM Plex Sans" pitchFamily="34" charset="-120"/>
                        </a:rPr>
                        <a:t>Nach dem Inverkehrbringen</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PMS, PSUR, Vigilanz</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dirty="0">
                          <a:solidFill>
                            <a:srgbClr val="4A5559"/>
                          </a:solidFill>
                          <a:latin typeface="IBM Plex Sans" pitchFamily="34" charset="0"/>
                          <a:ea typeface="IBM Plex Sans" pitchFamily="34" charset="-122"/>
                          <a:cs typeface="IBM Plex Sans" pitchFamily="34" charset="-120"/>
                        </a:rPr>
                        <a:t>Art. 72 Post-Market-Monitoring</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200" b="1" dirty="0">
                          <a:solidFill>
                            <a:srgbClr val="4A5559"/>
                          </a:solidFill>
                          <a:latin typeface="IBM Plex Sans" pitchFamily="34" charset="0"/>
                          <a:ea typeface="IBM Plex Sans" pitchFamily="34" charset="-122"/>
                          <a:cs typeface="IBM Plex Sans" pitchFamily="34" charset="-120"/>
                        </a:rPr>
                        <a:t>Kontinuierliche Leistungsüberwachung mit Logs und Feedback</a:t>
                      </a:r>
                      <a:endParaRPr lang="en-US" sz="12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extLst>
                  <a:ext uri="{0D108BD9-81ED-4DB2-BD59-A6C34878D82A}">
                    <a16:rowId xmlns:a16="http://schemas.microsoft.com/office/drawing/2014/main" val="10006"/>
                  </a:ext>
                </a:extLst>
              </a:tr>
            </a:tbl>
          </a:graphicData>
        </a:graphic>
      </p:graphicFrame>
      <p:sp>
        <p:nvSpPr>
          <p:cNvPr id="7" name="Hinweis Revision"/>
          <p:cNvSpPr txBox="1"/>
          <p:nvPr/>
        </p:nvSpPr>
        <p:spPr>
          <a:xfrm>
            <a:off x="813816" y="5687568"/>
            <a:ext cx="10570464" cy="411480"/>
          </a:xfrm>
          <a:prstGeom prst="rect">
            <a:avLst/>
          </a:prstGeom>
          <a:noFill/>
          <a:ln/>
        </p:spPr>
        <p:txBody>
          <a:bodyPr wrap="square" lIns="0" tIns="0" rIns="0" bIns="0" rtlCol="0" anchor="t"/>
          <a:lstStyle/>
          <a:p>
            <a:pPr marL="0" indent="0">
              <a:buNone/>
            </a:pPr>
            <a:r>
              <a:rPr lang="en-US" sz="1200" i="1" dirty="0">
                <a:solidFill>
                  <a:srgbClr val="4A5559"/>
                </a:solidFill>
                <a:latin typeface="IBM Plex Sans" pitchFamily="34" charset="0"/>
                <a:ea typeface="IBM Plex Sans" pitchFamily="34" charset="-122"/>
                <a:cs typeface="IBM Plex Sans" pitchFamily="34" charset="-120"/>
              </a:rPr>
              <a:t>Der MDR-Revisionsvorschlag vom 16.12.2025 wollte den AI Act für Medizinprodukte weitgehend aushebeln – die Omnibus-Einigung vom 7.5.2026 hat das verworfen.</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3 · SONDERFALL GENERATIVE KI</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Sprachmodelle passen in kein Prüfschema</a:t>
            </a:r>
            <a:endParaRPr lang="en-US" sz="3600" dirty="0"/>
          </a:p>
        </p:txBody>
      </p:sp>
      <p:sp>
        <p:nvSpPr>
          <p:cNvPr id="4" name="Text 2"/>
          <p:cNvSpPr/>
          <p:nvPr/>
        </p:nvSpPr>
        <p:spPr>
          <a:xfrm>
            <a:off x="812800" y="1935361"/>
            <a:ext cx="5284724" cy="72390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172A2E"/>
                </a:solidFill>
                <a:latin typeface="EB Garamond" pitchFamily="18" charset="0"/>
                <a:ea typeface="EB Garamond" pitchFamily="18" charset="-122"/>
                <a:cs typeface="EB Garamond" pitchFamily="18" charset="-120"/>
              </a:rPr>
              <a:t>Ein allgemeines Sprachmodell ist kein Medizinprodukt.</a:t>
            </a:r>
            <a:endParaRPr lang="en-US" sz="2200" dirty="0"/>
          </a:p>
        </p:txBody>
      </p:sp>
      <p:sp>
        <p:nvSpPr>
          <p:cNvPr id="5" name="Text 3"/>
          <p:cNvSpPr/>
          <p:nvPr/>
        </p:nvSpPr>
        <p:spPr>
          <a:xfrm>
            <a:off x="812800" y="2786261"/>
            <a:ext cx="5284724"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4A5559"/>
                </a:solidFill>
                <a:latin typeface="IBM Plex Sans" pitchFamily="34" charset="0"/>
                <a:ea typeface="IBM Plex Sans" pitchFamily="34" charset="-122"/>
                <a:cs typeface="IBM Plex Sans" pitchFamily="34" charset="-120"/>
              </a:rPr>
              <a:t>Es wird eines, sobald ein Hersteller es mit medizinischem Zweck anbietet – dann meist ab Klasse IIa.</a:t>
            </a:r>
            <a:endParaRPr lang="en-US" sz="1500" dirty="0"/>
          </a:p>
        </p:txBody>
      </p:sp>
      <p:sp>
        <p:nvSpPr>
          <p:cNvPr id="6" name="Text 4"/>
          <p:cNvSpPr/>
          <p:nvPr/>
        </p:nvSpPr>
        <p:spPr>
          <a:xfrm>
            <a:off x="812800" y="3491111"/>
            <a:ext cx="5284724"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4A5559"/>
                </a:solidFill>
                <a:latin typeface="IBM Plex Sans" pitchFamily="34" charset="0"/>
                <a:ea typeface="IBM Plex Sans" pitchFamily="34" charset="-122"/>
                <a:cs typeface="IBM Plex Sans" pitchFamily="34" charset="-120"/>
              </a:rPr>
              <a:t>Die meisten Anbieter schließen den medizinischen Zweck deshalb in den Nutzungsbedingungen aus.</a:t>
            </a:r>
            <a:endParaRPr lang="en-US" sz="1500" dirty="0"/>
          </a:p>
        </p:txBody>
      </p:sp>
      <p:sp>
        <p:nvSpPr>
          <p:cNvPr id="7" name="Shape 5"/>
          <p:cNvSpPr/>
          <p:nvPr/>
        </p:nvSpPr>
        <p:spPr>
          <a:xfrm>
            <a:off x="6248400" y="1935361"/>
            <a:ext cx="5130800" cy="1112341"/>
          </a:xfrm>
          <a:prstGeom prst="roundRect">
            <a:avLst>
              <a:gd name="adj" fmla="val 6850"/>
            </a:avLst>
          </a:prstGeom>
          <a:solidFill>
            <a:srgbClr val="ECE6D8"/>
          </a:solidFill>
          <a:ln/>
        </p:spPr>
      </p:sp>
      <p:sp>
        <p:nvSpPr>
          <p:cNvPr id="8" name="Text 6"/>
          <p:cNvSpPr/>
          <p:nvPr/>
        </p:nvSpPr>
        <p:spPr>
          <a:xfrm>
            <a:off x="6477000" y="2113161"/>
            <a:ext cx="48138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Nicht deterministisch</a:t>
            </a:r>
            <a:endParaRPr lang="en-US" sz="1600" dirty="0"/>
          </a:p>
        </p:txBody>
      </p:sp>
      <p:sp>
        <p:nvSpPr>
          <p:cNvPr id="9" name="Text 7"/>
          <p:cNvSpPr/>
          <p:nvPr/>
        </p:nvSpPr>
        <p:spPr>
          <a:xfrm>
            <a:off x="6477000" y="2407741"/>
            <a:ext cx="4813808"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Gleiche Frage, andere Antwort – Validierung im klassischen Sinn kaum möglich.</a:t>
            </a:r>
            <a:endParaRPr lang="en-US" sz="1300" dirty="0"/>
          </a:p>
        </p:txBody>
      </p:sp>
      <p:sp>
        <p:nvSpPr>
          <p:cNvPr id="10" name="Shape 8"/>
          <p:cNvSpPr/>
          <p:nvPr/>
        </p:nvSpPr>
        <p:spPr>
          <a:xfrm>
            <a:off x="6248400" y="3174702"/>
            <a:ext cx="5130800" cy="881261"/>
          </a:xfrm>
          <a:prstGeom prst="roundRect">
            <a:avLst>
              <a:gd name="adj" fmla="val 8647"/>
            </a:avLst>
          </a:prstGeom>
          <a:solidFill>
            <a:srgbClr val="ECE6D8"/>
          </a:solidFill>
          <a:ln/>
        </p:spPr>
      </p:sp>
      <p:sp>
        <p:nvSpPr>
          <p:cNvPr id="11" name="Text 9"/>
          <p:cNvSpPr/>
          <p:nvPr/>
        </p:nvSpPr>
        <p:spPr>
          <a:xfrm>
            <a:off x="6477000" y="3352502"/>
            <a:ext cx="48138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Halluzinationen</a:t>
            </a:r>
            <a:endParaRPr lang="en-US" sz="1600" dirty="0"/>
          </a:p>
        </p:txBody>
      </p:sp>
      <p:sp>
        <p:nvSpPr>
          <p:cNvPr id="12" name="Text 10"/>
          <p:cNvSpPr/>
          <p:nvPr/>
        </p:nvSpPr>
        <p:spPr>
          <a:xfrm>
            <a:off x="6477000" y="3647083"/>
            <a:ext cx="4813808"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Plausibel formulierte, aber falsche Aussagen.</a:t>
            </a:r>
            <a:endParaRPr lang="en-US" sz="1300" dirty="0"/>
          </a:p>
        </p:txBody>
      </p:sp>
      <p:sp>
        <p:nvSpPr>
          <p:cNvPr id="13" name="Shape 11"/>
          <p:cNvSpPr/>
          <p:nvPr/>
        </p:nvSpPr>
        <p:spPr>
          <a:xfrm>
            <a:off x="6248400" y="4182963"/>
            <a:ext cx="5130800" cy="881261"/>
          </a:xfrm>
          <a:prstGeom prst="roundRect">
            <a:avLst>
              <a:gd name="adj" fmla="val 8647"/>
            </a:avLst>
          </a:prstGeom>
          <a:solidFill>
            <a:srgbClr val="172A2E"/>
          </a:solidFill>
          <a:ln/>
        </p:spPr>
      </p:sp>
      <p:sp>
        <p:nvSpPr>
          <p:cNvPr id="14" name="Text 12"/>
          <p:cNvSpPr/>
          <p:nvPr/>
        </p:nvSpPr>
        <p:spPr>
          <a:xfrm>
            <a:off x="6477000" y="4360763"/>
            <a:ext cx="48138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3A56F"/>
                </a:solidFill>
                <a:latin typeface="IBM Plex Sans" pitchFamily="34" charset="0"/>
                <a:ea typeface="IBM Plex Sans" pitchFamily="34" charset="-122"/>
                <a:cs typeface="IBM Plex Sans" pitchFamily="34" charset="-120"/>
              </a:rPr>
              <a:t>Offener Funktionsumfang</a:t>
            </a:r>
            <a:endParaRPr lang="en-US" sz="1600" dirty="0"/>
          </a:p>
        </p:txBody>
      </p:sp>
      <p:sp>
        <p:nvSpPr>
          <p:cNvPr id="15" name="Text 13"/>
          <p:cNvSpPr/>
          <p:nvPr/>
        </p:nvSpPr>
        <p:spPr>
          <a:xfrm>
            <a:off x="6477000" y="4655344"/>
            <a:ext cx="4813808"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4D2"/>
                </a:solidFill>
                <a:latin typeface="IBM Plex Sans" pitchFamily="34" charset="0"/>
                <a:ea typeface="IBM Plex Sans" pitchFamily="34" charset="-122"/>
                <a:cs typeface="IBM Plex Sans" pitchFamily="34" charset="-120"/>
              </a:rPr>
              <a:t>Wer alles kann, hat keine abgrenzbare Zweckbestimmung.</a:t>
            </a:r>
            <a:endParaRPr lang="en-US" sz="13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15</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4· PROLOG · QUALITÄT IM WANDEL</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Qualität wurde immer wieder neu definiert</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2</a:t>
            </a:r>
            <a:endParaRPr lang="en-US" sz="1200" dirty="0"/>
          </a:p>
        </p:txBody>
      </p:sp>
      <p:sp>
        <p:nvSpPr>
          <p:cNvPr id="6" name="Karte Können des Meisters"/>
          <p:cNvSpPr/>
          <p:nvPr/>
        </p:nvSpPr>
        <p:spPr>
          <a:xfrm>
            <a:off x="813816" y="1920240"/>
            <a:ext cx="1967789" cy="2103120"/>
          </a:xfrm>
          <a:prstGeom prst="roundRect">
            <a:avLst>
              <a:gd name="adj" fmla="val 3253"/>
            </a:avLst>
          </a:prstGeom>
          <a:solidFill>
            <a:srgbClr val="ECE6D8"/>
          </a:solidFill>
          <a:ln/>
        </p:spPr>
      </p:sp>
      <p:sp>
        <p:nvSpPr>
          <p:cNvPr id="7" name="Text Können des Meisters"/>
          <p:cNvSpPr txBox="1"/>
          <p:nvPr/>
        </p:nvSpPr>
        <p:spPr>
          <a:xfrm>
            <a:off x="996696" y="2157984"/>
            <a:ext cx="1602029" cy="1700784"/>
          </a:xfrm>
          <a:prstGeom prst="rect">
            <a:avLst/>
          </a:prstGeom>
          <a:noFill/>
          <a:ln/>
        </p:spPr>
        <p:txBody>
          <a:bodyPr wrap="square" lIns="0" tIns="0" rIns="0" bIns="0" rtlCol="0" anchor="t"/>
          <a:lstStyle/>
          <a:p>
            <a:pPr marL="0" indent="0">
              <a:spcAft>
                <a:spcPts val="400"/>
              </a:spcAft>
              <a:buNone/>
            </a:pPr>
            <a:r>
              <a:rPr lang="en-US" sz="1100" b="1" kern="0" spc="100" dirty="0">
                <a:solidFill>
                  <a:srgbClr val="A0522D"/>
                </a:solidFill>
                <a:latin typeface="IBM Plex Sans" pitchFamily="34" charset="0"/>
                <a:ea typeface="IBM Plex Sans" pitchFamily="34" charset="-122"/>
                <a:cs typeface="IBM Plex Sans" pitchFamily="34" charset="-120"/>
              </a:rPr>
              <a:t>HANDWERK</a:t>
            </a:r>
            <a:endParaRPr lang="en-US" sz="1100" dirty="0"/>
          </a:p>
          <a:p>
            <a:pPr marL="0" indent="0">
              <a:spcAft>
                <a:spcPts val="600"/>
              </a:spcAft>
              <a:buNone/>
            </a:pPr>
            <a:r>
              <a:rPr lang="en-US" sz="1500" b="1" dirty="0">
                <a:solidFill>
                  <a:srgbClr val="172A2E"/>
                </a:solidFill>
                <a:latin typeface="IBM Plex Sans" pitchFamily="34" charset="0"/>
                <a:ea typeface="IBM Plex Sans" pitchFamily="34" charset="-122"/>
                <a:cs typeface="IBM Plex Sans" pitchFamily="34" charset="-120"/>
              </a:rPr>
              <a:t>Können des Meisters</a:t>
            </a:r>
            <a:endParaRPr lang="en-US" sz="11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Zunft, Meisterstück, Ehre</a:t>
            </a:r>
            <a:endParaRPr lang="en-US" sz="1100" dirty="0"/>
          </a:p>
        </p:txBody>
      </p:sp>
      <p:sp>
        <p:nvSpPr>
          <p:cNvPr id="8" name="Karte Gleichförmigkeit"/>
          <p:cNvSpPr/>
          <p:nvPr/>
        </p:nvSpPr>
        <p:spPr>
          <a:xfrm>
            <a:off x="2964485" y="1920240"/>
            <a:ext cx="1967789" cy="2103120"/>
          </a:xfrm>
          <a:prstGeom prst="roundRect">
            <a:avLst>
              <a:gd name="adj" fmla="val 3253"/>
            </a:avLst>
          </a:prstGeom>
          <a:solidFill>
            <a:srgbClr val="ECE6D8"/>
          </a:solidFill>
          <a:ln/>
        </p:spPr>
      </p:sp>
      <p:sp>
        <p:nvSpPr>
          <p:cNvPr id="9" name="Text Gleichförmigkeit"/>
          <p:cNvSpPr txBox="1"/>
          <p:nvPr/>
        </p:nvSpPr>
        <p:spPr>
          <a:xfrm>
            <a:off x="3147365" y="2157984"/>
            <a:ext cx="1602029" cy="1700784"/>
          </a:xfrm>
          <a:prstGeom prst="rect">
            <a:avLst/>
          </a:prstGeom>
          <a:noFill/>
          <a:ln/>
        </p:spPr>
        <p:txBody>
          <a:bodyPr wrap="square" lIns="0" tIns="0" rIns="0" bIns="0" rtlCol="0" anchor="t"/>
          <a:lstStyle/>
          <a:p>
            <a:pPr marL="0" indent="0">
              <a:spcAft>
                <a:spcPts val="400"/>
              </a:spcAft>
              <a:buNone/>
            </a:pPr>
            <a:r>
              <a:rPr lang="en-US" sz="1100" b="1" kern="0" spc="100" dirty="0">
                <a:solidFill>
                  <a:srgbClr val="A0522D"/>
                </a:solidFill>
                <a:latin typeface="IBM Plex Sans" pitchFamily="34" charset="0"/>
                <a:ea typeface="IBM Plex Sans" pitchFamily="34" charset="-122"/>
                <a:cs typeface="IBM Plex Sans" pitchFamily="34" charset="-120"/>
              </a:rPr>
              <a:t>INDUSTRIE</a:t>
            </a:r>
            <a:endParaRPr lang="en-US" sz="1100" dirty="0"/>
          </a:p>
          <a:p>
            <a:pPr marL="0" indent="0">
              <a:spcAft>
                <a:spcPts val="600"/>
              </a:spcAft>
              <a:buNone/>
            </a:pPr>
            <a:r>
              <a:rPr lang="en-US" sz="1500" b="1" dirty="0">
                <a:solidFill>
                  <a:srgbClr val="172A2E"/>
                </a:solidFill>
                <a:latin typeface="IBM Plex Sans" pitchFamily="34" charset="0"/>
                <a:ea typeface="IBM Plex Sans" pitchFamily="34" charset="-122"/>
                <a:cs typeface="IBM Plex Sans" pitchFamily="34" charset="-120"/>
              </a:rPr>
              <a:t>Gleichförmigkeit</a:t>
            </a:r>
            <a:endParaRPr lang="en-US" sz="11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Austauschbare Teile, Toleranzen</a:t>
            </a:r>
            <a:endParaRPr lang="en-US" sz="1100" dirty="0"/>
          </a:p>
        </p:txBody>
      </p:sp>
      <p:sp>
        <p:nvSpPr>
          <p:cNvPr id="10" name="Karte Konformität"/>
          <p:cNvSpPr/>
          <p:nvPr/>
        </p:nvSpPr>
        <p:spPr>
          <a:xfrm>
            <a:off x="5115154" y="1920240"/>
            <a:ext cx="1967789" cy="2103120"/>
          </a:xfrm>
          <a:prstGeom prst="roundRect">
            <a:avLst>
              <a:gd name="adj" fmla="val 3253"/>
            </a:avLst>
          </a:prstGeom>
          <a:solidFill>
            <a:srgbClr val="ECE6D8"/>
          </a:solidFill>
          <a:ln/>
        </p:spPr>
      </p:sp>
      <p:sp>
        <p:nvSpPr>
          <p:cNvPr id="11" name="Text Konformität"/>
          <p:cNvSpPr txBox="1"/>
          <p:nvPr/>
        </p:nvSpPr>
        <p:spPr>
          <a:xfrm>
            <a:off x="5298034" y="2157984"/>
            <a:ext cx="1602029" cy="1700784"/>
          </a:xfrm>
          <a:prstGeom prst="rect">
            <a:avLst/>
          </a:prstGeom>
          <a:noFill/>
          <a:ln/>
        </p:spPr>
        <p:txBody>
          <a:bodyPr wrap="square" lIns="0" tIns="0" rIns="0" bIns="0" rtlCol="0" anchor="t"/>
          <a:lstStyle/>
          <a:p>
            <a:pPr marL="0" indent="0">
              <a:spcAft>
                <a:spcPts val="400"/>
              </a:spcAft>
              <a:buNone/>
            </a:pPr>
            <a:r>
              <a:rPr lang="en-US" sz="1100" b="1" kern="0" spc="100" dirty="0">
                <a:solidFill>
                  <a:srgbClr val="A0522D"/>
                </a:solidFill>
                <a:latin typeface="IBM Plex Sans" pitchFamily="34" charset="0"/>
                <a:ea typeface="IBM Plex Sans" pitchFamily="34" charset="-122"/>
                <a:cs typeface="IBM Plex Sans" pitchFamily="34" charset="-120"/>
              </a:rPr>
              <a:t>FLIESSBAND</a:t>
            </a:r>
            <a:endParaRPr lang="en-US" sz="1100" dirty="0"/>
          </a:p>
          <a:p>
            <a:pPr marL="0" indent="0">
              <a:spcAft>
                <a:spcPts val="600"/>
              </a:spcAft>
              <a:buNone/>
            </a:pPr>
            <a:r>
              <a:rPr lang="en-US" sz="1500" b="1" dirty="0">
                <a:solidFill>
                  <a:srgbClr val="172A2E"/>
                </a:solidFill>
                <a:latin typeface="IBM Plex Sans" pitchFamily="34" charset="0"/>
                <a:ea typeface="IBM Plex Sans" pitchFamily="34" charset="-122"/>
                <a:cs typeface="IBM Plex Sans" pitchFamily="34" charset="-120"/>
              </a:rPr>
              <a:t>Konformität</a:t>
            </a:r>
            <a:endParaRPr lang="en-US" sz="11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Endkontrolle: „hineingeprüft“</a:t>
            </a:r>
            <a:endParaRPr lang="en-US" sz="1100" dirty="0"/>
          </a:p>
        </p:txBody>
      </p:sp>
      <p:sp>
        <p:nvSpPr>
          <p:cNvPr id="12" name="Karte Prozess und Management"/>
          <p:cNvSpPr/>
          <p:nvPr/>
        </p:nvSpPr>
        <p:spPr>
          <a:xfrm>
            <a:off x="7265822" y="1920240"/>
            <a:ext cx="1967789" cy="2103120"/>
          </a:xfrm>
          <a:prstGeom prst="roundRect">
            <a:avLst>
              <a:gd name="adj" fmla="val 3253"/>
            </a:avLst>
          </a:prstGeom>
          <a:solidFill>
            <a:srgbClr val="ECE6D8"/>
          </a:solidFill>
          <a:ln/>
        </p:spPr>
      </p:sp>
      <p:sp>
        <p:nvSpPr>
          <p:cNvPr id="13" name="Text Prozess und Management"/>
          <p:cNvSpPr txBox="1"/>
          <p:nvPr/>
        </p:nvSpPr>
        <p:spPr>
          <a:xfrm>
            <a:off x="7448702" y="2157984"/>
            <a:ext cx="1602029" cy="1700784"/>
          </a:xfrm>
          <a:prstGeom prst="rect">
            <a:avLst/>
          </a:prstGeom>
          <a:noFill/>
          <a:ln/>
        </p:spPr>
        <p:txBody>
          <a:bodyPr wrap="square" lIns="0" tIns="0" rIns="0" bIns="0" rtlCol="0" anchor="t"/>
          <a:lstStyle/>
          <a:p>
            <a:pPr marL="0" indent="0">
              <a:spcAft>
                <a:spcPts val="400"/>
              </a:spcAft>
              <a:buNone/>
            </a:pPr>
            <a:r>
              <a:rPr lang="en-US" sz="1100" b="1" kern="0" spc="100" dirty="0">
                <a:solidFill>
                  <a:srgbClr val="A0522D"/>
                </a:solidFill>
                <a:latin typeface="IBM Plex Sans" pitchFamily="34" charset="0"/>
                <a:ea typeface="IBM Plex Sans" pitchFamily="34" charset="-122"/>
                <a:cs typeface="IBM Plex Sans" pitchFamily="34" charset="-120"/>
              </a:rPr>
              <a:t>NACH 1945</a:t>
            </a:r>
            <a:endParaRPr lang="en-US" sz="1100" dirty="0"/>
          </a:p>
          <a:p>
            <a:pPr marL="0" indent="0">
              <a:spcAft>
                <a:spcPts val="600"/>
              </a:spcAft>
              <a:buNone/>
            </a:pPr>
            <a:r>
              <a:rPr lang="en-US" sz="1500" b="1" dirty="0">
                <a:solidFill>
                  <a:srgbClr val="172A2E"/>
                </a:solidFill>
                <a:latin typeface="IBM Plex Sans" pitchFamily="34" charset="0"/>
                <a:ea typeface="IBM Plex Sans" pitchFamily="34" charset="-122"/>
                <a:cs typeface="IBM Plex Sans" pitchFamily="34" charset="-120"/>
              </a:rPr>
              <a:t>Prozess und Management</a:t>
            </a:r>
            <a:endParaRPr lang="en-US" sz="11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Deming, Juran, ISO 9000</a:t>
            </a:r>
            <a:endParaRPr lang="en-US" sz="1100" dirty="0"/>
          </a:p>
        </p:txBody>
      </p:sp>
      <p:sp>
        <p:nvSpPr>
          <p:cNvPr id="14" name="Karte Vertrauen und Nachweis"/>
          <p:cNvSpPr/>
          <p:nvPr/>
        </p:nvSpPr>
        <p:spPr>
          <a:xfrm>
            <a:off x="9416491" y="1920240"/>
            <a:ext cx="1967789" cy="2103120"/>
          </a:xfrm>
          <a:prstGeom prst="roundRect">
            <a:avLst>
              <a:gd name="adj" fmla="val 3253"/>
            </a:avLst>
          </a:prstGeom>
          <a:solidFill>
            <a:srgbClr val="172A2E"/>
          </a:solidFill>
          <a:ln/>
        </p:spPr>
      </p:sp>
      <p:sp>
        <p:nvSpPr>
          <p:cNvPr id="15" name="Text Vertrauen und Nachweis"/>
          <p:cNvSpPr txBox="1"/>
          <p:nvPr/>
        </p:nvSpPr>
        <p:spPr>
          <a:xfrm>
            <a:off x="9599371" y="2157984"/>
            <a:ext cx="1602029" cy="1700784"/>
          </a:xfrm>
          <a:prstGeom prst="rect">
            <a:avLst/>
          </a:prstGeom>
          <a:noFill/>
          <a:ln/>
        </p:spPr>
        <p:txBody>
          <a:bodyPr wrap="square" lIns="0" tIns="0" rIns="0" bIns="0" rtlCol="0" anchor="t"/>
          <a:lstStyle/>
          <a:p>
            <a:pPr marL="0" indent="0">
              <a:spcAft>
                <a:spcPts val="400"/>
              </a:spcAft>
              <a:buNone/>
            </a:pPr>
            <a:r>
              <a:rPr lang="en-US" sz="1100" b="1" kern="0" spc="100" dirty="0">
                <a:solidFill>
                  <a:srgbClr val="E3A56F"/>
                </a:solidFill>
                <a:latin typeface="IBM Plex Sans" pitchFamily="34" charset="0"/>
                <a:ea typeface="IBM Plex Sans" pitchFamily="34" charset="-122"/>
                <a:cs typeface="IBM Plex Sans" pitchFamily="34" charset="-120"/>
              </a:rPr>
              <a:t>KI</a:t>
            </a:r>
            <a:endParaRPr lang="en-US" sz="1100" dirty="0"/>
          </a:p>
          <a:p>
            <a:pPr marL="0" indent="0">
              <a:spcAft>
                <a:spcPts val="600"/>
              </a:spcAft>
              <a:buNone/>
            </a:pPr>
            <a:r>
              <a:rPr lang="en-US" sz="1500" b="1" dirty="0">
                <a:solidFill>
                  <a:srgbClr val="E3A56F"/>
                </a:solidFill>
                <a:latin typeface="IBM Plex Sans" pitchFamily="34" charset="0"/>
                <a:ea typeface="IBM Plex Sans" pitchFamily="34" charset="-122"/>
                <a:cs typeface="IBM Plex Sans" pitchFamily="34" charset="-120"/>
              </a:rPr>
              <a:t>Vertrauen und Nachweis</a:t>
            </a:r>
            <a:endParaRPr lang="en-US" sz="1100" dirty="0"/>
          </a:p>
          <a:p>
            <a:pPr marL="0" indent="0">
              <a:buNone/>
            </a:pPr>
            <a:r>
              <a:rPr lang="en-US" sz="1400" dirty="0">
                <a:solidFill>
                  <a:srgbClr val="C9D4D2"/>
                </a:solidFill>
                <a:latin typeface="IBM Plex Sans" pitchFamily="34" charset="0"/>
                <a:ea typeface="IBM Plex Sans" pitchFamily="34" charset="-122"/>
                <a:cs typeface="IBM Plex Sans" pitchFamily="34" charset="-120"/>
              </a:rPr>
              <a:t>Nachvollziehbar, überprüfbar, verantwortet</a:t>
            </a:r>
            <a:endParaRPr lang="en-US" sz="1100" dirty="0"/>
          </a:p>
        </p:txBody>
      </p:sp>
      <p:sp>
        <p:nvSpPr>
          <p:cNvPr id="16" name="Band Parallele"/>
          <p:cNvSpPr/>
          <p:nvPr/>
        </p:nvSpPr>
        <p:spPr>
          <a:xfrm>
            <a:off x="813816" y="4297680"/>
            <a:ext cx="10570464" cy="1463040"/>
          </a:xfrm>
          <a:prstGeom prst="roundRect">
            <a:avLst>
              <a:gd name="adj" fmla="val 4375"/>
            </a:avLst>
          </a:prstGeom>
          <a:solidFill>
            <a:srgbClr val="FBF9F4"/>
          </a:solidFill>
          <a:ln/>
        </p:spPr>
      </p:sp>
      <p:sp>
        <p:nvSpPr>
          <p:cNvPr id="17" name="Text Parallele"/>
          <p:cNvSpPr txBox="1"/>
          <p:nvPr/>
        </p:nvSpPr>
        <p:spPr>
          <a:xfrm>
            <a:off x="1088136" y="4297680"/>
            <a:ext cx="10021824" cy="1463040"/>
          </a:xfrm>
          <a:prstGeom prst="rect">
            <a:avLst/>
          </a:prstGeom>
          <a:noFill/>
          <a:ln/>
        </p:spPr>
        <p:txBody>
          <a:bodyPr wrap="square" lIns="0" tIns="0" rIns="0" bIns="0" rtlCol="0" anchor="ctr"/>
          <a:lstStyle/>
          <a:p>
            <a:pPr marL="0" indent="0">
              <a:buNone/>
            </a:pPr>
            <a:r>
              <a:rPr lang="en-US" sz="1600" b="1" dirty="0">
                <a:solidFill>
                  <a:srgbClr val="172A2E"/>
                </a:solidFill>
                <a:latin typeface="IBM Plex Sans" pitchFamily="34" charset="0"/>
                <a:ea typeface="IBM Plex Sans" pitchFamily="34" charset="-122"/>
                <a:cs typeface="IBM Plex Sans" pitchFamily="34" charset="-120"/>
              </a:rPr>
              <a:t>Die klinische Forschung hat diesen Schritt schon hinter sich: </a:t>
            </a:r>
            <a:r>
              <a:rPr lang="en-US" sz="1600" dirty="0">
                <a:solidFill>
                  <a:srgbClr val="4A5559"/>
                </a:solidFill>
                <a:latin typeface="IBM Plex Sans" pitchFamily="34" charset="0"/>
                <a:ea typeface="IBM Plex Sans" pitchFamily="34" charset="-122"/>
                <a:cs typeface="IBM Plex Sans" pitchFamily="34" charset="-120"/>
              </a:rPr>
              <a:t>von der 100-%-Source-Data-Verification zu Quality by Design und risikobasiertem Qualitätsmanagement (ICH Q8–Q10, ICH E6(R3)). Bei KI-Medizinprodukten geschieht gerade dasselbe – Qualität wird hineingeplant statt hineingeprüft.</a:t>
            </a:r>
            <a:endParaRPr lang="en-US" sz="1600" dirty="0"/>
          </a:p>
        </p:txBody>
      </p:sp>
    </p:spTree>
    <p:extLst>
      <p:ext uri="{BB962C8B-B14F-4D97-AF65-F5344CB8AC3E}">
        <p14:creationId xmlns:p14="http://schemas.microsoft.com/office/powerpoint/2010/main" val="1112594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4 · QUALITÄT NEU DENKEN – QUALITY BY DESIGN</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Von ICH Q8–Q10 zum KI-Medizinprodukt</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16</a:t>
            </a:r>
            <a:endParaRPr lang="en-US" sz="1200" dirty="0"/>
          </a:p>
        </p:txBody>
      </p:sp>
      <p:graphicFrame>
        <p:nvGraphicFramePr>
          <p:cNvPr id="6" name="Tabelle"/>
          <p:cNvGraphicFramePr>
            <a:graphicFrameLocks noGrp="1"/>
          </p:cNvGraphicFramePr>
          <p:nvPr>
            <p:extLst>
              <p:ext uri="{D42A27DB-BD31-4B8C-83A1-F6EECF244321}">
                <p14:modId xmlns:p14="http://schemas.microsoft.com/office/powerpoint/2010/main" val="1579011935"/>
              </p:ext>
            </p:extLst>
          </p:nvPr>
        </p:nvGraphicFramePr>
        <p:xfrm>
          <a:off x="813816" y="1828800"/>
          <a:ext cx="10570464" cy="3867912"/>
        </p:xfrm>
        <a:graphic>
          <a:graphicData uri="http://schemas.openxmlformats.org/drawingml/2006/table">
            <a:tbl>
              <a:tblPr/>
              <a:tblGrid>
                <a:gridCol w="2743200">
                  <a:extLst>
                    <a:ext uri="{9D8B030D-6E8A-4147-A177-3AD203B41FA5}">
                      <a16:colId xmlns:a16="http://schemas.microsoft.com/office/drawing/2014/main" val="20000"/>
                    </a:ext>
                  </a:extLst>
                </a:gridCol>
                <a:gridCol w="4901184">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411480">
                <a:tc>
                  <a:txBody>
                    <a:bodyPr/>
                    <a:lstStyle/>
                    <a:p>
                      <a:pPr marL="0" indent="0">
                        <a:buNone/>
                      </a:pPr>
                      <a:r>
                        <a:rPr lang="en-US" sz="1300" b="1" dirty="0">
                          <a:solidFill>
                            <a:srgbClr val="E3A56F"/>
                          </a:solidFill>
                          <a:latin typeface="IBM Plex Sans" pitchFamily="34" charset="0"/>
                          <a:ea typeface="IBM Plex Sans" pitchFamily="34" charset="-122"/>
                          <a:cs typeface="IBM Plex Sans" pitchFamily="34" charset="-120"/>
                        </a:rPr>
                        <a:t>QbD-Element</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tc>
                  <a:txBody>
                    <a:bodyPr/>
                    <a:lstStyle/>
                    <a:p>
                      <a:pPr marL="0" indent="0">
                        <a:buNone/>
                      </a:pPr>
                      <a:r>
                        <a:rPr lang="en-US" sz="1300" b="1" dirty="0">
                          <a:solidFill>
                            <a:srgbClr val="E3A56F"/>
                          </a:solidFill>
                          <a:latin typeface="IBM Plex Sans" pitchFamily="34" charset="0"/>
                          <a:ea typeface="IBM Plex Sans" pitchFamily="34" charset="-122"/>
                          <a:cs typeface="IBM Plex Sans" pitchFamily="34" charset="-120"/>
                        </a:rPr>
                        <a:t>Entsprechung beim KI-Medizinprodukt</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tc>
                  <a:txBody>
                    <a:bodyPr/>
                    <a:lstStyle/>
                    <a:p>
                      <a:pPr marL="0" indent="0">
                        <a:buNone/>
                      </a:pPr>
                      <a:r>
                        <a:rPr lang="en-US" sz="1300" b="1" dirty="0">
                          <a:solidFill>
                            <a:srgbClr val="E3A56F"/>
                          </a:solidFill>
                          <a:latin typeface="IBM Plex Sans" pitchFamily="34" charset="0"/>
                          <a:ea typeface="IBM Plex Sans" pitchFamily="34" charset="-122"/>
                          <a:cs typeface="IBM Plex Sans" pitchFamily="34" charset="-120"/>
                        </a:rPr>
                        <a:t>Verankert in</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172A2E"/>
                    </a:solidFill>
                  </a:tcPr>
                </a:tc>
                <a:extLst>
                  <a:ext uri="{0D108BD9-81ED-4DB2-BD59-A6C34878D82A}">
                    <a16:rowId xmlns:a16="http://schemas.microsoft.com/office/drawing/2014/main" val="10000"/>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Target Product Profile</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Zweckbestimmung, Zielpopulation, klinisch geforderte Leistung je Subgruppe</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MDR Anh. I; AI Act Art. 13, 15</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1"/>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Critical Quality Attributes</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Genauigkeit, Kalibrierung, Robustheit, Fairness, Erklärbarkeit</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AI Act Art. 15; GMLP</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extLst>
                  <a:ext uri="{0D108BD9-81ED-4DB2-BD59-A6C34878D82A}">
                    <a16:rowId xmlns:a16="http://schemas.microsoft.com/office/drawing/2014/main" val="10002"/>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Critical Material Attributes</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Daten: Herkunft, Repräsentativität, Annotation, Trennung von Training und Test</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AI Act Art. 10; GMLP 3–5</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3"/>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Risikobewertung (Q9)</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ISO 14971 plus Bias, Automation Bias, Drift, Grundrechte</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MDR Anh. I; AI Act Art. 9</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extLst>
                  <a:ext uri="{0D108BD9-81ED-4DB2-BD59-A6C34878D82A}">
                    <a16:rowId xmlns:a16="http://schemas.microsoft.com/office/drawing/2014/main" val="10004"/>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Design Space</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Predetermined Change Control Plan (PCCP)</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MDCG 2025-6; MDR-Revision</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5"/>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Control Strategy</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Versionierte Pipelines, Logging, Feldmonitoring mit Eingriffsschwellen</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AI Act Art. 12, 72; MDR Art. 83 ff.</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ECE6D8"/>
                    </a:solidFill>
                  </a:tcPr>
                </a:tc>
                <a:extLst>
                  <a:ext uri="{0D108BD9-81ED-4DB2-BD59-A6C34878D82A}">
                    <a16:rowId xmlns:a16="http://schemas.microsoft.com/office/drawing/2014/main" val="10006"/>
                  </a:ext>
                </a:extLst>
              </a:tr>
              <a:tr h="493776">
                <a:tc>
                  <a:txBody>
                    <a:bodyPr/>
                    <a:lstStyle/>
                    <a:p>
                      <a:pPr marL="0" indent="0">
                        <a:buNone/>
                      </a:pPr>
                      <a:r>
                        <a:rPr lang="en-US" sz="1300" b="1" dirty="0">
                          <a:solidFill>
                            <a:srgbClr val="172A2E"/>
                          </a:solidFill>
                          <a:latin typeface="IBM Plex Sans" pitchFamily="34" charset="0"/>
                          <a:ea typeface="IBM Plex Sans" pitchFamily="34" charset="-122"/>
                          <a:cs typeface="IBM Plex Sans" pitchFamily="34" charset="-120"/>
                        </a:rPr>
                        <a:t>Qualitätssystem (Q10)</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ISO 13485 plus AI-Act-QMS (künftig prEN 18286)</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tc>
                  <a:txBody>
                    <a:bodyPr/>
                    <a:lstStyle/>
                    <a:p>
                      <a:pPr marL="0" indent="0">
                        <a:buNone/>
                      </a:pPr>
                      <a:r>
                        <a:rPr lang="en-US" sz="1300" dirty="0">
                          <a:solidFill>
                            <a:srgbClr val="4A5559"/>
                          </a:solidFill>
                          <a:latin typeface="IBM Plex Sans" pitchFamily="34" charset="0"/>
                          <a:ea typeface="IBM Plex Sans" pitchFamily="34" charset="-122"/>
                          <a:cs typeface="IBM Plex Sans" pitchFamily="34" charset="-120"/>
                        </a:rPr>
                        <a:t>MDR Art. 10; AI Act Art. 17</a:t>
                      </a:r>
                      <a:endParaRPr lang="en-US" sz="1300" dirty="0">
                        <a:latin typeface="IBM Plex Sans" charset="0"/>
                        <a:ea typeface="IBM Plex Sans" charset="0"/>
                        <a:cs typeface="IBM Plex Sans" charset="0"/>
                      </a:endParaRPr>
                    </a:p>
                  </a:txBody>
                  <a:tcPr marL="109728" marR="109728" marT="0" marB="0" anchor="ctr">
                    <a:lnL w="9525" cap="flat" cmpd="sng" algn="ctr">
                      <a:solidFill>
                        <a:srgbClr val="F5F1E8"/>
                      </a:solidFill>
                      <a:prstDash val="solid"/>
                      <a:round/>
                      <a:headEnd type="none" w="med" len="med"/>
                      <a:tailEnd type="none" w="med" len="med"/>
                    </a:lnL>
                    <a:lnR w="9525" cap="flat" cmpd="sng" algn="ctr">
                      <a:solidFill>
                        <a:srgbClr val="F5F1E8"/>
                      </a:solidFill>
                      <a:prstDash val="solid"/>
                      <a:round/>
                      <a:headEnd type="none" w="med" len="med"/>
                      <a:tailEnd type="none" w="med" len="med"/>
                    </a:lnR>
                    <a:lnT w="9525" cap="flat" cmpd="sng" algn="ctr">
                      <a:solidFill>
                        <a:srgbClr val="F5F1E8"/>
                      </a:solidFill>
                      <a:prstDash val="solid"/>
                      <a:round/>
                      <a:headEnd type="none" w="med" len="med"/>
                      <a:tailEnd type="none" w="med" len="med"/>
                    </a:lnT>
                    <a:lnB w="9525" cap="flat" cmpd="sng" algn="ctr">
                      <a:solidFill>
                        <a:srgbClr val="F5F1E8"/>
                      </a:solidFill>
                      <a:prstDash val="solid"/>
                      <a:round/>
                      <a:headEnd type="none" w="med" len="med"/>
                      <a:tailEnd type="none" w="med" len="med"/>
                    </a:lnB>
                    <a:solidFill>
                      <a:srgbClr val="FBF9F4"/>
                    </a:solidFill>
                  </a:tcPr>
                </a:tc>
                <a:extLst>
                  <a:ext uri="{0D108BD9-81ED-4DB2-BD59-A6C34878D82A}">
                    <a16:rowId xmlns:a16="http://schemas.microsoft.com/office/drawing/2014/main" val="10007"/>
                  </a:ext>
                </a:extLst>
              </a:tr>
            </a:tbl>
          </a:graphicData>
        </a:graphic>
      </p:graphicFrame>
      <p:sp>
        <p:nvSpPr>
          <p:cNvPr id="7" name="Legende"/>
          <p:cNvSpPr txBox="1"/>
          <p:nvPr/>
        </p:nvSpPr>
        <p:spPr>
          <a:xfrm>
            <a:off x="813816" y="5760720"/>
            <a:ext cx="10570464" cy="274320"/>
          </a:xfrm>
          <a:prstGeom prst="rect">
            <a:avLst/>
          </a:prstGeom>
          <a:noFill/>
          <a:ln/>
        </p:spPr>
        <p:txBody>
          <a:bodyPr wrap="square" lIns="0" tIns="0" rIns="0" bIns="0" rtlCol="0" anchor="ctr"/>
          <a:lstStyle/>
          <a:p>
            <a:pPr marL="0" indent="0">
              <a:buNone/>
            </a:pPr>
            <a:r>
              <a:rPr lang="en-US" sz="1200" i="1" dirty="0">
                <a:solidFill>
                  <a:srgbClr val="5F686B"/>
                </a:solidFill>
                <a:latin typeface="IBM Plex Sans" pitchFamily="34" charset="0"/>
                <a:ea typeface="IBM Plex Sans" pitchFamily="34" charset="-122"/>
                <a:cs typeface="IBM Plex Sans" pitchFamily="34" charset="-120"/>
              </a:rPr>
              <a:t>GMLP = Good Machine Learning Practice, IMDRF N88 (final 2025)</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4 · QUALITÄT NEU DENKEN – LEBENSZYKLUS</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Die EU bewegt sich: vorab geplante Änderungen</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17</a:t>
            </a:r>
            <a:endParaRPr lang="en-US" sz="1200" dirty="0"/>
          </a:p>
        </p:txBody>
      </p:sp>
      <p:sp>
        <p:nvSpPr>
          <p:cNvPr id="6" name="Phase 1"/>
          <p:cNvSpPr/>
          <p:nvPr/>
        </p:nvSpPr>
        <p:spPr>
          <a:xfrm>
            <a:off x="813816" y="1874520"/>
            <a:ext cx="1783080" cy="914400"/>
          </a:xfrm>
          <a:prstGeom prst="roundRect">
            <a:avLst>
              <a:gd name="adj" fmla="val 7000"/>
            </a:avLst>
          </a:prstGeom>
          <a:solidFill>
            <a:srgbClr val="ECE6D8"/>
          </a:solidFill>
          <a:ln/>
        </p:spPr>
      </p:sp>
      <p:sp>
        <p:nvSpPr>
          <p:cNvPr id="7" name="Text 5"/>
          <p:cNvSpPr txBox="1"/>
          <p:nvPr/>
        </p:nvSpPr>
        <p:spPr>
          <a:xfrm>
            <a:off x="923544" y="1874520"/>
            <a:ext cx="1563624" cy="914400"/>
          </a:xfrm>
          <a:prstGeom prst="rect">
            <a:avLst/>
          </a:prstGeom>
          <a:noFill/>
          <a:ln/>
        </p:spPr>
        <p:txBody>
          <a:bodyPr wrap="square" lIns="0" tIns="0" rIns="0" bIns="0" rtlCol="0" anchor="ctr"/>
          <a:lstStyle/>
          <a:p>
            <a:pPr marL="0" indent="0" algn="ctr">
              <a:buNone/>
            </a:pPr>
            <a:r>
              <a:rPr lang="en-US" sz="1400" b="1" dirty="0">
                <a:solidFill>
                  <a:srgbClr val="172A2E"/>
                </a:solidFill>
                <a:latin typeface="IBM Plex Sans" pitchFamily="34" charset="0"/>
                <a:ea typeface="IBM Plex Sans" pitchFamily="34" charset="-122"/>
                <a:cs typeface="IBM Plex Sans" pitchFamily="34" charset="-120"/>
              </a:rPr>
              <a:t>Entwicklung und Validierung</a:t>
            </a:r>
            <a:endParaRPr lang="en-US" sz="1400" dirty="0"/>
          </a:p>
        </p:txBody>
      </p:sp>
      <p:sp>
        <p:nvSpPr>
          <p:cNvPr id="8" name="Pfeil 1"/>
          <p:cNvSpPr/>
          <p:nvPr/>
        </p:nvSpPr>
        <p:spPr>
          <a:xfrm>
            <a:off x="2648331" y="2221992"/>
            <a:ext cx="310896" cy="219456"/>
          </a:xfrm>
          <a:prstGeom prst="rightArrow">
            <a:avLst/>
          </a:prstGeom>
          <a:solidFill>
            <a:srgbClr val="A0522D"/>
          </a:solidFill>
          <a:ln/>
        </p:spPr>
      </p:sp>
      <p:sp>
        <p:nvSpPr>
          <p:cNvPr id="9" name="Phase 2"/>
          <p:cNvSpPr/>
          <p:nvPr/>
        </p:nvSpPr>
        <p:spPr>
          <a:xfrm>
            <a:off x="3010662" y="1874520"/>
            <a:ext cx="1783080" cy="914400"/>
          </a:xfrm>
          <a:prstGeom prst="roundRect">
            <a:avLst>
              <a:gd name="adj" fmla="val 7000"/>
            </a:avLst>
          </a:prstGeom>
          <a:solidFill>
            <a:srgbClr val="ECE6D8"/>
          </a:solidFill>
          <a:ln/>
        </p:spPr>
      </p:sp>
      <p:sp>
        <p:nvSpPr>
          <p:cNvPr id="10" name="Text 8"/>
          <p:cNvSpPr txBox="1"/>
          <p:nvPr/>
        </p:nvSpPr>
        <p:spPr>
          <a:xfrm>
            <a:off x="3120390" y="1874520"/>
            <a:ext cx="1563624" cy="914400"/>
          </a:xfrm>
          <a:prstGeom prst="rect">
            <a:avLst/>
          </a:prstGeom>
          <a:noFill/>
          <a:ln/>
        </p:spPr>
        <p:txBody>
          <a:bodyPr wrap="square" lIns="0" tIns="0" rIns="0" bIns="0" rtlCol="0" anchor="ctr"/>
          <a:lstStyle/>
          <a:p>
            <a:pPr marL="0" indent="0" algn="ctr">
              <a:buNone/>
            </a:pPr>
            <a:r>
              <a:rPr lang="en-US" sz="1400" b="1" dirty="0">
                <a:solidFill>
                  <a:srgbClr val="172A2E"/>
                </a:solidFill>
                <a:latin typeface="IBM Plex Sans" pitchFamily="34" charset="0"/>
                <a:ea typeface="IBM Plex Sans" pitchFamily="34" charset="-122"/>
                <a:cs typeface="IBM Plex Sans" pitchFamily="34" charset="-120"/>
              </a:rPr>
              <a:t>Konformitäts-</a:t>
            </a:r>
            <a:endParaRPr lang="en-US" sz="1400" dirty="0"/>
          </a:p>
          <a:p>
            <a:pPr marL="0" indent="0" algn="ctr">
              <a:buNone/>
            </a:pPr>
            <a:r>
              <a:rPr lang="en-US" sz="1400" b="1" dirty="0">
                <a:solidFill>
                  <a:srgbClr val="172A2E"/>
                </a:solidFill>
                <a:latin typeface="IBM Plex Sans" pitchFamily="34" charset="0"/>
                <a:ea typeface="IBM Plex Sans" pitchFamily="34" charset="-122"/>
                <a:cs typeface="IBM Plex Sans" pitchFamily="34" charset="-120"/>
              </a:rPr>
              <a:t>bewertung</a:t>
            </a:r>
            <a:endParaRPr lang="en-US" sz="1400" dirty="0"/>
          </a:p>
        </p:txBody>
      </p:sp>
      <p:sp>
        <p:nvSpPr>
          <p:cNvPr id="11" name="Pfeil 2"/>
          <p:cNvSpPr/>
          <p:nvPr/>
        </p:nvSpPr>
        <p:spPr>
          <a:xfrm>
            <a:off x="4845177" y="2221992"/>
            <a:ext cx="310896" cy="219456"/>
          </a:xfrm>
          <a:prstGeom prst="rightArrow">
            <a:avLst/>
          </a:prstGeom>
          <a:solidFill>
            <a:srgbClr val="A0522D"/>
          </a:solidFill>
          <a:ln/>
        </p:spPr>
      </p:sp>
      <p:sp>
        <p:nvSpPr>
          <p:cNvPr id="12" name="Phase 3"/>
          <p:cNvSpPr/>
          <p:nvPr/>
        </p:nvSpPr>
        <p:spPr>
          <a:xfrm>
            <a:off x="5207508" y="1874520"/>
            <a:ext cx="1783080" cy="914400"/>
          </a:xfrm>
          <a:prstGeom prst="roundRect">
            <a:avLst>
              <a:gd name="adj" fmla="val 7000"/>
            </a:avLst>
          </a:prstGeom>
          <a:solidFill>
            <a:srgbClr val="ECE6D8"/>
          </a:solidFill>
          <a:ln/>
        </p:spPr>
      </p:sp>
      <p:sp>
        <p:nvSpPr>
          <p:cNvPr id="13" name="Text 11"/>
          <p:cNvSpPr txBox="1"/>
          <p:nvPr/>
        </p:nvSpPr>
        <p:spPr>
          <a:xfrm>
            <a:off x="5317236" y="1874520"/>
            <a:ext cx="1563624" cy="914400"/>
          </a:xfrm>
          <a:prstGeom prst="rect">
            <a:avLst/>
          </a:prstGeom>
          <a:noFill/>
          <a:ln/>
        </p:spPr>
        <p:txBody>
          <a:bodyPr wrap="square" lIns="0" tIns="0" rIns="0" bIns="0" rtlCol="0" anchor="ctr"/>
          <a:lstStyle/>
          <a:p>
            <a:pPr marL="0" indent="0" algn="ctr">
              <a:buNone/>
            </a:pPr>
            <a:r>
              <a:rPr lang="en-US" sz="1400" b="1" dirty="0">
                <a:solidFill>
                  <a:srgbClr val="172A2E"/>
                </a:solidFill>
                <a:latin typeface="IBM Plex Sans" pitchFamily="34" charset="0"/>
                <a:ea typeface="IBM Plex Sans" pitchFamily="34" charset="-122"/>
                <a:cs typeface="IBM Plex Sans" pitchFamily="34" charset="-120"/>
              </a:rPr>
              <a:t>Klinischer Einsatz</a:t>
            </a:r>
            <a:endParaRPr lang="en-US" sz="1400" dirty="0"/>
          </a:p>
        </p:txBody>
      </p:sp>
      <p:sp>
        <p:nvSpPr>
          <p:cNvPr id="14" name="Pfeil 3"/>
          <p:cNvSpPr/>
          <p:nvPr/>
        </p:nvSpPr>
        <p:spPr>
          <a:xfrm>
            <a:off x="7042023" y="2221992"/>
            <a:ext cx="310896" cy="219456"/>
          </a:xfrm>
          <a:prstGeom prst="rightArrow">
            <a:avLst/>
          </a:prstGeom>
          <a:solidFill>
            <a:srgbClr val="A0522D"/>
          </a:solidFill>
          <a:ln/>
        </p:spPr>
      </p:sp>
      <p:sp>
        <p:nvSpPr>
          <p:cNvPr id="15" name="Phase 4"/>
          <p:cNvSpPr/>
          <p:nvPr/>
        </p:nvSpPr>
        <p:spPr>
          <a:xfrm>
            <a:off x="7404354" y="1874520"/>
            <a:ext cx="1783080" cy="914400"/>
          </a:xfrm>
          <a:prstGeom prst="roundRect">
            <a:avLst>
              <a:gd name="adj" fmla="val 7000"/>
            </a:avLst>
          </a:prstGeom>
          <a:solidFill>
            <a:srgbClr val="ECE6D8"/>
          </a:solidFill>
          <a:ln/>
        </p:spPr>
      </p:sp>
      <p:sp>
        <p:nvSpPr>
          <p:cNvPr id="16" name="Text 14"/>
          <p:cNvSpPr txBox="1"/>
          <p:nvPr/>
        </p:nvSpPr>
        <p:spPr>
          <a:xfrm>
            <a:off x="7514082" y="1874520"/>
            <a:ext cx="1563624" cy="914400"/>
          </a:xfrm>
          <a:prstGeom prst="rect">
            <a:avLst/>
          </a:prstGeom>
          <a:noFill/>
          <a:ln/>
        </p:spPr>
        <p:txBody>
          <a:bodyPr wrap="square" lIns="0" tIns="0" rIns="0" bIns="0" rtlCol="0" anchor="ctr"/>
          <a:lstStyle/>
          <a:p>
            <a:pPr marL="0" indent="0" algn="ctr">
              <a:buNone/>
            </a:pPr>
            <a:r>
              <a:rPr lang="en-US" sz="1400" b="1" dirty="0">
                <a:solidFill>
                  <a:srgbClr val="172A2E"/>
                </a:solidFill>
                <a:latin typeface="IBM Plex Sans" pitchFamily="34" charset="0"/>
                <a:ea typeface="IBM Plex Sans" pitchFamily="34" charset="-122"/>
                <a:cs typeface="IBM Plex Sans" pitchFamily="34" charset="-120"/>
              </a:rPr>
              <a:t>Monitoring im Feld</a:t>
            </a:r>
            <a:endParaRPr lang="en-US" sz="1400" dirty="0"/>
          </a:p>
        </p:txBody>
      </p:sp>
      <p:sp>
        <p:nvSpPr>
          <p:cNvPr id="17" name="Pfeil 4"/>
          <p:cNvSpPr/>
          <p:nvPr/>
        </p:nvSpPr>
        <p:spPr>
          <a:xfrm>
            <a:off x="9238869" y="2221992"/>
            <a:ext cx="310896" cy="219456"/>
          </a:xfrm>
          <a:prstGeom prst="rightArrow">
            <a:avLst/>
          </a:prstGeom>
          <a:solidFill>
            <a:srgbClr val="A0522D"/>
          </a:solidFill>
          <a:ln/>
        </p:spPr>
      </p:sp>
      <p:sp>
        <p:nvSpPr>
          <p:cNvPr id="18" name="Phase 5"/>
          <p:cNvSpPr/>
          <p:nvPr/>
        </p:nvSpPr>
        <p:spPr>
          <a:xfrm>
            <a:off x="9601200" y="1874520"/>
            <a:ext cx="1783080" cy="914400"/>
          </a:xfrm>
          <a:prstGeom prst="roundRect">
            <a:avLst>
              <a:gd name="adj" fmla="val 7000"/>
            </a:avLst>
          </a:prstGeom>
          <a:solidFill>
            <a:srgbClr val="172A2E"/>
          </a:solidFill>
          <a:ln/>
        </p:spPr>
      </p:sp>
      <p:sp>
        <p:nvSpPr>
          <p:cNvPr id="19" name="Text 17"/>
          <p:cNvSpPr txBox="1"/>
          <p:nvPr/>
        </p:nvSpPr>
        <p:spPr>
          <a:xfrm>
            <a:off x="9710928" y="1874520"/>
            <a:ext cx="1563624" cy="914400"/>
          </a:xfrm>
          <a:prstGeom prst="rect">
            <a:avLst/>
          </a:prstGeom>
          <a:noFill/>
          <a:ln/>
        </p:spPr>
        <p:txBody>
          <a:bodyPr wrap="square" lIns="0" tIns="0" rIns="0" bIns="0" rtlCol="0" anchor="ctr"/>
          <a:lstStyle/>
          <a:p>
            <a:pPr marL="0" indent="0" algn="ctr">
              <a:buNone/>
            </a:pPr>
            <a:r>
              <a:rPr lang="en-US" sz="1400" b="1" dirty="0">
                <a:solidFill>
                  <a:srgbClr val="E3A56F"/>
                </a:solidFill>
                <a:latin typeface="IBM Plex Sans" pitchFamily="34" charset="0"/>
                <a:ea typeface="IBM Plex Sans" pitchFamily="34" charset="-122"/>
                <a:cs typeface="IBM Plex Sans" pitchFamily="34" charset="-120"/>
              </a:rPr>
              <a:t>Änderung oder Nachtraining</a:t>
            </a:r>
            <a:endParaRPr lang="en-US" sz="1400" dirty="0"/>
          </a:p>
        </p:txBody>
      </p:sp>
      <p:sp>
        <p:nvSpPr>
          <p:cNvPr id="20" name="Schleife 1"/>
          <p:cNvSpPr/>
          <p:nvPr/>
        </p:nvSpPr>
        <p:spPr>
          <a:xfrm>
            <a:off x="10492740" y="2788920"/>
            <a:ext cx="0" cy="320040"/>
          </a:xfrm>
          <a:prstGeom prst="line">
            <a:avLst/>
          </a:prstGeom>
          <a:noFill/>
          <a:ln w="15875">
            <a:solidFill>
              <a:srgbClr val="5F686B"/>
            </a:solidFill>
            <a:prstDash val="solid"/>
          </a:ln>
        </p:spPr>
      </p:sp>
      <p:sp>
        <p:nvSpPr>
          <p:cNvPr id="21" name="Schleife 2"/>
          <p:cNvSpPr/>
          <p:nvPr/>
        </p:nvSpPr>
        <p:spPr>
          <a:xfrm>
            <a:off x="1705356" y="3108960"/>
            <a:ext cx="8787384" cy="0"/>
          </a:xfrm>
          <a:prstGeom prst="line">
            <a:avLst/>
          </a:prstGeom>
          <a:noFill/>
          <a:ln w="15875">
            <a:solidFill>
              <a:srgbClr val="5F686B"/>
            </a:solidFill>
            <a:prstDash val="solid"/>
          </a:ln>
        </p:spPr>
      </p:sp>
      <p:sp>
        <p:nvSpPr>
          <p:cNvPr id="22" name="Schleife 3"/>
          <p:cNvSpPr/>
          <p:nvPr/>
        </p:nvSpPr>
        <p:spPr>
          <a:xfrm flipV="1">
            <a:off x="1705356" y="2788920"/>
            <a:ext cx="0" cy="320040"/>
          </a:xfrm>
          <a:prstGeom prst="line">
            <a:avLst/>
          </a:prstGeom>
          <a:noFill/>
          <a:ln w="15875">
            <a:solidFill>
              <a:srgbClr val="5F686B"/>
            </a:solidFill>
            <a:prstDash val="solid"/>
            <a:tailEnd type="triangle"/>
          </a:ln>
        </p:spPr>
      </p:sp>
      <p:sp>
        <p:nvSpPr>
          <p:cNvPr id="23" name="Text 21"/>
          <p:cNvSpPr txBox="1"/>
          <p:nvPr/>
        </p:nvSpPr>
        <p:spPr>
          <a:xfrm>
            <a:off x="4471416" y="3154680"/>
            <a:ext cx="3291840" cy="256032"/>
          </a:xfrm>
          <a:prstGeom prst="rect">
            <a:avLst/>
          </a:prstGeom>
          <a:noFill/>
          <a:ln/>
        </p:spPr>
        <p:txBody>
          <a:bodyPr wrap="square" lIns="0" tIns="0" rIns="0" bIns="0" rtlCol="0" anchor="ctr"/>
          <a:lstStyle/>
          <a:p>
            <a:pPr marL="0" indent="0" algn="ctr">
              <a:buNone/>
            </a:pPr>
            <a:r>
              <a:rPr lang="en-US" sz="1200" dirty="0">
                <a:solidFill>
                  <a:srgbClr val="5F686B"/>
                </a:solidFill>
                <a:latin typeface="IBM Plex Sans" pitchFamily="34" charset="0"/>
                <a:ea typeface="IBM Plex Sans" pitchFamily="34" charset="-122"/>
                <a:cs typeface="IBM Plex Sans" pitchFamily="34" charset="-120"/>
              </a:rPr>
              <a:t>Re-Validierung</a:t>
            </a:r>
            <a:endParaRPr lang="en-US" sz="1200" dirty="0"/>
          </a:p>
        </p:txBody>
      </p:sp>
      <p:sp>
        <p:nvSpPr>
          <p:cNvPr id="24" name="Karte Vorab geplant: PCCP"/>
          <p:cNvSpPr/>
          <p:nvPr/>
        </p:nvSpPr>
        <p:spPr>
          <a:xfrm>
            <a:off x="813816" y="3611880"/>
            <a:ext cx="5148072" cy="1965960"/>
          </a:xfrm>
          <a:prstGeom prst="roundRect">
            <a:avLst>
              <a:gd name="adj" fmla="val 3256"/>
            </a:avLst>
          </a:prstGeom>
          <a:solidFill>
            <a:srgbClr val="ECE6D8"/>
          </a:solidFill>
          <a:ln/>
        </p:spPr>
      </p:sp>
      <p:sp>
        <p:nvSpPr>
          <p:cNvPr id="25" name="Text Vorab geplant: PCCP"/>
          <p:cNvSpPr txBox="1"/>
          <p:nvPr/>
        </p:nvSpPr>
        <p:spPr>
          <a:xfrm>
            <a:off x="1069848" y="3849624"/>
            <a:ext cx="4636008" cy="1563624"/>
          </a:xfrm>
          <a:prstGeom prst="rect">
            <a:avLst/>
          </a:prstGeom>
          <a:noFill/>
          <a:ln/>
        </p:spPr>
        <p:txBody>
          <a:bodyPr wrap="square" lIns="0" tIns="0" rIns="0" bIns="0" rtlCol="0" anchor="t"/>
          <a:lstStyle/>
          <a:p>
            <a:pPr marL="0" indent="0">
              <a:spcAft>
                <a:spcPts val="400"/>
              </a:spcAft>
              <a:buNone/>
            </a:pPr>
            <a:r>
              <a:rPr lang="en-US" sz="1100" b="1" kern="0" spc="100" dirty="0">
                <a:solidFill>
                  <a:srgbClr val="A0522D"/>
                </a:solidFill>
                <a:latin typeface="IBM Plex Sans" pitchFamily="34" charset="0"/>
                <a:ea typeface="IBM Plex Sans" pitchFamily="34" charset="-122"/>
                <a:cs typeface="IBM Plex Sans" pitchFamily="34" charset="-120"/>
              </a:rPr>
              <a:t>ÖFFNUNG</a:t>
            </a:r>
            <a:endParaRPr lang="en-US" sz="1100" dirty="0"/>
          </a:p>
          <a:p>
            <a:pPr marL="0" indent="0">
              <a:spcAft>
                <a:spcPts val="600"/>
              </a:spcAft>
              <a:buNone/>
            </a:pPr>
            <a:r>
              <a:rPr lang="en-US" sz="1800" b="1" dirty="0">
                <a:solidFill>
                  <a:srgbClr val="172A2E"/>
                </a:solidFill>
                <a:latin typeface="IBM Plex Sans" pitchFamily="34" charset="0"/>
                <a:ea typeface="IBM Plex Sans" pitchFamily="34" charset="-122"/>
                <a:cs typeface="IBM Plex Sans" pitchFamily="34" charset="-120"/>
              </a:rPr>
              <a:t>Vorab geplant: PCCP</a:t>
            </a:r>
            <a:endParaRPr lang="en-US" sz="11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Änderungen, die in der technischen Dokumentation festgelegt und bei der Erstbewertung geprüft wurden, gelten nicht als wesentlich – kein neues Verfahren (MDCG 2025-6).</a:t>
            </a:r>
            <a:endParaRPr lang="en-US" sz="1100" dirty="0"/>
          </a:p>
        </p:txBody>
      </p:sp>
      <p:sp>
        <p:nvSpPr>
          <p:cNvPr id="26" name="Karte Nicht geplant: wesentliche Änderung"/>
          <p:cNvSpPr/>
          <p:nvPr/>
        </p:nvSpPr>
        <p:spPr>
          <a:xfrm>
            <a:off x="6236208" y="3611880"/>
            <a:ext cx="5148072" cy="1965960"/>
          </a:xfrm>
          <a:prstGeom prst="roundRect">
            <a:avLst>
              <a:gd name="adj" fmla="val 3256"/>
            </a:avLst>
          </a:prstGeom>
          <a:solidFill>
            <a:srgbClr val="172A2E"/>
          </a:solidFill>
          <a:ln/>
        </p:spPr>
      </p:sp>
      <p:sp>
        <p:nvSpPr>
          <p:cNvPr id="27" name="Text Nicht geplant: wesentliche Änderung"/>
          <p:cNvSpPr txBox="1"/>
          <p:nvPr/>
        </p:nvSpPr>
        <p:spPr>
          <a:xfrm>
            <a:off x="6492240" y="3849624"/>
            <a:ext cx="4636008" cy="1563624"/>
          </a:xfrm>
          <a:prstGeom prst="rect">
            <a:avLst/>
          </a:prstGeom>
          <a:noFill/>
          <a:ln/>
        </p:spPr>
        <p:txBody>
          <a:bodyPr wrap="square" lIns="0" tIns="0" rIns="0" bIns="0" rtlCol="0" anchor="t"/>
          <a:lstStyle/>
          <a:p>
            <a:pPr marL="0" indent="0">
              <a:spcAft>
                <a:spcPts val="400"/>
              </a:spcAft>
              <a:buNone/>
            </a:pPr>
            <a:r>
              <a:rPr lang="en-US" sz="1100" b="1" kern="0" spc="100" dirty="0">
                <a:solidFill>
                  <a:srgbClr val="E3A56F"/>
                </a:solidFill>
                <a:latin typeface="IBM Plex Sans" pitchFamily="34" charset="0"/>
                <a:ea typeface="IBM Plex Sans" pitchFamily="34" charset="-122"/>
                <a:cs typeface="IBM Plex Sans" pitchFamily="34" charset="-120"/>
              </a:rPr>
              <a:t>GRENZE</a:t>
            </a:r>
            <a:endParaRPr lang="en-US" sz="1100" dirty="0"/>
          </a:p>
          <a:p>
            <a:pPr marL="0" indent="0">
              <a:spcAft>
                <a:spcPts val="600"/>
              </a:spcAft>
              <a:buNone/>
            </a:pPr>
            <a:r>
              <a:rPr lang="en-US" sz="1800" b="1" dirty="0">
                <a:solidFill>
                  <a:srgbClr val="E3A56F"/>
                </a:solidFill>
                <a:latin typeface="IBM Plex Sans" pitchFamily="34" charset="0"/>
                <a:ea typeface="IBM Plex Sans" pitchFamily="34" charset="-122"/>
                <a:cs typeface="IBM Plex Sans" pitchFamily="34" charset="-120"/>
              </a:rPr>
              <a:t>Nicht geplant: wesentliche Änderung</a:t>
            </a:r>
            <a:endParaRPr lang="en-US" sz="1100" dirty="0"/>
          </a:p>
          <a:p>
            <a:pPr marL="0" indent="0">
              <a:buNone/>
            </a:pPr>
            <a:r>
              <a:rPr lang="en-US" sz="1400" dirty="0">
                <a:solidFill>
                  <a:srgbClr val="C9D4D2"/>
                </a:solidFill>
                <a:latin typeface="IBM Plex Sans" pitchFamily="34" charset="0"/>
                <a:ea typeface="IBM Plex Sans" pitchFamily="34" charset="-122"/>
                <a:cs typeface="IBM Plex Sans" pitchFamily="34" charset="-120"/>
              </a:rPr>
              <a:t>Jede andere wesentliche Änderung erfordert eine neue Konformitätsbewertung. Die MDR-Revision würde PCCPs ausdrücklich verankern.</a:t>
            </a:r>
            <a:endParaRPr lang="en-US" sz="1100" dirty="0"/>
          </a:p>
        </p:txBody>
      </p:sp>
      <p:sp>
        <p:nvSpPr>
          <p:cNvPr id="28" name="Merksatz"/>
          <p:cNvSpPr txBox="1"/>
          <p:nvPr/>
        </p:nvSpPr>
        <p:spPr>
          <a:xfrm>
            <a:off x="813816" y="5715000"/>
            <a:ext cx="10570464" cy="320040"/>
          </a:xfrm>
          <a:prstGeom prst="rect">
            <a:avLst/>
          </a:prstGeom>
          <a:noFill/>
          <a:ln/>
        </p:spPr>
        <p:txBody>
          <a:bodyPr wrap="square" lIns="0" tIns="0" rIns="0" bIns="0" rtlCol="0" anchor="ctr"/>
          <a:lstStyle/>
          <a:p>
            <a:pPr marL="0" indent="0">
              <a:buNone/>
            </a:pPr>
            <a:r>
              <a:rPr lang="en-US" sz="1400" i="1" dirty="0">
                <a:solidFill>
                  <a:srgbClr val="172A2E"/>
                </a:solidFill>
                <a:latin typeface="IBM Plex Sans" pitchFamily="34" charset="0"/>
                <a:ea typeface="IBM Plex Sans" pitchFamily="34" charset="-122"/>
                <a:cs typeface="IBM Plex Sans" pitchFamily="34" charset="-120"/>
              </a:rPr>
              <a:t>Prozess prüfen statt jede Version – das Prinzip der FDA kommt in der EU an.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4 · QUALITÄT NEU DENKEN – MENSCHLICHE AUFSICHT (ART. 14 AI ACT)</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Der Mensch bleibt verantwortlich</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18</a:t>
            </a:r>
            <a:endParaRPr lang="en-US" sz="1200" dirty="0"/>
          </a:p>
        </p:txBody>
      </p:sp>
      <p:sp>
        <p:nvSpPr>
          <p:cNvPr id="6" name="Karte Verstehen"/>
          <p:cNvSpPr/>
          <p:nvPr/>
        </p:nvSpPr>
        <p:spPr>
          <a:xfrm>
            <a:off x="813816" y="1874520"/>
            <a:ext cx="2505456" cy="1874520"/>
          </a:xfrm>
          <a:prstGeom prst="roundRect">
            <a:avLst>
              <a:gd name="adj" fmla="val 3415"/>
            </a:avLst>
          </a:prstGeom>
          <a:solidFill>
            <a:srgbClr val="ECE6D8"/>
          </a:solidFill>
          <a:ln/>
        </p:spPr>
      </p:sp>
      <p:sp>
        <p:nvSpPr>
          <p:cNvPr id="7" name="Text 5"/>
          <p:cNvSpPr txBox="1"/>
          <p:nvPr/>
        </p:nvSpPr>
        <p:spPr>
          <a:xfrm>
            <a:off x="1069848" y="2057400"/>
            <a:ext cx="457200" cy="411480"/>
          </a:xfrm>
          <a:prstGeom prst="rect">
            <a:avLst/>
          </a:prstGeom>
          <a:noFill/>
          <a:ln/>
        </p:spPr>
        <p:txBody>
          <a:bodyPr wrap="square" lIns="0" tIns="0" rIns="0" bIns="0" rtlCol="0" anchor="ctr"/>
          <a:lstStyle/>
          <a:p>
            <a:pPr marL="0" indent="0">
              <a:buNone/>
            </a:pPr>
            <a:r>
              <a:rPr lang="en-US" sz="2600" dirty="0">
                <a:solidFill>
                  <a:srgbClr val="A0522D"/>
                </a:solidFill>
                <a:latin typeface="IBM Plex Sans" pitchFamily="34" charset="0"/>
                <a:ea typeface="IBM Plex Sans" pitchFamily="34" charset="-122"/>
                <a:cs typeface="IBM Plex Sans" pitchFamily="34" charset="-120"/>
              </a:rPr>
              <a:t>1</a:t>
            </a:r>
            <a:endParaRPr lang="en-US" sz="2600" dirty="0"/>
          </a:p>
        </p:txBody>
      </p:sp>
      <p:sp>
        <p:nvSpPr>
          <p:cNvPr id="8" name="Text 6"/>
          <p:cNvSpPr txBox="1"/>
          <p:nvPr/>
        </p:nvSpPr>
        <p:spPr>
          <a:xfrm>
            <a:off x="1069848" y="2514600"/>
            <a:ext cx="1993392" cy="1188720"/>
          </a:xfrm>
          <a:prstGeom prst="rect">
            <a:avLst/>
          </a:prstGeom>
          <a:noFill/>
          <a:ln/>
        </p:spPr>
        <p:txBody>
          <a:bodyPr wrap="square" lIns="0" tIns="0" rIns="0" bIns="0" rtlCol="0" anchor="t"/>
          <a:lstStyle/>
          <a:p>
            <a:pPr marL="0" indent="0">
              <a:spcAft>
                <a:spcPts val="400"/>
              </a:spcAft>
              <a:buNone/>
            </a:pPr>
            <a:r>
              <a:rPr lang="en-US" sz="1800" b="1" dirty="0">
                <a:solidFill>
                  <a:srgbClr val="172A2E"/>
                </a:solidFill>
                <a:latin typeface="IBM Plex Sans" pitchFamily="34" charset="0"/>
                <a:ea typeface="IBM Plex Sans" pitchFamily="34" charset="-122"/>
                <a:cs typeface="IBM Plex Sans" pitchFamily="34" charset="-120"/>
              </a:rPr>
              <a:t>Verstehen</a:t>
            </a:r>
            <a:endParaRPr lang="en-US" sz="18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Kennt die Anwenderin Leistung und Grenzen des Systems?</a:t>
            </a:r>
            <a:endParaRPr lang="en-US" sz="1800" dirty="0"/>
          </a:p>
        </p:txBody>
      </p:sp>
      <p:sp>
        <p:nvSpPr>
          <p:cNvPr id="9" name="Karte Überwachen"/>
          <p:cNvSpPr/>
          <p:nvPr/>
        </p:nvSpPr>
        <p:spPr>
          <a:xfrm>
            <a:off x="3502152" y="1874520"/>
            <a:ext cx="2505456" cy="1874520"/>
          </a:xfrm>
          <a:prstGeom prst="roundRect">
            <a:avLst>
              <a:gd name="adj" fmla="val 3415"/>
            </a:avLst>
          </a:prstGeom>
          <a:solidFill>
            <a:srgbClr val="ECE6D8"/>
          </a:solidFill>
          <a:ln/>
        </p:spPr>
      </p:sp>
      <p:sp>
        <p:nvSpPr>
          <p:cNvPr id="10" name="Text 8"/>
          <p:cNvSpPr txBox="1"/>
          <p:nvPr/>
        </p:nvSpPr>
        <p:spPr>
          <a:xfrm>
            <a:off x="3758184" y="2057400"/>
            <a:ext cx="457200" cy="411480"/>
          </a:xfrm>
          <a:prstGeom prst="rect">
            <a:avLst/>
          </a:prstGeom>
          <a:noFill/>
          <a:ln/>
        </p:spPr>
        <p:txBody>
          <a:bodyPr wrap="square" lIns="0" tIns="0" rIns="0" bIns="0" rtlCol="0" anchor="ctr"/>
          <a:lstStyle/>
          <a:p>
            <a:pPr marL="0" indent="0">
              <a:buNone/>
            </a:pPr>
            <a:r>
              <a:rPr lang="en-US" sz="2600" dirty="0">
                <a:solidFill>
                  <a:srgbClr val="A0522D"/>
                </a:solidFill>
                <a:latin typeface="IBM Plex Sans" pitchFamily="34" charset="0"/>
                <a:ea typeface="IBM Plex Sans" pitchFamily="34" charset="-122"/>
                <a:cs typeface="IBM Plex Sans" pitchFamily="34" charset="-120"/>
              </a:rPr>
              <a:t>2</a:t>
            </a:r>
            <a:endParaRPr lang="en-US" sz="2600" dirty="0"/>
          </a:p>
        </p:txBody>
      </p:sp>
      <p:sp>
        <p:nvSpPr>
          <p:cNvPr id="11" name="Text 9"/>
          <p:cNvSpPr txBox="1"/>
          <p:nvPr/>
        </p:nvSpPr>
        <p:spPr>
          <a:xfrm>
            <a:off x="3758184" y="2514600"/>
            <a:ext cx="1993392" cy="1188720"/>
          </a:xfrm>
          <a:prstGeom prst="rect">
            <a:avLst/>
          </a:prstGeom>
          <a:noFill/>
          <a:ln/>
        </p:spPr>
        <p:txBody>
          <a:bodyPr wrap="square" lIns="0" tIns="0" rIns="0" bIns="0" rtlCol="0" anchor="t"/>
          <a:lstStyle/>
          <a:p>
            <a:pPr marL="0" indent="0">
              <a:spcAft>
                <a:spcPts val="400"/>
              </a:spcAft>
              <a:buNone/>
            </a:pPr>
            <a:r>
              <a:rPr lang="en-US" sz="1800" b="1" dirty="0">
                <a:solidFill>
                  <a:srgbClr val="172A2E"/>
                </a:solidFill>
                <a:latin typeface="IBM Plex Sans" pitchFamily="34" charset="0"/>
                <a:ea typeface="IBM Plex Sans" pitchFamily="34" charset="-122"/>
                <a:cs typeface="IBM Plex Sans" pitchFamily="34" charset="-120"/>
              </a:rPr>
              <a:t>Überwachen</a:t>
            </a:r>
            <a:endParaRPr lang="en-US" sz="18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Erkennt sie Fehlfunktionen und auffällige Ausgaben?</a:t>
            </a:r>
            <a:endParaRPr lang="en-US" sz="1800" dirty="0"/>
          </a:p>
        </p:txBody>
      </p:sp>
      <p:sp>
        <p:nvSpPr>
          <p:cNvPr id="12" name="Karte Überstimmen"/>
          <p:cNvSpPr/>
          <p:nvPr/>
        </p:nvSpPr>
        <p:spPr>
          <a:xfrm>
            <a:off x="6190488" y="1874520"/>
            <a:ext cx="2505456" cy="1874520"/>
          </a:xfrm>
          <a:prstGeom prst="roundRect">
            <a:avLst>
              <a:gd name="adj" fmla="val 3415"/>
            </a:avLst>
          </a:prstGeom>
          <a:solidFill>
            <a:srgbClr val="ECE6D8"/>
          </a:solidFill>
          <a:ln/>
        </p:spPr>
      </p:sp>
      <p:sp>
        <p:nvSpPr>
          <p:cNvPr id="13" name="Text 11"/>
          <p:cNvSpPr txBox="1"/>
          <p:nvPr/>
        </p:nvSpPr>
        <p:spPr>
          <a:xfrm>
            <a:off x="6446520" y="2057400"/>
            <a:ext cx="457200" cy="411480"/>
          </a:xfrm>
          <a:prstGeom prst="rect">
            <a:avLst/>
          </a:prstGeom>
          <a:noFill/>
          <a:ln/>
        </p:spPr>
        <p:txBody>
          <a:bodyPr wrap="square" lIns="0" tIns="0" rIns="0" bIns="0" rtlCol="0" anchor="ctr"/>
          <a:lstStyle/>
          <a:p>
            <a:pPr marL="0" indent="0">
              <a:buNone/>
            </a:pPr>
            <a:r>
              <a:rPr lang="en-US" sz="2600" dirty="0">
                <a:solidFill>
                  <a:srgbClr val="A0522D"/>
                </a:solidFill>
                <a:latin typeface="IBM Plex Sans" pitchFamily="34" charset="0"/>
                <a:ea typeface="IBM Plex Sans" pitchFamily="34" charset="-122"/>
                <a:cs typeface="IBM Plex Sans" pitchFamily="34" charset="-120"/>
              </a:rPr>
              <a:t>3</a:t>
            </a:r>
            <a:endParaRPr lang="en-US" sz="2600" dirty="0"/>
          </a:p>
        </p:txBody>
      </p:sp>
      <p:sp>
        <p:nvSpPr>
          <p:cNvPr id="14" name="Text 12"/>
          <p:cNvSpPr txBox="1"/>
          <p:nvPr/>
        </p:nvSpPr>
        <p:spPr>
          <a:xfrm>
            <a:off x="6446520" y="2514600"/>
            <a:ext cx="1993392" cy="1188720"/>
          </a:xfrm>
          <a:prstGeom prst="rect">
            <a:avLst/>
          </a:prstGeom>
          <a:noFill/>
          <a:ln/>
        </p:spPr>
        <p:txBody>
          <a:bodyPr wrap="square" lIns="0" tIns="0" rIns="0" bIns="0" rtlCol="0" anchor="t"/>
          <a:lstStyle/>
          <a:p>
            <a:pPr marL="0" indent="0">
              <a:spcAft>
                <a:spcPts val="400"/>
              </a:spcAft>
              <a:buNone/>
            </a:pPr>
            <a:r>
              <a:rPr lang="en-US" sz="1800" b="1" dirty="0">
                <a:solidFill>
                  <a:srgbClr val="172A2E"/>
                </a:solidFill>
                <a:latin typeface="IBM Plex Sans" pitchFamily="34" charset="0"/>
                <a:ea typeface="IBM Plex Sans" pitchFamily="34" charset="-122"/>
                <a:cs typeface="IBM Plex Sans" pitchFamily="34" charset="-120"/>
              </a:rPr>
              <a:t>Überstimmen</a:t>
            </a:r>
            <a:endParaRPr lang="en-US" sz="18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Kann sie die Ausgabe verwerfen – und tut sie es?</a:t>
            </a:r>
            <a:endParaRPr lang="en-US" sz="1800" dirty="0"/>
          </a:p>
        </p:txBody>
      </p:sp>
      <p:sp>
        <p:nvSpPr>
          <p:cNvPr id="15" name="Karte Stoppen"/>
          <p:cNvSpPr/>
          <p:nvPr/>
        </p:nvSpPr>
        <p:spPr>
          <a:xfrm>
            <a:off x="8878824" y="1874520"/>
            <a:ext cx="2505456" cy="1874520"/>
          </a:xfrm>
          <a:prstGeom prst="roundRect">
            <a:avLst>
              <a:gd name="adj" fmla="val 3415"/>
            </a:avLst>
          </a:prstGeom>
          <a:solidFill>
            <a:srgbClr val="ECE6D8"/>
          </a:solidFill>
          <a:ln/>
        </p:spPr>
      </p:sp>
      <p:sp>
        <p:nvSpPr>
          <p:cNvPr id="16" name="Text 14"/>
          <p:cNvSpPr txBox="1"/>
          <p:nvPr/>
        </p:nvSpPr>
        <p:spPr>
          <a:xfrm>
            <a:off x="9134856" y="2057400"/>
            <a:ext cx="457200" cy="411480"/>
          </a:xfrm>
          <a:prstGeom prst="rect">
            <a:avLst/>
          </a:prstGeom>
          <a:noFill/>
          <a:ln/>
        </p:spPr>
        <p:txBody>
          <a:bodyPr wrap="square" lIns="0" tIns="0" rIns="0" bIns="0" rtlCol="0" anchor="ctr"/>
          <a:lstStyle/>
          <a:p>
            <a:pPr marL="0" indent="0">
              <a:buNone/>
            </a:pPr>
            <a:r>
              <a:rPr lang="en-US" sz="2600" dirty="0">
                <a:solidFill>
                  <a:srgbClr val="A0522D"/>
                </a:solidFill>
                <a:latin typeface="IBM Plex Sans" pitchFamily="34" charset="0"/>
                <a:ea typeface="IBM Plex Sans" pitchFamily="34" charset="-122"/>
                <a:cs typeface="IBM Plex Sans" pitchFamily="34" charset="-120"/>
              </a:rPr>
              <a:t>4</a:t>
            </a:r>
            <a:endParaRPr lang="en-US" sz="2600" dirty="0"/>
          </a:p>
        </p:txBody>
      </p:sp>
      <p:sp>
        <p:nvSpPr>
          <p:cNvPr id="17" name="Text 15"/>
          <p:cNvSpPr txBox="1"/>
          <p:nvPr/>
        </p:nvSpPr>
        <p:spPr>
          <a:xfrm>
            <a:off x="9134856" y="2514600"/>
            <a:ext cx="1993392" cy="1188720"/>
          </a:xfrm>
          <a:prstGeom prst="rect">
            <a:avLst/>
          </a:prstGeom>
          <a:noFill/>
          <a:ln/>
        </p:spPr>
        <p:txBody>
          <a:bodyPr wrap="square" lIns="0" tIns="0" rIns="0" bIns="0" rtlCol="0" anchor="t"/>
          <a:lstStyle/>
          <a:p>
            <a:pPr marL="0" indent="0">
              <a:spcAft>
                <a:spcPts val="400"/>
              </a:spcAft>
              <a:buNone/>
            </a:pPr>
            <a:r>
              <a:rPr lang="en-US" sz="1800" b="1" dirty="0">
                <a:solidFill>
                  <a:srgbClr val="172A2E"/>
                </a:solidFill>
                <a:latin typeface="IBM Plex Sans" pitchFamily="34" charset="0"/>
                <a:ea typeface="IBM Plex Sans" pitchFamily="34" charset="-122"/>
                <a:cs typeface="IBM Plex Sans" pitchFamily="34" charset="-120"/>
              </a:rPr>
              <a:t>Stoppen</a:t>
            </a:r>
            <a:endParaRPr lang="en-US" sz="18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Kann sie das System anhalten?</a:t>
            </a:r>
            <a:endParaRPr lang="en-US" sz="1800" dirty="0"/>
          </a:p>
        </p:txBody>
      </p:sp>
      <p:sp>
        <p:nvSpPr>
          <p:cNvPr id="18" name="Zitat"/>
          <p:cNvSpPr/>
          <p:nvPr/>
        </p:nvSpPr>
        <p:spPr>
          <a:xfrm>
            <a:off x="813816" y="3977640"/>
            <a:ext cx="6309360" cy="1828800"/>
          </a:xfrm>
          <a:prstGeom prst="roundRect">
            <a:avLst>
              <a:gd name="adj" fmla="val 3500"/>
            </a:avLst>
          </a:prstGeom>
          <a:solidFill>
            <a:srgbClr val="172A2E"/>
          </a:solidFill>
          <a:ln/>
        </p:spPr>
      </p:sp>
      <p:sp>
        <p:nvSpPr>
          <p:cNvPr id="19" name="Text 17"/>
          <p:cNvSpPr txBox="1"/>
          <p:nvPr/>
        </p:nvSpPr>
        <p:spPr>
          <a:xfrm>
            <a:off x="1133856" y="4069080"/>
            <a:ext cx="5669280" cy="1645920"/>
          </a:xfrm>
          <a:prstGeom prst="rect">
            <a:avLst/>
          </a:prstGeom>
          <a:noFill/>
          <a:ln/>
        </p:spPr>
        <p:txBody>
          <a:bodyPr wrap="square" lIns="0" tIns="0" rIns="0" bIns="0" rtlCol="0" anchor="ctr"/>
          <a:lstStyle/>
          <a:p>
            <a:pPr marL="0" indent="0">
              <a:spcAft>
                <a:spcPts val="800"/>
              </a:spcAft>
              <a:buNone/>
            </a:pPr>
            <a:r>
              <a:rPr lang="en-US" sz="2800" dirty="0">
                <a:solidFill>
                  <a:srgbClr val="FBF9F4"/>
                </a:solidFill>
                <a:latin typeface="EB Garamond" pitchFamily="34" charset="0"/>
                <a:ea typeface="EB Garamond" pitchFamily="34" charset="-122"/>
                <a:cs typeface="EB Garamond" pitchFamily="34" charset="-120"/>
              </a:rPr>
              <a:t>„Ein Stopp-Knopf allein ist kein Aufsichtskonzept.“</a:t>
            </a:r>
            <a:endParaRPr lang="en-US" sz="2800" dirty="0"/>
          </a:p>
          <a:p>
            <a:pPr marL="0" indent="0">
              <a:buNone/>
            </a:pPr>
            <a:r>
              <a:rPr lang="en-US" sz="1300" dirty="0">
                <a:solidFill>
                  <a:srgbClr val="C9D4D2"/>
                </a:solidFill>
                <a:latin typeface="IBM Plex Sans" pitchFamily="34" charset="0"/>
                <a:ea typeface="IBM Plex Sans" pitchFamily="34" charset="-122"/>
                <a:cs typeface="IBM Plex Sans" pitchFamily="34" charset="-120"/>
              </a:rPr>
              <a:t>Auslegung zu MDCG 2025-6: Gefordert sind Schulung und Schutz vor Automation Bias – auch für die Betreiber, also Praxen und Kliniken (Art. 26).</a:t>
            </a:r>
            <a:endParaRPr lang="en-US" sz="2800" dirty="0"/>
          </a:p>
        </p:txBody>
      </p:sp>
      <p:sp>
        <p:nvSpPr>
          <p:cNvPr id="20" name="Karte Similia trifft Silicon"/>
          <p:cNvSpPr/>
          <p:nvPr/>
        </p:nvSpPr>
        <p:spPr>
          <a:xfrm>
            <a:off x="7397496" y="3977640"/>
            <a:ext cx="3986784" cy="1828800"/>
          </a:xfrm>
          <a:prstGeom prst="roundRect">
            <a:avLst>
              <a:gd name="adj" fmla="val 3500"/>
            </a:avLst>
          </a:prstGeom>
          <a:solidFill>
            <a:srgbClr val="FBF9F4"/>
          </a:solidFill>
          <a:ln/>
        </p:spPr>
      </p:sp>
      <p:sp>
        <p:nvSpPr>
          <p:cNvPr id="21" name="Text Similia trifft Silicon"/>
          <p:cNvSpPr txBox="1"/>
          <p:nvPr/>
        </p:nvSpPr>
        <p:spPr>
          <a:xfrm>
            <a:off x="7653528" y="4215384"/>
            <a:ext cx="3474720" cy="1426464"/>
          </a:xfrm>
          <a:prstGeom prst="rect">
            <a:avLst/>
          </a:prstGeom>
          <a:noFill/>
          <a:ln/>
        </p:spPr>
        <p:txBody>
          <a:bodyPr wrap="square" lIns="0" tIns="0" rIns="0" bIns="0" rtlCol="0" anchor="t"/>
          <a:lstStyle/>
          <a:p>
            <a:pPr marL="0" indent="0">
              <a:spcAft>
                <a:spcPts val="600"/>
              </a:spcAft>
              <a:buNone/>
            </a:pPr>
            <a:r>
              <a:rPr lang="en-US" sz="1800" b="1" dirty="0">
                <a:solidFill>
                  <a:srgbClr val="172A2E"/>
                </a:solidFill>
                <a:latin typeface="IBM Plex Sans" pitchFamily="34" charset="0"/>
                <a:ea typeface="IBM Plex Sans" pitchFamily="34" charset="-122"/>
                <a:cs typeface="IBM Plex Sans" pitchFamily="34" charset="-120"/>
              </a:rPr>
              <a:t>Similia trifft Silicon</a:t>
            </a:r>
            <a:endParaRPr lang="en-US" sz="18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Die Qualität liegt künftig weniger im Erzeugen als im therapeutischen Urteilen, Auswählen und Einstehen für das Ergebnis.</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172A2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3A56F"/>
                </a:solidFill>
                <a:latin typeface="IBM Plex Sans" pitchFamily="34" charset="0"/>
                <a:ea typeface="IBM Plex Sans" pitchFamily="34" charset="-122"/>
                <a:cs typeface="IBM Plex Sans" pitchFamily="34" charset="-120"/>
              </a:rPr>
              <a:t>5 · KANN DIE REGULIERUNG FOLGEN?</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F5F1E8"/>
                </a:solidFill>
                <a:latin typeface="EB Garamond" pitchFamily="18" charset="0"/>
                <a:ea typeface="EB Garamond" pitchFamily="18" charset="-122"/>
                <a:cs typeface="EB Garamond" pitchFamily="18" charset="-120"/>
              </a:rPr>
              <a:t>Zwei Uhren, zwei Geschwindigkeiten</a:t>
            </a:r>
            <a:endParaRPr lang="en-US" sz="3600" dirty="0"/>
          </a:p>
        </p:txBody>
      </p:sp>
      <p:sp>
        <p:nvSpPr>
          <p:cNvPr id="4" name="Shape 2"/>
          <p:cNvSpPr/>
          <p:nvPr/>
        </p:nvSpPr>
        <p:spPr>
          <a:xfrm>
            <a:off x="812800" y="1998861"/>
            <a:ext cx="5080000" cy="0"/>
          </a:xfrm>
          <a:prstGeom prst="line">
            <a:avLst/>
          </a:prstGeom>
          <a:noFill/>
          <a:ln w="25400">
            <a:solidFill>
              <a:srgbClr val="E3A56F"/>
            </a:solidFill>
            <a:prstDash val="solid"/>
          </a:ln>
        </p:spPr>
      </p:sp>
      <p:sp>
        <p:nvSpPr>
          <p:cNvPr id="5" name="Text 3"/>
          <p:cNvSpPr/>
          <p:nvPr/>
        </p:nvSpPr>
        <p:spPr>
          <a:xfrm>
            <a:off x="812800" y="2214761"/>
            <a:ext cx="523240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E3A56F"/>
                </a:solidFill>
                <a:latin typeface="EB Garamond" pitchFamily="18" charset="0"/>
                <a:ea typeface="EB Garamond" pitchFamily="18" charset="-122"/>
                <a:cs typeface="EB Garamond" pitchFamily="18" charset="-120"/>
              </a:rPr>
              <a:t>16 Jahre</a:t>
            </a:r>
            <a:endParaRPr lang="en-US" sz="8000" dirty="0"/>
          </a:p>
        </p:txBody>
      </p:sp>
      <p:sp>
        <p:nvSpPr>
          <p:cNvPr id="6" name="Text 4"/>
          <p:cNvSpPr/>
          <p:nvPr/>
        </p:nvSpPr>
        <p:spPr>
          <a:xfrm>
            <a:off x="812800" y="3332361"/>
            <a:ext cx="523240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4D2"/>
                </a:solidFill>
                <a:latin typeface="IBM Plex Sans" pitchFamily="34" charset="0"/>
                <a:ea typeface="IBM Plex Sans" pitchFamily="34" charset="-122"/>
                <a:cs typeface="IBM Plex Sans" pitchFamily="34" charset="-120"/>
              </a:rPr>
              <a:t>MDR: vom Kommissionsvorschlag 2012 bis zum Ende der letzten Übergangsfristen 2028</a:t>
            </a:r>
            <a:endParaRPr lang="en-US" sz="1500" dirty="0"/>
          </a:p>
        </p:txBody>
      </p:sp>
      <p:sp>
        <p:nvSpPr>
          <p:cNvPr id="7" name="Shape 5"/>
          <p:cNvSpPr/>
          <p:nvPr/>
        </p:nvSpPr>
        <p:spPr>
          <a:xfrm>
            <a:off x="6299200" y="1998861"/>
            <a:ext cx="5080000" cy="0"/>
          </a:xfrm>
          <a:prstGeom prst="line">
            <a:avLst/>
          </a:prstGeom>
          <a:noFill/>
          <a:ln w="25400">
            <a:solidFill>
              <a:srgbClr val="C9D4D2"/>
            </a:solidFill>
            <a:prstDash val="solid"/>
          </a:ln>
        </p:spPr>
      </p:sp>
      <p:sp>
        <p:nvSpPr>
          <p:cNvPr id="8" name="Text 6"/>
          <p:cNvSpPr/>
          <p:nvPr/>
        </p:nvSpPr>
        <p:spPr>
          <a:xfrm>
            <a:off x="6299200" y="2214761"/>
            <a:ext cx="523240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F5F1E8"/>
                </a:solidFill>
                <a:latin typeface="EB Garamond" pitchFamily="18" charset="0"/>
                <a:ea typeface="EB Garamond" pitchFamily="18" charset="-122"/>
                <a:cs typeface="EB Garamond" pitchFamily="18" charset="-120"/>
              </a:rPr>
              <a:t>Monate</a:t>
            </a:r>
            <a:endParaRPr lang="en-US" sz="8000" dirty="0"/>
          </a:p>
        </p:txBody>
      </p:sp>
      <p:sp>
        <p:nvSpPr>
          <p:cNvPr id="9" name="Text 7"/>
          <p:cNvSpPr/>
          <p:nvPr/>
        </p:nvSpPr>
        <p:spPr>
          <a:xfrm>
            <a:off x="6299200" y="3332361"/>
            <a:ext cx="523240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4D2"/>
                </a:solidFill>
                <a:latin typeface="IBM Plex Sans" pitchFamily="34" charset="0"/>
                <a:ea typeface="IBM Plex Sans" pitchFamily="34" charset="-122"/>
                <a:cs typeface="IBM Plex Sans" pitchFamily="34" charset="-120"/>
              </a:rPr>
              <a:t>KI: Abstand zwischen neuen Generationen großer Sprachmodelle</a:t>
            </a:r>
            <a:endParaRPr lang="en-US" sz="1500" dirty="0"/>
          </a:p>
        </p:txBody>
      </p:sp>
      <p:sp>
        <p:nvSpPr>
          <p:cNvPr id="10" name="Text 8"/>
          <p:cNvSpPr/>
          <p:nvPr/>
        </p:nvSpPr>
        <p:spPr>
          <a:xfrm>
            <a:off x="812800" y="4221361"/>
            <a:ext cx="10883392" cy="388541"/>
          </a:xfrm>
          <a:prstGeom prst="rect">
            <a:avLst/>
          </a:prstGeom>
          <a:noFill/>
          <a:ln/>
        </p:spPr>
        <p:txBody>
          <a:bodyPr wrap="square" lIns="0" tIns="0" rIns="0" bIns="0" rtlCol="0" anchor="t">
            <a:normAutofit/>
          </a:bodyPr>
          <a:lstStyle/>
          <a:p>
            <a:pPr marL="0" indent="0" algn="l">
              <a:lnSpc>
                <a:spcPts val="2860"/>
              </a:lnSpc>
              <a:buNone/>
            </a:pPr>
            <a:r>
              <a:rPr lang="en-US" sz="2200" i="1" dirty="0">
                <a:solidFill>
                  <a:srgbClr val="F5F1E8"/>
                </a:solidFill>
                <a:latin typeface="EB Garamond" pitchFamily="18" charset="0"/>
                <a:ea typeface="EB Garamond" pitchFamily="18" charset="-122"/>
                <a:cs typeface="EB Garamond" pitchFamily="18" charset="-120"/>
              </a:rPr>
              <a:t>Ein Gesetz, das Technik im Detail regelt, ist bei Inkrafttreten veraltet.</a:t>
            </a:r>
            <a:endParaRPr lang="en-US" sz="2200" dirty="0"/>
          </a:p>
        </p:txBody>
      </p:sp>
      <p:sp>
        <p:nvSpPr>
          <p:cNvPr id="11" name="Text 9"/>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DB0AE"/>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2" name="Text 10"/>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9DB0AE"/>
                </a:solidFill>
                <a:latin typeface="IBM Plex Sans" pitchFamily="34" charset="0"/>
                <a:ea typeface="IBM Plex Sans" pitchFamily="34" charset="-122"/>
                <a:cs typeface="IBM Plex Sans"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7">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5 · KANN DIE REGULIERUNG FOLGEN?</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Sechs Spannungsfelder</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20</a:t>
            </a:r>
            <a:endParaRPr lang="en-US" sz="1200" dirty="0"/>
          </a:p>
        </p:txBody>
      </p:sp>
      <p:sp>
        <p:nvSpPr>
          <p:cNvPr id="6" name="Karte Zeitversatz"/>
          <p:cNvSpPr/>
          <p:nvPr/>
        </p:nvSpPr>
        <p:spPr>
          <a:xfrm>
            <a:off x="813816" y="1828800"/>
            <a:ext cx="3401568" cy="1371600"/>
          </a:xfrm>
          <a:prstGeom prst="roundRect">
            <a:avLst>
              <a:gd name="adj" fmla="val 4667"/>
            </a:avLst>
          </a:prstGeom>
          <a:solidFill>
            <a:srgbClr val="ECE6D8"/>
          </a:solidFill>
          <a:ln/>
        </p:spPr>
      </p:sp>
      <p:sp>
        <p:nvSpPr>
          <p:cNvPr id="7" name="Text Zeitversatz"/>
          <p:cNvSpPr txBox="1"/>
          <p:nvPr/>
        </p:nvSpPr>
        <p:spPr>
          <a:xfrm>
            <a:off x="1069848" y="2066544"/>
            <a:ext cx="2889504" cy="969264"/>
          </a:xfrm>
          <a:prstGeom prst="rect">
            <a:avLst/>
          </a:prstGeom>
          <a:noFill/>
          <a:ln/>
        </p:spPr>
        <p:txBody>
          <a:bodyPr wrap="square" lIns="0" tIns="0" rIns="0" bIns="0" rtlCol="0" anchor="t"/>
          <a:lstStyle/>
          <a:p>
            <a:pPr marL="0" indent="0">
              <a:spcAft>
                <a:spcPts val="600"/>
              </a:spcAft>
              <a:buNone/>
            </a:pPr>
            <a:r>
              <a:rPr lang="en-US" sz="1700" b="1" dirty="0">
                <a:solidFill>
                  <a:srgbClr val="172A2E"/>
                </a:solidFill>
                <a:latin typeface="IBM Plex Sans" pitchFamily="34" charset="0"/>
                <a:ea typeface="IBM Plex Sans" pitchFamily="34" charset="-122"/>
                <a:cs typeface="IBM Plex Sans" pitchFamily="34" charset="-120"/>
              </a:rPr>
              <a:t>Zeitversatz</a:t>
            </a:r>
            <a:endParaRPr lang="en-US" sz="17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AI Act 2024 in Kraft, Pflichten für Medizinprodukte erst ab August 2028</a:t>
            </a:r>
            <a:endParaRPr lang="en-US" sz="1700" dirty="0"/>
          </a:p>
        </p:txBody>
      </p:sp>
      <p:sp>
        <p:nvSpPr>
          <p:cNvPr id="8" name="Karte Fehlende Normen"/>
          <p:cNvSpPr/>
          <p:nvPr/>
        </p:nvSpPr>
        <p:spPr>
          <a:xfrm>
            <a:off x="4398264" y="1828800"/>
            <a:ext cx="3401568" cy="1371600"/>
          </a:xfrm>
          <a:prstGeom prst="roundRect">
            <a:avLst>
              <a:gd name="adj" fmla="val 4667"/>
            </a:avLst>
          </a:prstGeom>
          <a:solidFill>
            <a:srgbClr val="ECE6D8"/>
          </a:solidFill>
          <a:ln/>
        </p:spPr>
      </p:sp>
      <p:sp>
        <p:nvSpPr>
          <p:cNvPr id="9" name="Text Fehlende Normen"/>
          <p:cNvSpPr txBox="1"/>
          <p:nvPr/>
        </p:nvSpPr>
        <p:spPr>
          <a:xfrm>
            <a:off x="4654296" y="2066544"/>
            <a:ext cx="2889504" cy="969264"/>
          </a:xfrm>
          <a:prstGeom prst="rect">
            <a:avLst/>
          </a:prstGeom>
          <a:noFill/>
          <a:ln/>
        </p:spPr>
        <p:txBody>
          <a:bodyPr wrap="square" lIns="0" tIns="0" rIns="0" bIns="0" rtlCol="0" anchor="t"/>
          <a:lstStyle/>
          <a:p>
            <a:pPr marL="0" indent="0">
              <a:spcAft>
                <a:spcPts val="600"/>
              </a:spcAft>
              <a:buNone/>
            </a:pPr>
            <a:r>
              <a:rPr lang="en-US" sz="1700" b="1" dirty="0">
                <a:solidFill>
                  <a:srgbClr val="172A2E"/>
                </a:solidFill>
                <a:latin typeface="IBM Plex Sans" pitchFamily="34" charset="0"/>
                <a:ea typeface="IBM Plex Sans" pitchFamily="34" charset="-122"/>
                <a:cs typeface="IBM Plex Sans" pitchFamily="34" charset="-120"/>
              </a:rPr>
              <a:t>Fehlende Normen</a:t>
            </a:r>
            <a:endParaRPr lang="en-US" sz="17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Harmonisierte AI-Act-Normen meist noch Entwürfe – keine Konformitätsvermutung</a:t>
            </a:r>
            <a:endParaRPr lang="en-US" sz="1700" dirty="0"/>
          </a:p>
        </p:txBody>
      </p:sp>
      <p:sp>
        <p:nvSpPr>
          <p:cNvPr id="10" name="Karte Adaptive Systeme"/>
          <p:cNvSpPr/>
          <p:nvPr/>
        </p:nvSpPr>
        <p:spPr>
          <a:xfrm>
            <a:off x="7982712" y="1828800"/>
            <a:ext cx="3401568" cy="1371600"/>
          </a:xfrm>
          <a:prstGeom prst="roundRect">
            <a:avLst>
              <a:gd name="adj" fmla="val 4667"/>
            </a:avLst>
          </a:prstGeom>
          <a:solidFill>
            <a:srgbClr val="ECE6D8"/>
          </a:solidFill>
          <a:ln/>
        </p:spPr>
      </p:sp>
      <p:sp>
        <p:nvSpPr>
          <p:cNvPr id="11" name="Text Adaptive Systeme"/>
          <p:cNvSpPr txBox="1"/>
          <p:nvPr/>
        </p:nvSpPr>
        <p:spPr>
          <a:xfrm>
            <a:off x="8238744" y="2066544"/>
            <a:ext cx="2889504" cy="969264"/>
          </a:xfrm>
          <a:prstGeom prst="rect">
            <a:avLst/>
          </a:prstGeom>
          <a:noFill/>
          <a:ln/>
        </p:spPr>
        <p:txBody>
          <a:bodyPr wrap="square" lIns="0" tIns="0" rIns="0" bIns="0" rtlCol="0" anchor="t"/>
          <a:lstStyle/>
          <a:p>
            <a:pPr marL="0" indent="0">
              <a:spcAft>
                <a:spcPts val="600"/>
              </a:spcAft>
              <a:buNone/>
            </a:pPr>
            <a:r>
              <a:rPr lang="en-US" sz="1700" b="1" dirty="0">
                <a:solidFill>
                  <a:srgbClr val="172A2E"/>
                </a:solidFill>
                <a:latin typeface="IBM Plex Sans" pitchFamily="34" charset="0"/>
                <a:ea typeface="IBM Plex Sans" pitchFamily="34" charset="-122"/>
                <a:cs typeface="IBM Plex Sans" pitchFamily="34" charset="-120"/>
              </a:rPr>
              <a:t>Adaptive Systeme</a:t>
            </a:r>
            <a:endParaRPr lang="en-US" sz="17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Die MDR denkt in Versionen; PCCPs in der EU erst auf dem Weg</a:t>
            </a:r>
            <a:endParaRPr lang="en-US" sz="1700" dirty="0"/>
          </a:p>
        </p:txBody>
      </p:sp>
      <p:sp>
        <p:nvSpPr>
          <p:cNvPr id="12" name="Karte Generative KI"/>
          <p:cNvSpPr/>
          <p:nvPr/>
        </p:nvSpPr>
        <p:spPr>
          <a:xfrm>
            <a:off x="813816" y="3383280"/>
            <a:ext cx="3401568" cy="1371600"/>
          </a:xfrm>
          <a:prstGeom prst="roundRect">
            <a:avLst>
              <a:gd name="adj" fmla="val 4667"/>
            </a:avLst>
          </a:prstGeom>
          <a:solidFill>
            <a:srgbClr val="ECE6D8"/>
          </a:solidFill>
          <a:ln/>
        </p:spPr>
      </p:sp>
      <p:sp>
        <p:nvSpPr>
          <p:cNvPr id="13" name="Text Generative KI"/>
          <p:cNvSpPr txBox="1"/>
          <p:nvPr/>
        </p:nvSpPr>
        <p:spPr>
          <a:xfrm>
            <a:off x="1069848" y="3621024"/>
            <a:ext cx="2889504" cy="969264"/>
          </a:xfrm>
          <a:prstGeom prst="rect">
            <a:avLst/>
          </a:prstGeom>
          <a:noFill/>
          <a:ln/>
        </p:spPr>
        <p:txBody>
          <a:bodyPr wrap="square" lIns="0" tIns="0" rIns="0" bIns="0" rtlCol="0" anchor="t"/>
          <a:lstStyle/>
          <a:p>
            <a:pPr marL="0" indent="0">
              <a:spcAft>
                <a:spcPts val="600"/>
              </a:spcAft>
              <a:buNone/>
            </a:pPr>
            <a:r>
              <a:rPr lang="en-US" sz="1700" b="1" dirty="0">
                <a:solidFill>
                  <a:srgbClr val="172A2E"/>
                </a:solidFill>
                <a:latin typeface="IBM Plex Sans" pitchFamily="34" charset="0"/>
                <a:ea typeface="IBM Plex Sans" pitchFamily="34" charset="-122"/>
                <a:cs typeface="IBM Plex Sans" pitchFamily="34" charset="-120"/>
              </a:rPr>
              <a:t>Generative KI</a:t>
            </a:r>
            <a:endParaRPr lang="en-US" sz="17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Breite Basismodelle gegen enge Zweckbestimmung; Verantwortungsgrenze offen</a:t>
            </a:r>
            <a:endParaRPr lang="en-US" sz="1700" dirty="0"/>
          </a:p>
        </p:txBody>
      </p:sp>
      <p:sp>
        <p:nvSpPr>
          <p:cNvPr id="14" name="Karte Doppelregulierung"/>
          <p:cNvSpPr/>
          <p:nvPr/>
        </p:nvSpPr>
        <p:spPr>
          <a:xfrm>
            <a:off x="4398264" y="3383280"/>
            <a:ext cx="3401568" cy="1371600"/>
          </a:xfrm>
          <a:prstGeom prst="roundRect">
            <a:avLst>
              <a:gd name="adj" fmla="val 4667"/>
            </a:avLst>
          </a:prstGeom>
          <a:solidFill>
            <a:srgbClr val="ECE6D8"/>
          </a:solidFill>
          <a:ln/>
        </p:spPr>
      </p:sp>
      <p:sp>
        <p:nvSpPr>
          <p:cNvPr id="15" name="Text Doppelregulierung"/>
          <p:cNvSpPr txBox="1"/>
          <p:nvPr/>
        </p:nvSpPr>
        <p:spPr>
          <a:xfrm>
            <a:off x="4654296" y="3621024"/>
            <a:ext cx="2889504" cy="969264"/>
          </a:xfrm>
          <a:prstGeom prst="rect">
            <a:avLst/>
          </a:prstGeom>
          <a:noFill/>
          <a:ln/>
        </p:spPr>
        <p:txBody>
          <a:bodyPr wrap="square" lIns="0" tIns="0" rIns="0" bIns="0" rtlCol="0" anchor="t"/>
          <a:lstStyle/>
          <a:p>
            <a:pPr marL="0" indent="0">
              <a:spcAft>
                <a:spcPts val="600"/>
              </a:spcAft>
              <a:buNone/>
            </a:pPr>
            <a:r>
              <a:rPr lang="en-US" sz="1700" b="1" dirty="0">
                <a:solidFill>
                  <a:srgbClr val="172A2E"/>
                </a:solidFill>
                <a:latin typeface="IBM Plex Sans" pitchFamily="34" charset="0"/>
                <a:ea typeface="IBM Plex Sans" pitchFamily="34" charset="-122"/>
                <a:cs typeface="IBM Plex Sans" pitchFamily="34" charset="-120"/>
              </a:rPr>
              <a:t>Doppelregulierung</a:t>
            </a:r>
            <a:endParaRPr lang="en-US" sz="17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Ein Verfahren, zwei Begriffswelten; Durchführungsakte fehlen noch</a:t>
            </a:r>
            <a:endParaRPr lang="en-US" sz="1700" dirty="0"/>
          </a:p>
        </p:txBody>
      </p:sp>
      <p:sp>
        <p:nvSpPr>
          <p:cNvPr id="16" name="Karte Benannte Stellen"/>
          <p:cNvSpPr/>
          <p:nvPr/>
        </p:nvSpPr>
        <p:spPr>
          <a:xfrm>
            <a:off x="7982712" y="3383280"/>
            <a:ext cx="3401568" cy="1371600"/>
          </a:xfrm>
          <a:prstGeom prst="roundRect">
            <a:avLst>
              <a:gd name="adj" fmla="val 4667"/>
            </a:avLst>
          </a:prstGeom>
          <a:solidFill>
            <a:srgbClr val="ECE6D8"/>
          </a:solidFill>
          <a:ln/>
        </p:spPr>
      </p:sp>
      <p:sp>
        <p:nvSpPr>
          <p:cNvPr id="17" name="Text Benannte Stellen"/>
          <p:cNvSpPr txBox="1"/>
          <p:nvPr/>
        </p:nvSpPr>
        <p:spPr>
          <a:xfrm>
            <a:off x="8238744" y="3621024"/>
            <a:ext cx="2889504" cy="969264"/>
          </a:xfrm>
          <a:prstGeom prst="rect">
            <a:avLst/>
          </a:prstGeom>
          <a:noFill/>
          <a:ln/>
        </p:spPr>
        <p:txBody>
          <a:bodyPr wrap="square" lIns="0" tIns="0" rIns="0" bIns="0" rtlCol="0" anchor="t"/>
          <a:lstStyle/>
          <a:p>
            <a:pPr marL="0" indent="0">
              <a:spcAft>
                <a:spcPts val="600"/>
              </a:spcAft>
              <a:buNone/>
            </a:pPr>
            <a:r>
              <a:rPr lang="en-US" sz="1700" b="1" dirty="0">
                <a:solidFill>
                  <a:srgbClr val="172A2E"/>
                </a:solidFill>
                <a:latin typeface="IBM Plex Sans" pitchFamily="34" charset="0"/>
                <a:ea typeface="IBM Plex Sans" pitchFamily="34" charset="-122"/>
                <a:cs typeface="IBM Plex Sans" pitchFamily="34" charset="-120"/>
              </a:rPr>
              <a:t>Benannte Stellen</a:t>
            </a:r>
            <a:endParaRPr lang="en-US" sz="1700" dirty="0"/>
          </a:p>
          <a:p>
            <a:pPr marL="0" indent="0">
              <a:buNone/>
            </a:pPr>
            <a:r>
              <a:rPr lang="en-US" sz="1400" dirty="0">
                <a:solidFill>
                  <a:srgbClr val="4A5559"/>
                </a:solidFill>
                <a:latin typeface="IBM Plex Sans" pitchFamily="34" charset="0"/>
                <a:ea typeface="IBM Plex Sans" pitchFamily="34" charset="-122"/>
                <a:cs typeface="IBM Plex Sans" pitchFamily="34" charset="-120"/>
              </a:rPr>
              <a:t>Zusätzliche KI-Kompetenz nötig – ein Engpass als Innovationsbremse</a:t>
            </a:r>
            <a:endParaRPr lang="en-US" sz="1700" dirty="0"/>
          </a:p>
        </p:txBody>
      </p:sp>
      <p:sp>
        <p:nvSpPr>
          <p:cNvPr id="18" name="Gegenposition"/>
          <p:cNvSpPr/>
          <p:nvPr/>
        </p:nvSpPr>
        <p:spPr>
          <a:xfrm>
            <a:off x="813816" y="4983480"/>
            <a:ext cx="10570464" cy="868680"/>
          </a:xfrm>
          <a:prstGeom prst="roundRect">
            <a:avLst>
              <a:gd name="adj" fmla="val 7368"/>
            </a:avLst>
          </a:prstGeom>
          <a:solidFill>
            <a:srgbClr val="172A2E"/>
          </a:solidFill>
          <a:ln/>
        </p:spPr>
      </p:sp>
      <p:sp>
        <p:nvSpPr>
          <p:cNvPr id="19" name="Text 17"/>
          <p:cNvSpPr txBox="1"/>
          <p:nvPr/>
        </p:nvSpPr>
        <p:spPr>
          <a:xfrm>
            <a:off x="1088136" y="4983480"/>
            <a:ext cx="10021824" cy="868680"/>
          </a:xfrm>
          <a:prstGeom prst="rect">
            <a:avLst/>
          </a:prstGeom>
          <a:noFill/>
          <a:ln/>
        </p:spPr>
        <p:txBody>
          <a:bodyPr wrap="square" lIns="0" tIns="0" rIns="0" bIns="0" rtlCol="0" anchor="ctr"/>
          <a:lstStyle/>
          <a:p>
            <a:pPr marL="0" indent="0">
              <a:buNone/>
            </a:pPr>
            <a:r>
              <a:rPr lang="en-US" sz="1500" b="1" dirty="0">
                <a:solidFill>
                  <a:srgbClr val="E3A56F"/>
                </a:solidFill>
                <a:latin typeface="IBM Plex Sans" pitchFamily="34" charset="0"/>
                <a:ea typeface="IBM Plex Sans" pitchFamily="34" charset="-122"/>
                <a:cs typeface="IBM Plex Sans" pitchFamily="34" charset="-120"/>
              </a:rPr>
              <a:t>Gegenposition: </a:t>
            </a:r>
            <a:r>
              <a:rPr lang="en-US" sz="1500" dirty="0">
                <a:solidFill>
                  <a:srgbClr val="FBF9F4"/>
                </a:solidFill>
                <a:latin typeface="IBM Plex Sans" pitchFamily="34" charset="0"/>
                <a:ea typeface="IBM Plex Sans" pitchFamily="34" charset="-122"/>
                <a:cs typeface="IBM Plex Sans" pitchFamily="34" charset="-120"/>
              </a:rPr>
              <a:t>Ein prinzipienbasierter Rahmen – Zweck, Daten, Lebenszyklus, Aufsicht – überdauert Modellgenerationen besser als jede Detailregel.</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5 · EXKURS GEISTIGES EIGENTUM</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Wem gehört die KI?</a:t>
            </a:r>
            <a:endParaRPr lang="en-US" sz="3600" dirty="0"/>
          </a:p>
        </p:txBody>
      </p:sp>
      <p:sp>
        <p:nvSpPr>
          <p:cNvPr id="4" name="Shape 2"/>
          <p:cNvSpPr/>
          <p:nvPr/>
        </p:nvSpPr>
        <p:spPr>
          <a:xfrm>
            <a:off x="812800" y="1909961"/>
            <a:ext cx="3403600" cy="1991023"/>
          </a:xfrm>
          <a:prstGeom prst="roundRect">
            <a:avLst>
              <a:gd name="adj" fmla="val 3827"/>
            </a:avLst>
          </a:prstGeom>
          <a:solidFill>
            <a:srgbClr val="ECE6D8"/>
          </a:solidFill>
          <a:ln/>
        </p:spPr>
      </p:sp>
      <p:sp>
        <p:nvSpPr>
          <p:cNvPr id="5" name="Text 3"/>
          <p:cNvSpPr/>
          <p:nvPr/>
        </p:nvSpPr>
        <p:spPr>
          <a:xfrm>
            <a:off x="1041400" y="2138561"/>
            <a:ext cx="30347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0522D"/>
                </a:solidFill>
                <a:latin typeface="IBM Plex Sans" pitchFamily="34" charset="0"/>
                <a:ea typeface="IBM Plex Sans" pitchFamily="34" charset="-122"/>
                <a:cs typeface="IBM Plex Sans" pitchFamily="34" charset="-120"/>
              </a:rPr>
              <a:t>INPUT</a:t>
            </a:r>
            <a:endParaRPr lang="en-US" sz="1200" dirty="0"/>
          </a:p>
        </p:txBody>
      </p:sp>
      <p:sp>
        <p:nvSpPr>
          <p:cNvPr id="6" name="Text 4"/>
          <p:cNvSpPr/>
          <p:nvPr/>
        </p:nvSpPr>
        <p:spPr>
          <a:xfrm>
            <a:off x="1041400" y="242808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Trainingsdaten</a:t>
            </a:r>
            <a:endParaRPr lang="en-US" sz="1600" dirty="0"/>
          </a:p>
        </p:txBody>
      </p:sp>
      <p:sp>
        <p:nvSpPr>
          <p:cNvPr id="7" name="Text 5"/>
          <p:cNvSpPr/>
          <p:nvPr/>
        </p:nvSpPr>
        <p:spPr>
          <a:xfrm>
            <a:off x="1041400" y="2748062"/>
            <a:ext cx="3034792"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Text- und Data-Mining ist erlaubt, außer bei Opt-out. Ein Modell, das Werke wörtlich wiedergibt, vervielfältigt sie (LG München I, 2025).</a:t>
            </a:r>
            <a:endParaRPr lang="en-US" sz="1300" dirty="0"/>
          </a:p>
        </p:txBody>
      </p:sp>
      <p:sp>
        <p:nvSpPr>
          <p:cNvPr id="8" name="Shape 6"/>
          <p:cNvSpPr/>
          <p:nvPr/>
        </p:nvSpPr>
        <p:spPr>
          <a:xfrm>
            <a:off x="4394200" y="1909961"/>
            <a:ext cx="3403600" cy="1991023"/>
          </a:xfrm>
          <a:prstGeom prst="roundRect">
            <a:avLst>
              <a:gd name="adj" fmla="val 3827"/>
            </a:avLst>
          </a:prstGeom>
          <a:solidFill>
            <a:srgbClr val="ECE6D8"/>
          </a:solidFill>
          <a:ln/>
        </p:spPr>
      </p:sp>
      <p:sp>
        <p:nvSpPr>
          <p:cNvPr id="9" name="Text 7"/>
          <p:cNvSpPr/>
          <p:nvPr/>
        </p:nvSpPr>
        <p:spPr>
          <a:xfrm>
            <a:off x="4622800" y="2138561"/>
            <a:ext cx="30347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0522D"/>
                </a:solidFill>
                <a:latin typeface="IBM Plex Sans" pitchFamily="34" charset="0"/>
                <a:ea typeface="IBM Plex Sans" pitchFamily="34" charset="-122"/>
                <a:cs typeface="IBM Plex Sans" pitchFamily="34" charset="-120"/>
              </a:rPr>
              <a:t>MODELL</a:t>
            </a:r>
            <a:endParaRPr lang="en-US" sz="1200" dirty="0"/>
          </a:p>
        </p:txBody>
      </p:sp>
      <p:sp>
        <p:nvSpPr>
          <p:cNvPr id="10" name="Text 8"/>
          <p:cNvSpPr/>
          <p:nvPr/>
        </p:nvSpPr>
        <p:spPr>
          <a:xfrm>
            <a:off x="4622800" y="242808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Gewichte</a:t>
            </a:r>
            <a:endParaRPr lang="en-US" sz="1600" dirty="0"/>
          </a:p>
        </p:txBody>
      </p:sp>
      <p:sp>
        <p:nvSpPr>
          <p:cNvPr id="11" name="Text 9"/>
          <p:cNvSpPr/>
          <p:nvPr/>
        </p:nvSpPr>
        <p:spPr>
          <a:xfrm>
            <a:off x="4622800" y="2748062"/>
            <a:ext cx="303479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Urheberrechtlich kaum greifbar. Geschützt wird als Geschäftsgeheimnis und über Lizenzen.</a:t>
            </a:r>
            <a:endParaRPr lang="en-US" sz="1300" dirty="0"/>
          </a:p>
        </p:txBody>
      </p:sp>
      <p:sp>
        <p:nvSpPr>
          <p:cNvPr id="12" name="Shape 10"/>
          <p:cNvSpPr/>
          <p:nvPr/>
        </p:nvSpPr>
        <p:spPr>
          <a:xfrm>
            <a:off x="7975600" y="1909961"/>
            <a:ext cx="3403600" cy="1991023"/>
          </a:xfrm>
          <a:prstGeom prst="roundRect">
            <a:avLst>
              <a:gd name="adj" fmla="val 3827"/>
            </a:avLst>
          </a:prstGeom>
          <a:solidFill>
            <a:srgbClr val="ECE6D8"/>
          </a:solidFill>
          <a:ln/>
        </p:spPr>
      </p:sp>
      <p:sp>
        <p:nvSpPr>
          <p:cNvPr id="13" name="Text 11"/>
          <p:cNvSpPr/>
          <p:nvPr/>
        </p:nvSpPr>
        <p:spPr>
          <a:xfrm>
            <a:off x="8204200" y="2138561"/>
            <a:ext cx="30347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0522D"/>
                </a:solidFill>
                <a:latin typeface="IBM Plex Sans" pitchFamily="34" charset="0"/>
                <a:ea typeface="IBM Plex Sans" pitchFamily="34" charset="-122"/>
                <a:cs typeface="IBM Plex Sans" pitchFamily="34" charset="-120"/>
              </a:rPr>
              <a:t>OUTPUT</a:t>
            </a:r>
            <a:endParaRPr lang="en-US" sz="1200" dirty="0"/>
          </a:p>
        </p:txBody>
      </p:sp>
      <p:sp>
        <p:nvSpPr>
          <p:cNvPr id="14" name="Text 12"/>
          <p:cNvSpPr/>
          <p:nvPr/>
        </p:nvSpPr>
        <p:spPr>
          <a:xfrm>
            <a:off x="8204200" y="2428081"/>
            <a:ext cx="303479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72A2E"/>
                </a:solidFill>
                <a:latin typeface="IBM Plex Sans" pitchFamily="34" charset="0"/>
                <a:ea typeface="IBM Plex Sans" pitchFamily="34" charset="-122"/>
                <a:cs typeface="IBM Plex Sans" pitchFamily="34" charset="-120"/>
              </a:rPr>
              <a:t>Ergebnisse</a:t>
            </a:r>
            <a:endParaRPr lang="en-US" sz="1600" dirty="0"/>
          </a:p>
        </p:txBody>
      </p:sp>
      <p:sp>
        <p:nvSpPr>
          <p:cNvPr id="15" name="Text 13"/>
          <p:cNvSpPr/>
          <p:nvPr/>
        </p:nvSpPr>
        <p:spPr>
          <a:xfrm>
            <a:off x="8204200" y="2748062"/>
            <a:ext cx="303479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Rein KI-Erzeugtes ist nicht geschützt (Stadtgericht Prag, 2023). Erfinder kann nur ein Mensch sein.</a:t>
            </a:r>
            <a:endParaRPr lang="en-US" sz="1300" dirty="0"/>
          </a:p>
        </p:txBody>
      </p:sp>
      <p:sp>
        <p:nvSpPr>
          <p:cNvPr id="16" name="Shape 14"/>
          <p:cNvSpPr/>
          <p:nvPr/>
        </p:nvSpPr>
        <p:spPr>
          <a:xfrm>
            <a:off x="812800" y="4180384"/>
            <a:ext cx="10566400" cy="899021"/>
          </a:xfrm>
          <a:prstGeom prst="roundRect">
            <a:avLst>
              <a:gd name="adj" fmla="val 8476"/>
            </a:avLst>
          </a:prstGeom>
          <a:solidFill>
            <a:srgbClr val="172A2E"/>
          </a:solidFill>
          <a:ln/>
        </p:spPr>
      </p:sp>
      <p:sp>
        <p:nvSpPr>
          <p:cNvPr id="17" name="Text 15"/>
          <p:cNvSpPr/>
          <p:nvPr/>
        </p:nvSpPr>
        <p:spPr>
          <a:xfrm>
            <a:off x="1066800" y="4358184"/>
            <a:ext cx="1036015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3A56F"/>
                </a:solidFill>
                <a:latin typeface="IBM Plex Sans" pitchFamily="34" charset="0"/>
                <a:ea typeface="IBM Plex Sans" pitchFamily="34" charset="-122"/>
                <a:cs typeface="IBM Plex Sans" pitchFamily="34" charset="-120"/>
              </a:rPr>
              <a:t>Falldaten aus Praxen sind Gesundheitsdaten</a:t>
            </a:r>
            <a:endParaRPr lang="en-US" sz="1600" dirty="0"/>
          </a:p>
        </p:txBody>
      </p:sp>
      <p:sp>
        <p:nvSpPr>
          <p:cNvPr id="18" name="Text 16"/>
          <p:cNvSpPr/>
          <p:nvPr/>
        </p:nvSpPr>
        <p:spPr>
          <a:xfrm>
            <a:off x="1066800" y="4652764"/>
            <a:ext cx="1036015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4D2"/>
                </a:solidFill>
                <a:latin typeface="IBM Plex Sans" pitchFamily="34" charset="0"/>
                <a:ea typeface="IBM Plex Sans" pitchFamily="34" charset="-122"/>
                <a:cs typeface="IBM Plex Sans" pitchFamily="34" charset="-120"/>
              </a:rPr>
              <a:t>Kein Eigentum, sondern DSGVO: Die Einwilligung muss die Nutzung für KI-Training ausdrücklich abdecken.</a:t>
            </a:r>
            <a:endParaRPr lang="en-US" sz="1400" dirty="0"/>
          </a:p>
        </p:txBody>
      </p:sp>
      <p:sp>
        <p:nvSpPr>
          <p:cNvPr id="19" name="Text 17"/>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6">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FAZIT · DREI THESEN</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72A2E"/>
                </a:solidFill>
                <a:latin typeface="EB Garamond" pitchFamily="18" charset="0"/>
                <a:ea typeface="EB Garamond" pitchFamily="18" charset="-122"/>
                <a:cs typeface="EB Garamond" pitchFamily="18" charset="-120"/>
              </a:rPr>
              <a:t>Im Prinzip ja – im Tempo nein</a:t>
            </a:r>
            <a:endParaRPr lang="en-US" sz="3600" dirty="0"/>
          </a:p>
        </p:txBody>
      </p:sp>
      <p:sp>
        <p:nvSpPr>
          <p:cNvPr id="4" name="Shape 2"/>
          <p:cNvSpPr/>
          <p:nvPr/>
        </p:nvSpPr>
        <p:spPr>
          <a:xfrm>
            <a:off x="812800" y="1909961"/>
            <a:ext cx="10566400" cy="963216"/>
          </a:xfrm>
          <a:prstGeom prst="roundRect">
            <a:avLst>
              <a:gd name="adj" fmla="val 7911"/>
            </a:avLst>
          </a:prstGeom>
          <a:solidFill>
            <a:srgbClr val="ECE6D8"/>
          </a:solidFill>
          <a:ln/>
        </p:spPr>
      </p:sp>
      <p:sp>
        <p:nvSpPr>
          <p:cNvPr id="5" name="Text 3"/>
          <p:cNvSpPr/>
          <p:nvPr/>
        </p:nvSpPr>
        <p:spPr>
          <a:xfrm>
            <a:off x="1066800" y="2113161"/>
            <a:ext cx="245963"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A0522D"/>
                </a:solidFill>
                <a:latin typeface="EB Garamond" pitchFamily="18" charset="0"/>
                <a:ea typeface="EB Garamond" pitchFamily="18" charset="-122"/>
                <a:cs typeface="EB Garamond" pitchFamily="18" charset="-120"/>
              </a:rPr>
              <a:t>1</a:t>
            </a:r>
            <a:endParaRPr lang="en-US" sz="3200" dirty="0"/>
          </a:p>
        </p:txBody>
      </p:sp>
      <p:sp>
        <p:nvSpPr>
          <p:cNvPr id="6" name="Text 4"/>
          <p:cNvSpPr/>
          <p:nvPr/>
        </p:nvSpPr>
        <p:spPr>
          <a:xfrm>
            <a:off x="1490563" y="2113161"/>
            <a:ext cx="6230303" cy="295275"/>
          </a:xfrm>
          <a:prstGeom prst="rect">
            <a:avLst/>
          </a:prstGeom>
          <a:noFill/>
          <a:ln/>
        </p:spPr>
        <p:txBody>
          <a:bodyPr wrap="square" lIns="0" tIns="0" rIns="0" bIns="0" rtlCol="0" anchor="t">
            <a:normAutofit/>
          </a:bodyPr>
          <a:lstStyle/>
          <a:p>
            <a:pPr marL="0" indent="0" algn="l">
              <a:lnSpc>
                <a:spcPts val="2125"/>
              </a:lnSpc>
              <a:buNone/>
            </a:pPr>
            <a:r>
              <a:rPr lang="en-US" sz="1700" b="1" dirty="0">
                <a:solidFill>
                  <a:srgbClr val="172A2E"/>
                </a:solidFill>
                <a:latin typeface="IBM Plex Sans" pitchFamily="34" charset="0"/>
                <a:ea typeface="IBM Plex Sans" pitchFamily="34" charset="-122"/>
                <a:cs typeface="IBM Plex Sans" pitchFamily="34" charset="-120"/>
              </a:rPr>
              <a:t>Die Regulierung folgt dem Zweck, nicht der Technik.</a:t>
            </a:r>
            <a:endParaRPr lang="en-US" sz="1700" dirty="0"/>
          </a:p>
        </p:txBody>
      </p:sp>
      <p:sp>
        <p:nvSpPr>
          <p:cNvPr id="7" name="Text 5"/>
          <p:cNvSpPr/>
          <p:nvPr/>
        </p:nvSpPr>
        <p:spPr>
          <a:xfrm>
            <a:off x="1490563" y="2421136"/>
            <a:ext cx="5347676"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Das ist ihre Stärke: Sie muss nicht jedes neue Modell kennen.</a:t>
            </a:r>
            <a:endParaRPr lang="en-US" sz="1400" dirty="0"/>
          </a:p>
        </p:txBody>
      </p:sp>
      <p:sp>
        <p:nvSpPr>
          <p:cNvPr id="8" name="Shape 6"/>
          <p:cNvSpPr/>
          <p:nvPr/>
        </p:nvSpPr>
        <p:spPr>
          <a:xfrm>
            <a:off x="812800" y="3000177"/>
            <a:ext cx="10566400" cy="963216"/>
          </a:xfrm>
          <a:prstGeom prst="roundRect">
            <a:avLst>
              <a:gd name="adj" fmla="val 7911"/>
            </a:avLst>
          </a:prstGeom>
          <a:solidFill>
            <a:srgbClr val="ECE6D8"/>
          </a:solidFill>
          <a:ln/>
        </p:spPr>
      </p:sp>
      <p:sp>
        <p:nvSpPr>
          <p:cNvPr id="9" name="Text 7"/>
          <p:cNvSpPr/>
          <p:nvPr/>
        </p:nvSpPr>
        <p:spPr>
          <a:xfrm>
            <a:off x="1066800" y="3203377"/>
            <a:ext cx="245963"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A0522D"/>
                </a:solidFill>
                <a:latin typeface="EB Garamond" pitchFamily="18" charset="0"/>
                <a:ea typeface="EB Garamond" pitchFamily="18" charset="-122"/>
                <a:cs typeface="EB Garamond" pitchFamily="18" charset="-120"/>
              </a:rPr>
              <a:t>2</a:t>
            </a:r>
            <a:endParaRPr lang="en-US" sz="3200" dirty="0"/>
          </a:p>
        </p:txBody>
      </p:sp>
      <p:sp>
        <p:nvSpPr>
          <p:cNvPr id="10" name="Text 8"/>
          <p:cNvSpPr/>
          <p:nvPr/>
        </p:nvSpPr>
        <p:spPr>
          <a:xfrm>
            <a:off x="1490563" y="3203377"/>
            <a:ext cx="7787402" cy="295275"/>
          </a:xfrm>
          <a:prstGeom prst="rect">
            <a:avLst/>
          </a:prstGeom>
          <a:noFill/>
          <a:ln/>
        </p:spPr>
        <p:txBody>
          <a:bodyPr wrap="square" lIns="0" tIns="0" rIns="0" bIns="0" rtlCol="0" anchor="t">
            <a:normAutofit/>
          </a:bodyPr>
          <a:lstStyle/>
          <a:p>
            <a:pPr marL="0" indent="0" algn="l">
              <a:lnSpc>
                <a:spcPts val="2125"/>
              </a:lnSpc>
              <a:buNone/>
            </a:pPr>
            <a:r>
              <a:rPr lang="en-US" sz="1700" b="1" dirty="0">
                <a:solidFill>
                  <a:srgbClr val="172A2E"/>
                </a:solidFill>
                <a:latin typeface="IBM Plex Sans" pitchFamily="34" charset="0"/>
                <a:ea typeface="IBM Plex Sans" pitchFamily="34" charset="-122"/>
                <a:cs typeface="IBM Plex Sans" pitchFamily="34" charset="-120"/>
              </a:rPr>
              <a:t>Bei lernenden Systemen und Sprachmodellen hinkt sie hinterher.</a:t>
            </a:r>
            <a:endParaRPr lang="en-US" sz="1700" dirty="0"/>
          </a:p>
        </p:txBody>
      </p:sp>
      <p:sp>
        <p:nvSpPr>
          <p:cNvPr id="11" name="Text 9"/>
          <p:cNvSpPr/>
          <p:nvPr/>
        </p:nvSpPr>
        <p:spPr>
          <a:xfrm>
            <a:off x="1490563" y="3511352"/>
            <a:ext cx="6684187"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59"/>
                </a:solidFill>
                <a:latin typeface="IBM Plex Sans" pitchFamily="34" charset="0"/>
                <a:ea typeface="IBM Plex Sans" pitchFamily="34" charset="-122"/>
                <a:cs typeface="IBM Plex Sans" pitchFamily="34" charset="-120"/>
              </a:rPr>
              <a:t>Der Ausweg: Prozesse prüfen statt jede Version – wie beim PCCP (USA, bald EU).</a:t>
            </a:r>
            <a:endParaRPr lang="en-US" sz="1400" dirty="0"/>
          </a:p>
        </p:txBody>
      </p:sp>
      <p:sp>
        <p:nvSpPr>
          <p:cNvPr id="12" name="Shape 10"/>
          <p:cNvSpPr/>
          <p:nvPr/>
        </p:nvSpPr>
        <p:spPr>
          <a:xfrm>
            <a:off x="812800" y="4090392"/>
            <a:ext cx="10566400" cy="963216"/>
          </a:xfrm>
          <a:prstGeom prst="roundRect">
            <a:avLst>
              <a:gd name="adj" fmla="val 7911"/>
            </a:avLst>
          </a:prstGeom>
          <a:solidFill>
            <a:srgbClr val="172A2E"/>
          </a:solidFill>
          <a:ln/>
        </p:spPr>
      </p:sp>
      <p:sp>
        <p:nvSpPr>
          <p:cNvPr id="13" name="Text 11"/>
          <p:cNvSpPr/>
          <p:nvPr/>
        </p:nvSpPr>
        <p:spPr>
          <a:xfrm>
            <a:off x="1066800" y="4293592"/>
            <a:ext cx="245963"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E3A56F"/>
                </a:solidFill>
                <a:latin typeface="EB Garamond" pitchFamily="18" charset="0"/>
                <a:ea typeface="EB Garamond" pitchFamily="18" charset="-122"/>
                <a:cs typeface="EB Garamond" pitchFamily="18" charset="-120"/>
              </a:rPr>
              <a:t>3</a:t>
            </a:r>
            <a:endParaRPr lang="en-US" sz="3200" dirty="0"/>
          </a:p>
        </p:txBody>
      </p:sp>
      <p:sp>
        <p:nvSpPr>
          <p:cNvPr id="14" name="Text 12"/>
          <p:cNvSpPr/>
          <p:nvPr/>
        </p:nvSpPr>
        <p:spPr>
          <a:xfrm>
            <a:off x="1490563" y="4293592"/>
            <a:ext cx="6887760" cy="295275"/>
          </a:xfrm>
          <a:prstGeom prst="rect">
            <a:avLst/>
          </a:prstGeom>
          <a:noFill/>
          <a:ln/>
        </p:spPr>
        <p:txBody>
          <a:bodyPr wrap="square" lIns="0" tIns="0" rIns="0" bIns="0" rtlCol="0" anchor="t">
            <a:normAutofit/>
          </a:bodyPr>
          <a:lstStyle/>
          <a:p>
            <a:pPr marL="0" indent="0" algn="l">
              <a:lnSpc>
                <a:spcPts val="2125"/>
              </a:lnSpc>
              <a:buNone/>
            </a:pPr>
            <a:r>
              <a:rPr lang="en-US" sz="1700" b="1" dirty="0">
                <a:solidFill>
                  <a:srgbClr val="F5F1E8"/>
                </a:solidFill>
                <a:latin typeface="IBM Plex Sans" pitchFamily="34" charset="0"/>
                <a:ea typeface="IBM Plex Sans" pitchFamily="34" charset="-122"/>
                <a:cs typeface="IBM Plex Sans" pitchFamily="34" charset="-120"/>
              </a:rPr>
              <a:t>Der Engpass ist die Evidenz, nicht das Gesetz.</a:t>
            </a:r>
            <a:endParaRPr lang="en-US" sz="1700" dirty="0"/>
          </a:p>
        </p:txBody>
      </p:sp>
      <p:sp>
        <p:nvSpPr>
          <p:cNvPr id="15" name="Text 13"/>
          <p:cNvSpPr/>
          <p:nvPr/>
        </p:nvSpPr>
        <p:spPr>
          <a:xfrm>
            <a:off x="1490563" y="4601567"/>
            <a:ext cx="8024574"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4D2"/>
                </a:solidFill>
                <a:latin typeface="IBM Plex Sans" pitchFamily="34" charset="0"/>
                <a:ea typeface="IBM Plex Sans" pitchFamily="34" charset="-122"/>
                <a:cs typeface="IBM Plex Sans" pitchFamily="34" charset="-120"/>
              </a:rPr>
              <a:t>Wer KI mit medizinischem Anspruch einsetzt, muss zeigen, dass sie Patienten nützt.</a:t>
            </a:r>
            <a:endParaRPr lang="en-US" sz="14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
    <p:bg>
      <p:bgPr>
        <a:solidFill>
          <a:srgbClr val="F5F1E8"/>
        </a:solidFill>
        <a:effectLst/>
      </p:bgPr>
    </p:bg>
    <p:spTree>
      <p:nvGrpSpPr>
        <p:cNvPr id="1" name=""/>
        <p:cNvGrpSpPr/>
        <p:nvPr/>
      </p:nvGrpSpPr>
      <p:grpSpPr>
        <a:xfrm>
          <a:off x="0" y="0"/>
          <a:ext cx="0" cy="0"/>
          <a:chOff x="0" y="0"/>
          <a:chExt cx="0" cy="0"/>
        </a:xfrm>
      </p:grpSpPr>
      <p:sp>
        <p:nvSpPr>
          <p:cNvPr id="2" name="Kicker"/>
          <p:cNvSpPr txBox="1"/>
          <p:nvPr/>
        </p:nvSpPr>
        <p:spPr>
          <a:xfrm>
            <a:off x="813816" y="813816"/>
            <a:ext cx="10881360" cy="237744"/>
          </a:xfrm>
          <a:prstGeom prst="rect">
            <a:avLst/>
          </a:prstGeom>
          <a:noFill/>
          <a:ln/>
        </p:spPr>
        <p:txBody>
          <a:bodyPr wrap="square" lIns="0" tIns="0" rIns="0" bIns="0" rtlCol="0" anchor="ctr"/>
          <a:lstStyle/>
          <a:p>
            <a:pPr marL="0" indent="0">
              <a:buNone/>
            </a:pPr>
            <a:r>
              <a:rPr lang="en-US" sz="1200" b="1" kern="0" spc="150" dirty="0">
                <a:solidFill>
                  <a:srgbClr val="A0522D"/>
                </a:solidFill>
                <a:latin typeface="IBM Plex Sans" pitchFamily="34" charset="0"/>
                <a:ea typeface="IBM Plex Sans" pitchFamily="34" charset="-122"/>
                <a:cs typeface="IBM Plex Sans" pitchFamily="34" charset="-120"/>
              </a:rPr>
              <a:t>SCHLUSS · ZU RISIKEN UND NEBENWIRKUNGEN</a:t>
            </a:r>
            <a:endParaRPr lang="en-US" sz="1200" dirty="0"/>
          </a:p>
        </p:txBody>
      </p:sp>
      <p:sp>
        <p:nvSpPr>
          <p:cNvPr id="3" name="Titel"/>
          <p:cNvSpPr txBox="1"/>
          <p:nvPr/>
        </p:nvSpPr>
        <p:spPr>
          <a:xfrm>
            <a:off x="813816" y="1124712"/>
            <a:ext cx="10570464" cy="530352"/>
          </a:xfrm>
          <a:prstGeom prst="rect">
            <a:avLst/>
          </a:prstGeom>
          <a:noFill/>
          <a:ln/>
        </p:spPr>
        <p:txBody>
          <a:bodyPr wrap="square" lIns="0" tIns="0" rIns="0" bIns="0" rtlCol="0" anchor="t"/>
          <a:lstStyle/>
          <a:p>
            <a:pPr marL="0" indent="0">
              <a:buNone/>
            </a:pPr>
            <a:r>
              <a:rPr lang="en-US" sz="3600" dirty="0">
                <a:solidFill>
                  <a:srgbClr val="172A2E"/>
                </a:solidFill>
                <a:latin typeface="EB Garamond" pitchFamily="34" charset="0"/>
                <a:ea typeface="EB Garamond" pitchFamily="34" charset="-122"/>
                <a:cs typeface="EB Garamond" pitchFamily="34" charset="-120"/>
              </a:rPr>
              <a:t>Gebrauchsinformation: Information für Anwender</a:t>
            </a:r>
            <a:endParaRPr lang="en-US" sz="3600" dirty="0"/>
          </a:p>
        </p:txBody>
      </p:sp>
      <p:sp>
        <p:nvSpPr>
          <p:cNvPr id="4" name="Fusszeile"/>
          <p:cNvSpPr txBox="1"/>
          <p:nvPr/>
        </p:nvSpPr>
        <p:spPr>
          <a:xfrm>
            <a:off x="813816" y="6236208"/>
            <a:ext cx="8503920" cy="237744"/>
          </a:xfrm>
          <a:prstGeom prst="rect">
            <a:avLst/>
          </a:prstGeom>
          <a:noFill/>
          <a:ln/>
        </p:spPr>
        <p:txBody>
          <a:bodyPr wrap="square" lIns="0" tIns="0" rIns="0" bIns="0" rtlCol="0" anchor="ctr"/>
          <a:lstStyle/>
          <a:p>
            <a:pPr marL="0" indent="0">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5" name="Seitenzahl"/>
          <p:cNvSpPr txBox="1"/>
          <p:nvPr/>
        </p:nvSpPr>
        <p:spPr>
          <a:xfrm>
            <a:off x="10058400" y="6236208"/>
            <a:ext cx="1316736" cy="237744"/>
          </a:xfrm>
          <a:prstGeom prst="rect">
            <a:avLst/>
          </a:prstGeom>
          <a:noFill/>
          <a:ln/>
        </p:spPr>
        <p:txBody>
          <a:bodyPr wrap="square" lIns="0" tIns="0" rIns="0" bIns="0" rtlCol="0" anchor="ctr"/>
          <a:lstStyle/>
          <a:p>
            <a:pPr marL="0" indent="0" algn="r">
              <a:buNone/>
            </a:pPr>
            <a:r>
              <a:rPr lang="en-US" sz="1200" dirty="0">
                <a:solidFill>
                  <a:srgbClr val="5F686B"/>
                </a:solidFill>
                <a:latin typeface="IBM Plex Sans" pitchFamily="34" charset="0"/>
                <a:ea typeface="IBM Plex Sans" pitchFamily="34" charset="-122"/>
                <a:cs typeface="IBM Plex Sans" pitchFamily="34" charset="-120"/>
              </a:rPr>
              <a:t>23</a:t>
            </a:r>
            <a:endParaRPr lang="en-US" sz="1200" dirty="0"/>
          </a:p>
        </p:txBody>
      </p:sp>
      <p:sp>
        <p:nvSpPr>
          <p:cNvPr id="6" name="Beipackzettel"/>
          <p:cNvSpPr/>
          <p:nvPr/>
        </p:nvSpPr>
        <p:spPr>
          <a:xfrm>
            <a:off x="813816" y="1810512"/>
            <a:ext cx="10570464" cy="3493008"/>
          </a:xfrm>
          <a:prstGeom prst="roundRect">
            <a:avLst>
              <a:gd name="adj" fmla="val 1832"/>
            </a:avLst>
          </a:prstGeom>
          <a:solidFill>
            <a:srgbClr val="FBF9F4"/>
          </a:solidFill>
          <a:ln w="9525">
            <a:solidFill>
              <a:srgbClr val="DFDDD5"/>
            </a:solidFill>
            <a:prstDash val="solid"/>
          </a:ln>
        </p:spPr>
      </p:sp>
      <p:sp>
        <p:nvSpPr>
          <p:cNvPr id="7" name="Rubrik Wirkstoff"/>
          <p:cNvSpPr txBox="1"/>
          <p:nvPr/>
        </p:nvSpPr>
        <p:spPr>
          <a:xfrm>
            <a:off x="1088136" y="1947672"/>
            <a:ext cx="2788920" cy="459813"/>
          </a:xfrm>
          <a:prstGeom prst="rect">
            <a:avLst/>
          </a:prstGeom>
          <a:noFill/>
          <a:ln/>
        </p:spPr>
        <p:txBody>
          <a:bodyPr wrap="square" lIns="0" tIns="0" rIns="0" bIns="0" rtlCol="0" anchor="ctr"/>
          <a:lstStyle/>
          <a:p>
            <a:pPr marL="0" indent="0">
              <a:buNone/>
            </a:pPr>
            <a:r>
              <a:rPr lang="en-US" sz="1400" b="1" dirty="0">
                <a:solidFill>
                  <a:srgbClr val="172A2E"/>
                </a:solidFill>
                <a:latin typeface="IBM Plex Sans" pitchFamily="34" charset="0"/>
                <a:ea typeface="IBM Plex Sans" pitchFamily="34" charset="-122"/>
                <a:cs typeface="IBM Plex Sans" pitchFamily="34" charset="-120"/>
              </a:rPr>
              <a:t>Wirkstoff</a:t>
            </a:r>
            <a:endParaRPr lang="en-US" sz="1400" dirty="0"/>
          </a:p>
        </p:txBody>
      </p:sp>
      <p:sp>
        <p:nvSpPr>
          <p:cNvPr id="8" name="Angabe Wirkstoff"/>
          <p:cNvSpPr txBox="1"/>
          <p:nvPr/>
        </p:nvSpPr>
        <p:spPr>
          <a:xfrm>
            <a:off x="3877056" y="1947672"/>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Daten. Herkunft: siehe technische Dokumentation (falls vorhanden)</a:t>
            </a:r>
            <a:endParaRPr lang="en-US" sz="1400" dirty="0"/>
          </a:p>
        </p:txBody>
      </p:sp>
      <p:sp>
        <p:nvSpPr>
          <p:cNvPr id="9" name="Trennlinie 1"/>
          <p:cNvSpPr/>
          <p:nvPr/>
        </p:nvSpPr>
        <p:spPr>
          <a:xfrm>
            <a:off x="1088136" y="2407485"/>
            <a:ext cx="10021824" cy="0"/>
          </a:xfrm>
          <a:prstGeom prst="line">
            <a:avLst/>
          </a:prstGeom>
          <a:noFill/>
          <a:ln w="9525">
            <a:solidFill>
              <a:srgbClr val="DFDDD5"/>
            </a:solidFill>
            <a:prstDash val="solid"/>
          </a:ln>
        </p:spPr>
      </p:sp>
      <p:sp>
        <p:nvSpPr>
          <p:cNvPr id="10" name="Rubrik Anwendungsgebiete"/>
          <p:cNvSpPr txBox="1"/>
          <p:nvPr/>
        </p:nvSpPr>
        <p:spPr>
          <a:xfrm>
            <a:off x="1088136" y="2407485"/>
            <a:ext cx="2788920" cy="459813"/>
          </a:xfrm>
          <a:prstGeom prst="rect">
            <a:avLst/>
          </a:prstGeom>
          <a:noFill/>
          <a:ln/>
        </p:spPr>
        <p:txBody>
          <a:bodyPr wrap="square" lIns="0" tIns="0" rIns="0" bIns="0" rtlCol="0" anchor="ctr"/>
          <a:lstStyle/>
          <a:p>
            <a:pPr marL="0" indent="0">
              <a:buNone/>
            </a:pPr>
            <a:r>
              <a:rPr lang="en-US" sz="1400" b="1" dirty="0">
                <a:solidFill>
                  <a:srgbClr val="172A2E"/>
                </a:solidFill>
                <a:latin typeface="IBM Plex Sans" pitchFamily="34" charset="0"/>
                <a:ea typeface="IBM Plex Sans" pitchFamily="34" charset="-122"/>
                <a:cs typeface="IBM Plex Sans" pitchFamily="34" charset="-120"/>
              </a:rPr>
              <a:t>Anwendungsgebiete</a:t>
            </a:r>
            <a:endParaRPr lang="en-US" sz="1400" dirty="0"/>
          </a:p>
        </p:txBody>
      </p:sp>
      <p:sp>
        <p:nvSpPr>
          <p:cNvPr id="11" name="Angabe Anwendungsgebiete"/>
          <p:cNvSpPr txBox="1"/>
          <p:nvPr/>
        </p:nvSpPr>
        <p:spPr>
          <a:xfrm>
            <a:off x="3877056" y="2407485"/>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Laut Zweckbestimmung. Der Rest wird in den Nutzungsbedingungen ausgeschlossen.</a:t>
            </a:r>
            <a:endParaRPr lang="en-US" sz="1400" dirty="0"/>
          </a:p>
        </p:txBody>
      </p:sp>
      <p:sp>
        <p:nvSpPr>
          <p:cNvPr id="12" name="Trennlinie 2"/>
          <p:cNvSpPr/>
          <p:nvPr/>
        </p:nvSpPr>
        <p:spPr>
          <a:xfrm>
            <a:off x="1088136" y="2867297"/>
            <a:ext cx="10021824" cy="0"/>
          </a:xfrm>
          <a:prstGeom prst="line">
            <a:avLst/>
          </a:prstGeom>
          <a:noFill/>
          <a:ln w="9525">
            <a:solidFill>
              <a:srgbClr val="DFDDD5"/>
            </a:solidFill>
            <a:prstDash val="solid"/>
          </a:ln>
        </p:spPr>
      </p:sp>
      <p:sp>
        <p:nvSpPr>
          <p:cNvPr id="13" name="Rubrik Gegenanzeigen"/>
          <p:cNvSpPr txBox="1"/>
          <p:nvPr/>
        </p:nvSpPr>
        <p:spPr>
          <a:xfrm>
            <a:off x="1088136" y="2867297"/>
            <a:ext cx="2788920" cy="459813"/>
          </a:xfrm>
          <a:prstGeom prst="rect">
            <a:avLst/>
          </a:prstGeom>
          <a:noFill/>
          <a:ln/>
        </p:spPr>
        <p:txBody>
          <a:bodyPr wrap="square" lIns="0" tIns="0" rIns="0" bIns="0" rtlCol="0" anchor="ctr"/>
          <a:lstStyle/>
          <a:p>
            <a:pPr marL="0" indent="0">
              <a:buNone/>
            </a:pPr>
            <a:r>
              <a:rPr lang="en-US" sz="1400" b="1" dirty="0">
                <a:solidFill>
                  <a:srgbClr val="172A2E"/>
                </a:solidFill>
                <a:latin typeface="IBM Plex Sans" pitchFamily="34" charset="0"/>
                <a:ea typeface="IBM Plex Sans" pitchFamily="34" charset="-122"/>
                <a:cs typeface="IBM Plex Sans" pitchFamily="34" charset="-120"/>
              </a:rPr>
              <a:t>Gegenanzeigen</a:t>
            </a:r>
            <a:endParaRPr lang="en-US" sz="1400" dirty="0"/>
          </a:p>
        </p:txBody>
      </p:sp>
      <p:sp>
        <p:nvSpPr>
          <p:cNvPr id="14" name="Angabe Gegenanzeigen"/>
          <p:cNvSpPr txBox="1"/>
          <p:nvPr/>
        </p:nvSpPr>
        <p:spPr>
          <a:xfrm>
            <a:off x="3877056" y="2867297"/>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Patienten, die nicht in den Trainingsdaten vorkamen</a:t>
            </a:r>
            <a:endParaRPr lang="en-US" sz="1400" dirty="0"/>
          </a:p>
        </p:txBody>
      </p:sp>
      <p:sp>
        <p:nvSpPr>
          <p:cNvPr id="15" name="Trennlinie 3"/>
          <p:cNvSpPr/>
          <p:nvPr/>
        </p:nvSpPr>
        <p:spPr>
          <a:xfrm>
            <a:off x="1088136" y="3327110"/>
            <a:ext cx="10021824" cy="0"/>
          </a:xfrm>
          <a:prstGeom prst="line">
            <a:avLst/>
          </a:prstGeom>
          <a:noFill/>
          <a:ln w="9525">
            <a:solidFill>
              <a:srgbClr val="DFDDD5"/>
            </a:solidFill>
            <a:prstDash val="solid"/>
          </a:ln>
        </p:spPr>
      </p:sp>
      <p:sp>
        <p:nvSpPr>
          <p:cNvPr id="16" name="Rubrik Nebenwirkungen"/>
          <p:cNvSpPr txBox="1"/>
          <p:nvPr/>
        </p:nvSpPr>
        <p:spPr>
          <a:xfrm>
            <a:off x="1088136" y="3327110"/>
            <a:ext cx="2788920" cy="459813"/>
          </a:xfrm>
          <a:prstGeom prst="rect">
            <a:avLst/>
          </a:prstGeom>
          <a:noFill/>
          <a:ln/>
        </p:spPr>
        <p:txBody>
          <a:bodyPr wrap="square" lIns="0" tIns="0" rIns="0" bIns="0" rtlCol="0" anchor="ctr"/>
          <a:lstStyle/>
          <a:p>
            <a:pPr marL="0" indent="0">
              <a:buNone/>
            </a:pPr>
            <a:r>
              <a:rPr lang="en-US" sz="1400" b="1" dirty="0">
                <a:solidFill>
                  <a:srgbClr val="172A2E"/>
                </a:solidFill>
                <a:latin typeface="IBM Plex Sans" pitchFamily="34" charset="0"/>
                <a:ea typeface="IBM Plex Sans" pitchFamily="34" charset="-122"/>
                <a:cs typeface="IBM Plex Sans" pitchFamily="34" charset="-120"/>
              </a:rPr>
              <a:t>Nebenwirkungen</a:t>
            </a:r>
            <a:endParaRPr lang="en-US" sz="1400" dirty="0"/>
          </a:p>
        </p:txBody>
      </p:sp>
      <p:sp>
        <p:nvSpPr>
          <p:cNvPr id="17" name="Angabe Nebenwirkungen"/>
          <p:cNvSpPr txBox="1"/>
          <p:nvPr/>
        </p:nvSpPr>
        <p:spPr>
          <a:xfrm>
            <a:off x="3877056" y="3327110"/>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Halluzinationen (häufig), Automation Bias (sehr häufig), Selbstüberschätzung (immer)</a:t>
            </a:r>
            <a:endParaRPr lang="en-US" sz="1400" dirty="0"/>
          </a:p>
        </p:txBody>
      </p:sp>
      <p:sp>
        <p:nvSpPr>
          <p:cNvPr id="18" name="Trennlinie 4"/>
          <p:cNvSpPr/>
          <p:nvPr/>
        </p:nvSpPr>
        <p:spPr>
          <a:xfrm>
            <a:off x="1088136" y="3786922"/>
            <a:ext cx="10021824" cy="0"/>
          </a:xfrm>
          <a:prstGeom prst="line">
            <a:avLst/>
          </a:prstGeom>
          <a:noFill/>
          <a:ln w="9525">
            <a:solidFill>
              <a:srgbClr val="DFDDD5"/>
            </a:solidFill>
            <a:prstDash val="solid"/>
          </a:ln>
        </p:spPr>
      </p:sp>
      <p:sp>
        <p:nvSpPr>
          <p:cNvPr id="19" name="Rubrik Wechselwirkungen"/>
          <p:cNvSpPr txBox="1"/>
          <p:nvPr/>
        </p:nvSpPr>
        <p:spPr>
          <a:xfrm>
            <a:off x="1088136" y="3786922"/>
            <a:ext cx="2788920" cy="459813"/>
          </a:xfrm>
          <a:prstGeom prst="rect">
            <a:avLst/>
          </a:prstGeom>
          <a:noFill/>
          <a:ln/>
        </p:spPr>
        <p:txBody>
          <a:bodyPr wrap="square" lIns="0" tIns="0" rIns="0" bIns="0" rtlCol="0" anchor="ctr"/>
          <a:lstStyle/>
          <a:p>
            <a:pPr marL="0" indent="0">
              <a:buNone/>
            </a:pPr>
            <a:r>
              <a:rPr lang="en-US" sz="1400" b="1" dirty="0">
                <a:solidFill>
                  <a:srgbClr val="172A2E"/>
                </a:solidFill>
                <a:latin typeface="IBM Plex Sans" pitchFamily="34" charset="0"/>
                <a:ea typeface="IBM Plex Sans" pitchFamily="34" charset="-122"/>
                <a:cs typeface="IBM Plex Sans" pitchFamily="34" charset="-120"/>
              </a:rPr>
              <a:t>Wechselwirkungen</a:t>
            </a:r>
            <a:endParaRPr lang="en-US" sz="1400" dirty="0"/>
          </a:p>
        </p:txBody>
      </p:sp>
      <p:sp>
        <p:nvSpPr>
          <p:cNvPr id="20" name="Angabe Wechselwirkungen"/>
          <p:cNvSpPr txBox="1"/>
          <p:nvPr/>
        </p:nvSpPr>
        <p:spPr>
          <a:xfrm>
            <a:off x="3877056" y="3786922"/>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Mit Wunschdenken, Marketing und Fallsammlungen, in denen nur die Erfolge stehen</a:t>
            </a:r>
            <a:endParaRPr lang="en-US" sz="1400" dirty="0"/>
          </a:p>
        </p:txBody>
      </p:sp>
      <p:sp>
        <p:nvSpPr>
          <p:cNvPr id="21" name="Trennlinie 5"/>
          <p:cNvSpPr/>
          <p:nvPr/>
        </p:nvSpPr>
        <p:spPr>
          <a:xfrm>
            <a:off x="1088136" y="4246735"/>
            <a:ext cx="10021824" cy="0"/>
          </a:xfrm>
          <a:prstGeom prst="line">
            <a:avLst/>
          </a:prstGeom>
          <a:noFill/>
          <a:ln w="9525">
            <a:solidFill>
              <a:srgbClr val="DFDDD5"/>
            </a:solidFill>
            <a:prstDash val="solid"/>
          </a:ln>
        </p:spPr>
      </p:sp>
      <p:sp>
        <p:nvSpPr>
          <p:cNvPr id="22" name="Rubrik Haltbarkeit"/>
          <p:cNvSpPr txBox="1"/>
          <p:nvPr/>
        </p:nvSpPr>
        <p:spPr>
          <a:xfrm>
            <a:off x="1088136" y="4246735"/>
            <a:ext cx="2788920" cy="459813"/>
          </a:xfrm>
          <a:prstGeom prst="rect">
            <a:avLst/>
          </a:prstGeom>
          <a:noFill/>
          <a:ln/>
        </p:spPr>
        <p:txBody>
          <a:bodyPr wrap="square" lIns="0" tIns="0" rIns="0" bIns="0" rtlCol="0" anchor="ctr"/>
          <a:lstStyle/>
          <a:p>
            <a:pPr marL="0" indent="0">
              <a:buNone/>
            </a:pPr>
            <a:r>
              <a:rPr lang="en-US" sz="1400" b="1" dirty="0">
                <a:solidFill>
                  <a:srgbClr val="172A2E"/>
                </a:solidFill>
                <a:latin typeface="IBM Plex Sans" pitchFamily="34" charset="0"/>
                <a:ea typeface="IBM Plex Sans" pitchFamily="34" charset="-122"/>
                <a:cs typeface="IBM Plex Sans" pitchFamily="34" charset="-120"/>
              </a:rPr>
              <a:t>Haltbarkeit</a:t>
            </a:r>
            <a:endParaRPr lang="en-US" sz="1400" dirty="0"/>
          </a:p>
        </p:txBody>
      </p:sp>
      <p:sp>
        <p:nvSpPr>
          <p:cNvPr id="23" name="Angabe Haltbarkeit"/>
          <p:cNvSpPr txBox="1"/>
          <p:nvPr/>
        </p:nvSpPr>
        <p:spPr>
          <a:xfrm>
            <a:off x="3877056" y="4246735"/>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Bis zum nächsten Modell-Update. Eine neue Konformitätsbewertung kann dauern.</a:t>
            </a:r>
            <a:endParaRPr lang="en-US" sz="1400" dirty="0"/>
          </a:p>
        </p:txBody>
      </p:sp>
      <p:sp>
        <p:nvSpPr>
          <p:cNvPr id="24" name="Trennlinie 6"/>
          <p:cNvSpPr/>
          <p:nvPr/>
        </p:nvSpPr>
        <p:spPr>
          <a:xfrm>
            <a:off x="1088136" y="4706547"/>
            <a:ext cx="10021824" cy="0"/>
          </a:xfrm>
          <a:prstGeom prst="line">
            <a:avLst/>
          </a:prstGeom>
          <a:noFill/>
          <a:ln w="9525">
            <a:solidFill>
              <a:srgbClr val="DFDDD5"/>
            </a:solidFill>
            <a:prstDash val="solid"/>
          </a:ln>
        </p:spPr>
      </p:sp>
      <p:sp>
        <p:nvSpPr>
          <p:cNvPr id="25" name="Rubrik Zu Risiken und Nebenwirkungen"/>
          <p:cNvSpPr txBox="1"/>
          <p:nvPr/>
        </p:nvSpPr>
        <p:spPr>
          <a:xfrm>
            <a:off x="1088136" y="4706547"/>
            <a:ext cx="2788920" cy="459813"/>
          </a:xfrm>
          <a:prstGeom prst="rect">
            <a:avLst/>
          </a:prstGeom>
          <a:noFill/>
          <a:ln/>
        </p:spPr>
        <p:txBody>
          <a:bodyPr wrap="square" lIns="0" tIns="0" rIns="0" bIns="0" rtlCol="0" anchor="ctr"/>
          <a:lstStyle/>
          <a:p>
            <a:pPr marL="0" indent="0">
              <a:buNone/>
            </a:pPr>
            <a:r>
              <a:rPr lang="en-US" sz="1400" b="1" dirty="0">
                <a:solidFill>
                  <a:srgbClr val="A0522D"/>
                </a:solidFill>
                <a:latin typeface="IBM Plex Sans" pitchFamily="34" charset="0"/>
                <a:ea typeface="IBM Plex Sans" pitchFamily="34" charset="-122"/>
                <a:cs typeface="IBM Plex Sans" pitchFamily="34" charset="-120"/>
              </a:rPr>
              <a:t>Zu Risiken und Nebenwirkungen</a:t>
            </a:r>
            <a:endParaRPr lang="en-US" sz="1400" dirty="0"/>
          </a:p>
        </p:txBody>
      </p:sp>
      <p:sp>
        <p:nvSpPr>
          <p:cNvPr id="26" name="Angabe Zu Risiken und Nebenwirkungen"/>
          <p:cNvSpPr txBox="1"/>
          <p:nvPr/>
        </p:nvSpPr>
        <p:spPr>
          <a:xfrm>
            <a:off x="3877056" y="4706547"/>
            <a:ext cx="7232904" cy="459813"/>
          </a:xfrm>
          <a:prstGeom prst="rect">
            <a:avLst/>
          </a:prstGeom>
          <a:noFill/>
          <a:ln/>
        </p:spPr>
        <p:txBody>
          <a:bodyPr wrap="square" lIns="0" tIns="0" rIns="0" bIns="0" rtlCol="0" anchor="ctr"/>
          <a:lstStyle/>
          <a:p>
            <a:pPr marL="0" indent="0">
              <a:buNone/>
            </a:pPr>
            <a:r>
              <a:rPr lang="en-US" sz="1400" dirty="0">
                <a:solidFill>
                  <a:srgbClr val="4A5559"/>
                </a:solidFill>
                <a:latin typeface="IBM Plex Sans" pitchFamily="34" charset="0"/>
                <a:ea typeface="IBM Plex Sans" pitchFamily="34" charset="-122"/>
                <a:cs typeface="IBM Plex Sans" pitchFamily="34" charset="-120"/>
              </a:rPr>
              <a:t>fragen Sie Ihre Benannte Stelle. Termine ab 2028.</a:t>
            </a:r>
            <a:endParaRPr lang="en-US" sz="1400" dirty="0"/>
          </a:p>
        </p:txBody>
      </p:sp>
      <p:sp>
        <p:nvSpPr>
          <p:cNvPr id="27" name="Pointe"/>
          <p:cNvSpPr/>
          <p:nvPr/>
        </p:nvSpPr>
        <p:spPr>
          <a:xfrm>
            <a:off x="813816" y="5422392"/>
            <a:ext cx="10570464" cy="566928"/>
          </a:xfrm>
          <a:prstGeom prst="roundRect">
            <a:avLst>
              <a:gd name="adj" fmla="val 11290"/>
            </a:avLst>
          </a:prstGeom>
          <a:solidFill>
            <a:srgbClr val="172A2E"/>
          </a:solidFill>
          <a:ln/>
        </p:spPr>
      </p:sp>
      <p:sp>
        <p:nvSpPr>
          <p:cNvPr id="28" name="Text Pointe"/>
          <p:cNvSpPr txBox="1"/>
          <p:nvPr/>
        </p:nvSpPr>
        <p:spPr>
          <a:xfrm>
            <a:off x="1088136" y="5422392"/>
            <a:ext cx="10021824" cy="566928"/>
          </a:xfrm>
          <a:prstGeom prst="rect">
            <a:avLst/>
          </a:prstGeom>
          <a:noFill/>
          <a:ln/>
        </p:spPr>
        <p:txBody>
          <a:bodyPr wrap="square" lIns="0" tIns="0" rIns="0" bIns="0" rtlCol="0" anchor="ctr"/>
          <a:lstStyle/>
          <a:p>
            <a:pPr marL="0" indent="0">
              <a:buNone/>
            </a:pPr>
            <a:r>
              <a:rPr lang="en-US" sz="2400" dirty="0">
                <a:solidFill>
                  <a:srgbClr val="FBF9F4"/>
                </a:solidFill>
                <a:latin typeface="EB Garamond" pitchFamily="34" charset="0"/>
                <a:ea typeface="EB Garamond" pitchFamily="34" charset="-122"/>
                <a:cs typeface="EB Garamond" pitchFamily="34" charset="-120"/>
              </a:rPr>
              <a:t>CE heißt Conformité Européenne. </a:t>
            </a:r>
            <a:r>
              <a:rPr lang="en-US" sz="2400" i="1" dirty="0">
                <a:solidFill>
                  <a:srgbClr val="E3A56F"/>
                </a:solidFill>
                <a:latin typeface="EB Garamond" pitchFamily="34" charset="0"/>
                <a:ea typeface="EB Garamond" pitchFamily="34" charset="-122"/>
                <a:cs typeface="EB Garamond" pitchFamily="34" charset="-120"/>
              </a:rPr>
              <a:t>Nicht Clinical Evidence.</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7">
    <p:bg>
      <p:bgPr>
        <a:solidFill>
          <a:srgbClr val="A0522D"/>
        </a:solidFill>
        <a:effectLst/>
      </p:bgPr>
    </p:bg>
    <p:spTree>
      <p:nvGrpSpPr>
        <p:cNvPr id="1" name=""/>
        <p:cNvGrpSpPr/>
        <p:nvPr/>
      </p:nvGrpSpPr>
      <p:grpSpPr>
        <a:xfrm>
          <a:off x="0" y="0"/>
          <a:ext cx="0" cy="0"/>
          <a:chOff x="0" y="0"/>
          <a:chExt cx="0" cy="0"/>
        </a:xfrm>
      </p:grpSpPr>
      <p:sp>
        <p:nvSpPr>
          <p:cNvPr id="2" name="Text 0"/>
          <p:cNvSpPr/>
          <p:nvPr/>
        </p:nvSpPr>
        <p:spPr>
          <a:xfrm>
            <a:off x="812800" y="2443559"/>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BF6EE"/>
                </a:solidFill>
                <a:latin typeface="IBM Plex Sans" pitchFamily="34" charset="0"/>
                <a:ea typeface="IBM Plex Sans" pitchFamily="34" charset="-122"/>
                <a:cs typeface="IBM Plex Sans" pitchFamily="34" charset="-120"/>
              </a:rPr>
              <a:t>ZUR DISKUSSION</a:t>
            </a:r>
            <a:endParaRPr lang="en-US" sz="1200" dirty="0"/>
          </a:p>
        </p:txBody>
      </p:sp>
      <p:sp>
        <p:nvSpPr>
          <p:cNvPr id="3" name="Text 1"/>
          <p:cNvSpPr>
            <a:spLocks noGrp="1"/>
          </p:cNvSpPr>
          <p:nvPr>
            <p:ph type="title"/>
          </p:nvPr>
        </p:nvSpPr>
        <p:spPr>
          <a:xfrm>
            <a:off x="812800" y="2910880"/>
            <a:ext cx="10883392" cy="878780"/>
          </a:xfrm>
          <a:prstGeom prst="rect">
            <a:avLst/>
          </a:prstGeom>
          <a:noFill/>
          <a:ln/>
        </p:spPr>
        <p:txBody>
          <a:bodyPr wrap="square" lIns="0" tIns="0" rIns="0" bIns="0" rtlCol="0" anchor="t">
            <a:normAutofit/>
          </a:bodyPr>
          <a:lstStyle/>
          <a:p>
            <a:pPr marL="0" indent="0" algn="l">
              <a:lnSpc>
                <a:spcPts val="6720"/>
              </a:lnSpc>
              <a:buNone/>
            </a:pPr>
            <a:r>
              <a:rPr lang="en-US" sz="6400" b="0" i="0" dirty="0">
                <a:solidFill>
                  <a:srgbClr val="FBF6EE"/>
                </a:solidFill>
                <a:latin typeface="EB Garamond" pitchFamily="18" charset="0"/>
                <a:ea typeface="EB Garamond" pitchFamily="18" charset="-122"/>
                <a:cs typeface="EB Garamond" pitchFamily="18" charset="-120"/>
              </a:rPr>
              <a:t>Zwölf unbequeme Fragen</a:t>
            </a:r>
            <a:endParaRPr lang="en-US" sz="6400" dirty="0"/>
          </a:p>
        </p:txBody>
      </p:sp>
      <p:sp>
        <p:nvSpPr>
          <p:cNvPr id="4" name="Text 2"/>
          <p:cNvSpPr/>
          <p:nvPr/>
        </p:nvSpPr>
        <p:spPr>
          <a:xfrm>
            <a:off x="812800" y="4018260"/>
            <a:ext cx="9156700" cy="421580"/>
          </a:xfrm>
          <a:prstGeom prst="rect">
            <a:avLst/>
          </a:prstGeom>
          <a:noFill/>
          <a:ln/>
        </p:spPr>
        <p:txBody>
          <a:bodyPr wrap="square" lIns="0" tIns="0" rIns="0" bIns="0" rtlCol="0" anchor="t">
            <a:normAutofit/>
          </a:bodyPr>
          <a:lstStyle/>
          <a:p>
            <a:pPr marL="0" indent="0" algn="l">
              <a:lnSpc>
                <a:spcPts val="3120"/>
              </a:lnSpc>
              <a:buNone/>
            </a:pPr>
            <a:r>
              <a:rPr lang="en-US" sz="2400" i="1" dirty="0">
                <a:solidFill>
                  <a:srgbClr val="FBF6EE"/>
                </a:solidFill>
                <a:latin typeface="EB Garamond" pitchFamily="18" charset="0"/>
                <a:ea typeface="EB Garamond" pitchFamily="18" charset="-122"/>
                <a:cs typeface="EB Garamond" pitchFamily="18" charset="-120"/>
              </a:rPr>
              <a:t>an die Regulierung, an die Technik – und an uns selbst</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8">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DISKUSSION · REGULIERUNG UND VERANTWORTUNG</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72A2E"/>
                </a:solidFill>
                <a:latin typeface="EB Garamond" pitchFamily="18" charset="0"/>
                <a:ea typeface="EB Garamond" pitchFamily="18" charset="-122"/>
                <a:cs typeface="EB Garamond" pitchFamily="18" charset="-120"/>
              </a:rPr>
              <a:t>Wer ist hier eigentlich Hersteller?</a:t>
            </a:r>
            <a:endParaRPr lang="en-US" sz="3200" dirty="0"/>
          </a:p>
        </p:txBody>
      </p:sp>
      <p:sp>
        <p:nvSpPr>
          <p:cNvPr id="4" name="Shape 2"/>
          <p:cNvSpPr/>
          <p:nvPr/>
        </p:nvSpPr>
        <p:spPr>
          <a:xfrm>
            <a:off x="812800" y="1828701"/>
            <a:ext cx="10566400" cy="1102221"/>
          </a:xfrm>
          <a:prstGeom prst="roundRect">
            <a:avLst>
              <a:gd name="adj" fmla="val 6913"/>
            </a:avLst>
          </a:prstGeom>
          <a:solidFill>
            <a:srgbClr val="ECE6D8"/>
          </a:solidFill>
          <a:ln/>
        </p:spPr>
      </p:sp>
      <p:sp>
        <p:nvSpPr>
          <p:cNvPr id="5" name="Text 3"/>
          <p:cNvSpPr/>
          <p:nvPr/>
        </p:nvSpPr>
        <p:spPr>
          <a:xfrm>
            <a:off x="1041400" y="1981101"/>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1</a:t>
            </a:r>
            <a:endParaRPr lang="en-US" sz="2800" dirty="0"/>
          </a:p>
        </p:txBody>
      </p:sp>
      <p:sp>
        <p:nvSpPr>
          <p:cNvPr id="6" name="Text 4"/>
          <p:cNvSpPr/>
          <p:nvPr/>
        </p:nvSpPr>
        <p:spPr>
          <a:xfrm>
            <a:off x="1600200" y="1981101"/>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Schlägt eine Praxissoftware einem konkreten Patienten ein Mittel vor – wer trägt dann die Herstellerpflichten: Softwareanbieter, Praxisnetz oder Therapeutin?</a:t>
            </a:r>
            <a:endParaRPr lang="en-US" sz="1600" dirty="0"/>
          </a:p>
        </p:txBody>
      </p:sp>
      <p:sp>
        <p:nvSpPr>
          <p:cNvPr id="7" name="Text 5"/>
          <p:cNvSpPr/>
          <p:nvPr/>
        </p:nvSpPr>
        <p:spPr>
          <a:xfrm>
            <a:off x="1600200" y="2547441"/>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Nach Regel 11 wäre das mindestens Klasse IIa.</a:t>
            </a:r>
            <a:endParaRPr lang="en-US" sz="1300" dirty="0"/>
          </a:p>
        </p:txBody>
      </p:sp>
      <p:sp>
        <p:nvSpPr>
          <p:cNvPr id="8" name="Shape 6"/>
          <p:cNvSpPr/>
          <p:nvPr/>
        </p:nvSpPr>
        <p:spPr>
          <a:xfrm>
            <a:off x="812800" y="3032522"/>
            <a:ext cx="10566400" cy="1102221"/>
          </a:xfrm>
          <a:prstGeom prst="roundRect">
            <a:avLst>
              <a:gd name="adj" fmla="val 6913"/>
            </a:avLst>
          </a:prstGeom>
          <a:solidFill>
            <a:srgbClr val="ECE6D8"/>
          </a:solidFill>
          <a:ln/>
        </p:spPr>
      </p:sp>
      <p:sp>
        <p:nvSpPr>
          <p:cNvPr id="9" name="Text 7"/>
          <p:cNvSpPr/>
          <p:nvPr/>
        </p:nvSpPr>
        <p:spPr>
          <a:xfrm>
            <a:off x="1041400" y="3184922"/>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2</a:t>
            </a:r>
            <a:endParaRPr lang="en-US" sz="2800" dirty="0"/>
          </a:p>
        </p:txBody>
      </p:sp>
      <p:sp>
        <p:nvSpPr>
          <p:cNvPr id="10" name="Text 8"/>
          <p:cNvSpPr/>
          <p:nvPr/>
        </p:nvSpPr>
        <p:spPr>
          <a:xfrm>
            <a:off x="1600200" y="3184922"/>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Art. 5 Abs. 5 MDR erlaubt Inhouse-Lösungen ohne Weitergabe an andere Rechtsträger. Was heißt das für eine gemeinsame KI vernetzter Praxen?</a:t>
            </a:r>
            <a:endParaRPr lang="en-US" sz="1600" dirty="0"/>
          </a:p>
        </p:txBody>
      </p:sp>
      <p:sp>
        <p:nvSpPr>
          <p:cNvPr id="11" name="Text 9"/>
          <p:cNvSpPr/>
          <p:nvPr/>
        </p:nvSpPr>
        <p:spPr>
          <a:xfrm>
            <a:off x="1600200" y="3751263"/>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Anknüpfung an den Entwurf von Tjado Galic.</a:t>
            </a:r>
            <a:endParaRPr lang="en-US" sz="1300" dirty="0"/>
          </a:p>
        </p:txBody>
      </p:sp>
      <p:sp>
        <p:nvSpPr>
          <p:cNvPr id="12" name="Shape 10"/>
          <p:cNvSpPr/>
          <p:nvPr/>
        </p:nvSpPr>
        <p:spPr>
          <a:xfrm>
            <a:off x="812800" y="4236343"/>
            <a:ext cx="10566400" cy="1102221"/>
          </a:xfrm>
          <a:prstGeom prst="roundRect">
            <a:avLst>
              <a:gd name="adj" fmla="val 6913"/>
            </a:avLst>
          </a:prstGeom>
          <a:solidFill>
            <a:srgbClr val="ECE6D8"/>
          </a:solidFill>
          <a:ln/>
        </p:spPr>
      </p:sp>
      <p:sp>
        <p:nvSpPr>
          <p:cNvPr id="13" name="Text 11"/>
          <p:cNvSpPr/>
          <p:nvPr/>
        </p:nvSpPr>
        <p:spPr>
          <a:xfrm>
            <a:off x="1041400" y="4388743"/>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3</a:t>
            </a:r>
            <a:endParaRPr lang="en-US" sz="2800" dirty="0"/>
          </a:p>
        </p:txBody>
      </p:sp>
      <p:sp>
        <p:nvSpPr>
          <p:cNvPr id="14" name="Text 12"/>
          <p:cNvSpPr/>
          <p:nvPr/>
        </p:nvSpPr>
        <p:spPr>
          <a:xfrm>
            <a:off x="1600200" y="4388743"/>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Wer haftet, wenn die Therapeutin der KI folgt – und wer, wenn sie ihr widerspricht und der Verlauf schlecht ist?</a:t>
            </a:r>
            <a:endParaRPr lang="en-US" sz="1600" dirty="0"/>
          </a:p>
        </p:txBody>
      </p:sp>
      <p:sp>
        <p:nvSpPr>
          <p:cNvPr id="15" name="Text 13"/>
          <p:cNvSpPr/>
          <p:nvPr/>
        </p:nvSpPr>
        <p:spPr>
          <a:xfrm>
            <a:off x="1600200" y="4955084"/>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Automation Bias wirkt in beide Richtungen.</a:t>
            </a:r>
            <a:endParaRPr lang="en-US" sz="13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25</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9">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DISKUSSION · EVIDENZ</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72A2E"/>
                </a:solidFill>
                <a:latin typeface="EB Garamond" pitchFamily="18" charset="0"/>
                <a:ea typeface="EB Garamond" pitchFamily="18" charset="-122"/>
                <a:cs typeface="EB Garamond" pitchFamily="18" charset="-120"/>
              </a:rPr>
              <a:t>Was lernt eine KI eigentlich?</a:t>
            </a:r>
            <a:endParaRPr lang="en-US" sz="3200" dirty="0"/>
          </a:p>
        </p:txBody>
      </p:sp>
      <p:sp>
        <p:nvSpPr>
          <p:cNvPr id="4" name="Shape 2"/>
          <p:cNvSpPr/>
          <p:nvPr/>
        </p:nvSpPr>
        <p:spPr>
          <a:xfrm>
            <a:off x="812800" y="1828701"/>
            <a:ext cx="10566400" cy="1102221"/>
          </a:xfrm>
          <a:prstGeom prst="roundRect">
            <a:avLst>
              <a:gd name="adj" fmla="val 6913"/>
            </a:avLst>
          </a:prstGeom>
          <a:solidFill>
            <a:srgbClr val="ECE6D8"/>
          </a:solidFill>
          <a:ln/>
        </p:spPr>
      </p:sp>
      <p:sp>
        <p:nvSpPr>
          <p:cNvPr id="5" name="Text 3"/>
          <p:cNvSpPr/>
          <p:nvPr/>
        </p:nvSpPr>
        <p:spPr>
          <a:xfrm>
            <a:off x="1041400" y="1981101"/>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4</a:t>
            </a:r>
            <a:endParaRPr lang="en-US" sz="2800" dirty="0"/>
          </a:p>
        </p:txBody>
      </p:sp>
      <p:sp>
        <p:nvSpPr>
          <p:cNvPr id="6" name="Text 4"/>
          <p:cNvSpPr/>
          <p:nvPr/>
        </p:nvSpPr>
        <p:spPr>
          <a:xfrm>
            <a:off x="1600200" y="1981101"/>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MDCG 2020-1 verlangt eine „valid clinical association“. Welche Evidenz könnte eine KI-gestützte homöopathische Mittelwahl dafür vorlegen?</a:t>
            </a:r>
            <a:endParaRPr lang="en-US" sz="1600" dirty="0"/>
          </a:p>
        </p:txBody>
      </p:sp>
      <p:sp>
        <p:nvSpPr>
          <p:cNvPr id="7" name="Text 5"/>
          <p:cNvSpPr/>
          <p:nvPr/>
        </p:nvSpPr>
        <p:spPr>
          <a:xfrm>
            <a:off x="1600200" y="2547441"/>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Die erste der drei Säulen – vor jeder Studie.</a:t>
            </a:r>
            <a:endParaRPr lang="en-US" sz="1300" dirty="0"/>
          </a:p>
        </p:txBody>
      </p:sp>
      <p:sp>
        <p:nvSpPr>
          <p:cNvPr id="8" name="Shape 6"/>
          <p:cNvSpPr/>
          <p:nvPr/>
        </p:nvSpPr>
        <p:spPr>
          <a:xfrm>
            <a:off x="812800" y="3032522"/>
            <a:ext cx="10566400" cy="1102221"/>
          </a:xfrm>
          <a:prstGeom prst="roundRect">
            <a:avLst>
              <a:gd name="adj" fmla="val 6913"/>
            </a:avLst>
          </a:prstGeom>
          <a:solidFill>
            <a:srgbClr val="ECE6D8"/>
          </a:solidFill>
          <a:ln/>
        </p:spPr>
      </p:sp>
      <p:sp>
        <p:nvSpPr>
          <p:cNvPr id="9" name="Text 7"/>
          <p:cNvSpPr/>
          <p:nvPr/>
        </p:nvSpPr>
        <p:spPr>
          <a:xfrm>
            <a:off x="1041400" y="3184922"/>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5</a:t>
            </a:r>
            <a:endParaRPr lang="en-US" sz="2800" dirty="0"/>
          </a:p>
        </p:txBody>
      </p:sp>
      <p:sp>
        <p:nvSpPr>
          <p:cNvPr id="10" name="Text 8"/>
          <p:cNvSpPr/>
          <p:nvPr/>
        </p:nvSpPr>
        <p:spPr>
          <a:xfrm>
            <a:off x="1600200" y="3184922"/>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Eine KI, trainiert auf Repertorien und Materia medica, lernt die Überlieferung – nicht die Wirksamkeit. Bewahrt sie Wissen oder zementiert sie Annahmen?</a:t>
            </a:r>
            <a:endParaRPr lang="en-US" sz="1600" dirty="0"/>
          </a:p>
        </p:txBody>
      </p:sp>
      <p:sp>
        <p:nvSpPr>
          <p:cNvPr id="11" name="Text 9"/>
          <p:cNvSpPr/>
          <p:nvPr/>
        </p:nvSpPr>
        <p:spPr>
          <a:xfrm>
            <a:off x="1600200" y="3751263"/>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Und wie würde man den Unterschied überhaupt messen?</a:t>
            </a:r>
            <a:endParaRPr lang="en-US" sz="1300" dirty="0"/>
          </a:p>
        </p:txBody>
      </p:sp>
      <p:sp>
        <p:nvSpPr>
          <p:cNvPr id="12" name="Shape 10"/>
          <p:cNvSpPr/>
          <p:nvPr/>
        </p:nvSpPr>
        <p:spPr>
          <a:xfrm>
            <a:off x="812800" y="4236343"/>
            <a:ext cx="10566400" cy="1102221"/>
          </a:xfrm>
          <a:prstGeom prst="roundRect">
            <a:avLst>
              <a:gd name="adj" fmla="val 6913"/>
            </a:avLst>
          </a:prstGeom>
          <a:solidFill>
            <a:srgbClr val="ECE6D8"/>
          </a:solidFill>
          <a:ln/>
        </p:spPr>
      </p:sp>
      <p:sp>
        <p:nvSpPr>
          <p:cNvPr id="13" name="Text 11"/>
          <p:cNvSpPr/>
          <p:nvPr/>
        </p:nvSpPr>
        <p:spPr>
          <a:xfrm>
            <a:off x="1041400" y="4388743"/>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6</a:t>
            </a:r>
            <a:endParaRPr lang="en-US" sz="2800" dirty="0"/>
          </a:p>
        </p:txBody>
      </p:sp>
      <p:sp>
        <p:nvSpPr>
          <p:cNvPr id="14" name="Text 12"/>
          <p:cNvSpPr/>
          <p:nvPr/>
        </p:nvSpPr>
        <p:spPr>
          <a:xfrm>
            <a:off x="1600200" y="4388743"/>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Homöopathika werden ohne Wirksamkeitsnachweis registriert – Software, die sie empfiehlt, bräuchte eine klinische Bewertung. Widerspruch oder Chance?</a:t>
            </a:r>
            <a:endParaRPr lang="en-US" sz="1600" dirty="0"/>
          </a:p>
        </p:txBody>
      </p:sp>
      <p:sp>
        <p:nvSpPr>
          <p:cNvPr id="15" name="Text 13"/>
          <p:cNvSpPr/>
          <p:nvPr/>
        </p:nvSpPr>
        <p:spPr>
          <a:xfrm>
            <a:off x="1600200" y="4955084"/>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Registrierung nach Art. 14 RL 2001/83/EG.</a:t>
            </a:r>
            <a:endParaRPr lang="en-US" sz="13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26</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0">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DISKUSSION · GLAUBWÜRDIGKEIT UND DATEN</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72A2E"/>
                </a:solidFill>
                <a:latin typeface="EB Garamond" pitchFamily="18" charset="0"/>
                <a:ea typeface="EB Garamond" pitchFamily="18" charset="-122"/>
                <a:cs typeface="EB Garamond" pitchFamily="18" charset="-120"/>
              </a:rPr>
              <a:t>Schützt die Regel – oder schützt sie ab?</a:t>
            </a:r>
            <a:endParaRPr lang="en-US" sz="3200" dirty="0"/>
          </a:p>
        </p:txBody>
      </p:sp>
      <p:sp>
        <p:nvSpPr>
          <p:cNvPr id="4" name="Shape 2"/>
          <p:cNvSpPr/>
          <p:nvPr/>
        </p:nvSpPr>
        <p:spPr>
          <a:xfrm>
            <a:off x="812800" y="1828701"/>
            <a:ext cx="10566400" cy="1102221"/>
          </a:xfrm>
          <a:prstGeom prst="roundRect">
            <a:avLst>
              <a:gd name="adj" fmla="val 6913"/>
            </a:avLst>
          </a:prstGeom>
          <a:solidFill>
            <a:srgbClr val="ECE6D8"/>
          </a:solidFill>
          <a:ln/>
        </p:spPr>
      </p:sp>
      <p:sp>
        <p:nvSpPr>
          <p:cNvPr id="5" name="Text 3"/>
          <p:cNvSpPr/>
          <p:nvPr/>
        </p:nvSpPr>
        <p:spPr>
          <a:xfrm>
            <a:off x="1041400" y="1981101"/>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7</a:t>
            </a:r>
            <a:endParaRPr lang="en-US" sz="2800" dirty="0"/>
          </a:p>
        </p:txBody>
      </p:sp>
      <p:sp>
        <p:nvSpPr>
          <p:cNvPr id="6" name="Text 4"/>
          <p:cNvSpPr/>
          <p:nvPr/>
        </p:nvSpPr>
        <p:spPr>
          <a:xfrm>
            <a:off x="1600200" y="1981101"/>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Bioresonanz zeigt: Ein CE-Zeichen kann Wirksamkeit suggerieren, die nie belegt wurde. Will die Homöopathie diesen Weg gehen – oder einen anderen?</a:t>
            </a:r>
            <a:endParaRPr lang="en-US" sz="1600" dirty="0"/>
          </a:p>
        </p:txBody>
      </p:sp>
      <p:sp>
        <p:nvSpPr>
          <p:cNvPr id="7" name="Text 5"/>
          <p:cNvSpPr/>
          <p:nvPr/>
        </p:nvSpPr>
        <p:spPr>
          <a:xfrm>
            <a:off x="1600200" y="2547441"/>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Konformität ist nicht Wirksamkeit.</a:t>
            </a:r>
            <a:endParaRPr lang="en-US" sz="1300" dirty="0"/>
          </a:p>
        </p:txBody>
      </p:sp>
      <p:sp>
        <p:nvSpPr>
          <p:cNvPr id="8" name="Shape 6"/>
          <p:cNvSpPr/>
          <p:nvPr/>
        </p:nvSpPr>
        <p:spPr>
          <a:xfrm>
            <a:off x="812800" y="3032522"/>
            <a:ext cx="10566400" cy="1102221"/>
          </a:xfrm>
          <a:prstGeom prst="roundRect">
            <a:avLst>
              <a:gd name="adj" fmla="val 6913"/>
            </a:avLst>
          </a:prstGeom>
          <a:solidFill>
            <a:srgbClr val="ECE6D8"/>
          </a:solidFill>
          <a:ln/>
        </p:spPr>
      </p:sp>
      <p:sp>
        <p:nvSpPr>
          <p:cNvPr id="9" name="Text 7"/>
          <p:cNvSpPr/>
          <p:nvPr/>
        </p:nvSpPr>
        <p:spPr>
          <a:xfrm>
            <a:off x="1041400" y="3184922"/>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8</a:t>
            </a:r>
            <a:endParaRPr lang="en-US" sz="2800" dirty="0"/>
          </a:p>
        </p:txBody>
      </p:sp>
      <p:sp>
        <p:nvSpPr>
          <p:cNvPr id="10" name="Text 8"/>
          <p:cNvSpPr/>
          <p:nvPr/>
        </p:nvSpPr>
        <p:spPr>
          <a:xfrm>
            <a:off x="1600200" y="3184922"/>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Bremst die MDR kleine Anbieter aus – oder schützt sie Patienten genau vor der Software, die wir uns gerade wünschen?</a:t>
            </a:r>
            <a:endParaRPr lang="en-US" sz="1600" dirty="0"/>
          </a:p>
        </p:txBody>
      </p:sp>
      <p:sp>
        <p:nvSpPr>
          <p:cNvPr id="11" name="Text 9"/>
          <p:cNvSpPr/>
          <p:nvPr/>
        </p:nvSpPr>
        <p:spPr>
          <a:xfrm>
            <a:off x="1600200" y="3751263"/>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Seit Regel 11 braucht fast jede Medizinsoftware eine Benannte Stelle.</a:t>
            </a:r>
            <a:endParaRPr lang="en-US" sz="1300" dirty="0"/>
          </a:p>
        </p:txBody>
      </p:sp>
      <p:sp>
        <p:nvSpPr>
          <p:cNvPr id="12" name="Shape 10"/>
          <p:cNvSpPr/>
          <p:nvPr/>
        </p:nvSpPr>
        <p:spPr>
          <a:xfrm>
            <a:off x="812800" y="4236343"/>
            <a:ext cx="10566400" cy="1102221"/>
          </a:xfrm>
          <a:prstGeom prst="roundRect">
            <a:avLst>
              <a:gd name="adj" fmla="val 6913"/>
            </a:avLst>
          </a:prstGeom>
          <a:solidFill>
            <a:srgbClr val="ECE6D8"/>
          </a:solidFill>
          <a:ln/>
        </p:spPr>
      </p:sp>
      <p:sp>
        <p:nvSpPr>
          <p:cNvPr id="13" name="Text 11"/>
          <p:cNvSpPr/>
          <p:nvPr/>
        </p:nvSpPr>
        <p:spPr>
          <a:xfrm>
            <a:off x="1041400" y="4388743"/>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A0522D"/>
                </a:solidFill>
                <a:latin typeface="EB Garamond" pitchFamily="18" charset="0"/>
                <a:ea typeface="EB Garamond" pitchFamily="18" charset="-122"/>
                <a:cs typeface="EB Garamond" pitchFamily="18" charset="-120"/>
              </a:rPr>
              <a:t>9</a:t>
            </a:r>
            <a:endParaRPr lang="en-US" sz="2800" dirty="0"/>
          </a:p>
        </p:txBody>
      </p:sp>
      <p:sp>
        <p:nvSpPr>
          <p:cNvPr id="14" name="Text 12"/>
          <p:cNvSpPr/>
          <p:nvPr/>
        </p:nvSpPr>
        <p:spPr>
          <a:xfrm>
            <a:off x="1600200" y="4388743"/>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172A2E"/>
                </a:solidFill>
                <a:latin typeface="IBM Plex Sans" pitchFamily="34" charset="0"/>
                <a:ea typeface="IBM Plex Sans" pitchFamily="34" charset="-122"/>
                <a:cs typeface="IBM Plex Sans" pitchFamily="34" charset="-120"/>
              </a:rPr>
              <a:t>Wem gehören die Falldaten vernetzter Praxen – und wissen die Patienten, dass mit ihren Verläufen eine KI trainiert wird?</a:t>
            </a:r>
            <a:endParaRPr lang="en-US" sz="1600" dirty="0"/>
          </a:p>
        </p:txBody>
      </p:sp>
      <p:sp>
        <p:nvSpPr>
          <p:cNvPr id="15" name="Text 13"/>
          <p:cNvSpPr/>
          <p:nvPr/>
        </p:nvSpPr>
        <p:spPr>
          <a:xfrm>
            <a:off x="1600200" y="4955084"/>
            <a:ext cx="983691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559"/>
                </a:solidFill>
                <a:latin typeface="IBM Plex Sans" pitchFamily="34" charset="0"/>
                <a:ea typeface="IBM Plex Sans" pitchFamily="34" charset="-122"/>
                <a:cs typeface="IBM Plex Sans" pitchFamily="34" charset="-120"/>
              </a:rPr>
              <a:t>DSGVO, Einwilligung, Schweigepflicht.</a:t>
            </a:r>
            <a:endParaRPr lang="en-US" sz="13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27</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1">
    <p:bg>
      <p:bgPr>
        <a:solidFill>
          <a:srgbClr val="172A2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3A56F"/>
                </a:solidFill>
                <a:latin typeface="IBM Plex Sans" pitchFamily="34" charset="0"/>
                <a:ea typeface="IBM Plex Sans" pitchFamily="34" charset="-122"/>
                <a:cs typeface="IBM Plex Sans" pitchFamily="34" charset="-120"/>
              </a:rPr>
              <a:t>DISKUSSION · FÜR DAS SEDLBRUNN-MANIFEST</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5F1E8"/>
                </a:solidFill>
                <a:latin typeface="EB Garamond" pitchFamily="18" charset="0"/>
                <a:ea typeface="EB Garamond" pitchFamily="18" charset="-122"/>
                <a:cs typeface="EB Garamond" pitchFamily="18" charset="-120"/>
              </a:rPr>
              <a:t>Was gewinnen wir – und was dürfen wir nicht verlieren?</a:t>
            </a:r>
            <a:endParaRPr lang="en-US" sz="3200" dirty="0"/>
          </a:p>
        </p:txBody>
      </p:sp>
      <p:sp>
        <p:nvSpPr>
          <p:cNvPr id="4" name="Shape 2"/>
          <p:cNvSpPr/>
          <p:nvPr/>
        </p:nvSpPr>
        <p:spPr>
          <a:xfrm>
            <a:off x="812800" y="1828701"/>
            <a:ext cx="10566400" cy="833041"/>
          </a:xfrm>
          <a:prstGeom prst="roundRect">
            <a:avLst>
              <a:gd name="adj" fmla="val 9147"/>
            </a:avLst>
          </a:prstGeom>
          <a:solidFill>
            <a:srgbClr val="22393E"/>
          </a:solidFill>
          <a:ln/>
        </p:spPr>
      </p:sp>
      <p:sp>
        <p:nvSpPr>
          <p:cNvPr id="5" name="Text 3"/>
          <p:cNvSpPr/>
          <p:nvPr/>
        </p:nvSpPr>
        <p:spPr>
          <a:xfrm>
            <a:off x="1041400" y="1981101"/>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E3A56F"/>
                </a:solidFill>
                <a:latin typeface="EB Garamond" pitchFamily="18" charset="0"/>
                <a:ea typeface="EB Garamond" pitchFamily="18" charset="-122"/>
                <a:cs typeface="EB Garamond" pitchFamily="18" charset="-120"/>
              </a:rPr>
              <a:t>10</a:t>
            </a:r>
            <a:endParaRPr lang="en-US" sz="2800" dirty="0"/>
          </a:p>
        </p:txBody>
      </p:sp>
      <p:sp>
        <p:nvSpPr>
          <p:cNvPr id="6" name="Text 4"/>
          <p:cNvSpPr/>
          <p:nvPr/>
        </p:nvSpPr>
        <p:spPr>
          <a:xfrm>
            <a:off x="1600200" y="1981101"/>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F5F1E8"/>
                </a:solidFill>
                <a:latin typeface="IBM Plex Sans" pitchFamily="34" charset="0"/>
                <a:ea typeface="IBM Plex Sans" pitchFamily="34" charset="-122"/>
                <a:cs typeface="IBM Plex Sans" pitchFamily="34" charset="-120"/>
              </a:rPr>
              <a:t>KI könnte große Fallsammlungen erstmals systematisch auswertbar machen. Sind wir bereit, die Ergebnisse prüfen zu lassen – mit offenem Ausgang?</a:t>
            </a:r>
            <a:endParaRPr lang="en-US" sz="1600" dirty="0"/>
          </a:p>
        </p:txBody>
      </p:sp>
      <p:sp>
        <p:nvSpPr>
          <p:cNvPr id="7" name="Shape 5"/>
          <p:cNvSpPr/>
          <p:nvPr/>
        </p:nvSpPr>
        <p:spPr>
          <a:xfrm>
            <a:off x="812800" y="2763341"/>
            <a:ext cx="10566400" cy="833041"/>
          </a:xfrm>
          <a:prstGeom prst="roundRect">
            <a:avLst>
              <a:gd name="adj" fmla="val 9147"/>
            </a:avLst>
          </a:prstGeom>
          <a:solidFill>
            <a:srgbClr val="22393E"/>
          </a:solidFill>
          <a:ln/>
        </p:spPr>
      </p:sp>
      <p:sp>
        <p:nvSpPr>
          <p:cNvPr id="8" name="Text 6"/>
          <p:cNvSpPr/>
          <p:nvPr/>
        </p:nvSpPr>
        <p:spPr>
          <a:xfrm>
            <a:off x="1041400" y="2915741"/>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E3A56F"/>
                </a:solidFill>
                <a:latin typeface="EB Garamond" pitchFamily="18" charset="0"/>
                <a:ea typeface="EB Garamond" pitchFamily="18" charset="-122"/>
                <a:cs typeface="EB Garamond" pitchFamily="18" charset="-120"/>
              </a:rPr>
              <a:t>11</a:t>
            </a:r>
            <a:endParaRPr lang="en-US" sz="2800" dirty="0"/>
          </a:p>
        </p:txBody>
      </p:sp>
      <p:sp>
        <p:nvSpPr>
          <p:cNvPr id="9" name="Text 7"/>
          <p:cNvSpPr/>
          <p:nvPr/>
        </p:nvSpPr>
        <p:spPr>
          <a:xfrm>
            <a:off x="1600200" y="2915741"/>
            <a:ext cx="983691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F5F1E8"/>
                </a:solidFill>
                <a:latin typeface="IBM Plex Sans" pitchFamily="34" charset="0"/>
                <a:ea typeface="IBM Plex Sans" pitchFamily="34" charset="-122"/>
                <a:cs typeface="IBM Plex Sans" pitchFamily="34" charset="-120"/>
              </a:rPr>
              <a:t>Homöopathie individualisiert, KI erkennt Muster im Durchschnitt. Widerspruch – oder die bessere Repertorisierung?</a:t>
            </a:r>
            <a:endParaRPr lang="en-US" sz="1600" dirty="0"/>
          </a:p>
        </p:txBody>
      </p:sp>
      <p:sp>
        <p:nvSpPr>
          <p:cNvPr id="10" name="Shape 8"/>
          <p:cNvSpPr/>
          <p:nvPr/>
        </p:nvSpPr>
        <p:spPr>
          <a:xfrm>
            <a:off x="812800" y="3697982"/>
            <a:ext cx="10566400" cy="660400"/>
          </a:xfrm>
          <a:prstGeom prst="roundRect">
            <a:avLst>
              <a:gd name="adj" fmla="val 11538"/>
            </a:avLst>
          </a:prstGeom>
          <a:solidFill>
            <a:srgbClr val="A0522D"/>
          </a:solidFill>
          <a:ln/>
        </p:spPr>
      </p:sp>
      <p:sp>
        <p:nvSpPr>
          <p:cNvPr id="11" name="Text 9"/>
          <p:cNvSpPr/>
          <p:nvPr/>
        </p:nvSpPr>
        <p:spPr>
          <a:xfrm>
            <a:off x="1041400" y="3850382"/>
            <a:ext cx="40640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FBF6EE"/>
                </a:solidFill>
                <a:latin typeface="EB Garamond" pitchFamily="18" charset="0"/>
                <a:ea typeface="EB Garamond" pitchFamily="18" charset="-122"/>
                <a:cs typeface="EB Garamond" pitchFamily="18" charset="-120"/>
              </a:rPr>
              <a:t>12</a:t>
            </a:r>
            <a:endParaRPr lang="en-US" sz="2800" dirty="0"/>
          </a:p>
        </p:txBody>
      </p:sp>
      <p:sp>
        <p:nvSpPr>
          <p:cNvPr id="12" name="Text 10"/>
          <p:cNvSpPr/>
          <p:nvPr/>
        </p:nvSpPr>
        <p:spPr>
          <a:xfrm>
            <a:off x="1600200" y="3850382"/>
            <a:ext cx="9836912" cy="289520"/>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FBF6EE"/>
                </a:solidFill>
                <a:latin typeface="IBM Plex Sans" pitchFamily="34" charset="0"/>
                <a:ea typeface="IBM Plex Sans" pitchFamily="34" charset="-122"/>
                <a:cs typeface="IBM Plex Sans" pitchFamily="34" charset="-120"/>
              </a:rPr>
              <a:t>Was darf eine KI in der homöopathischen Praxis niemals entscheiden?</a:t>
            </a:r>
            <a:endParaRPr lang="en-US" sz="1600" dirty="0"/>
          </a:p>
        </p:txBody>
      </p:sp>
      <p:sp>
        <p:nvSpPr>
          <p:cNvPr id="13" name="Text 11"/>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DB0AE"/>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14" name="Text 12"/>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9DB0AE"/>
                </a:solidFill>
                <a:latin typeface="IBM Plex Sans" pitchFamily="34" charset="0"/>
                <a:ea typeface="IBM Plex Sans" pitchFamily="34" charset="-122"/>
                <a:cs typeface="IBM Plex Sans" pitchFamily="34" charset="-120"/>
              </a:rPr>
              <a:t>28</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2">
    <p:bg>
      <p:bgPr>
        <a:solidFill>
          <a:srgbClr val="F5F1E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ANHANG</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72A2E"/>
                </a:solidFill>
                <a:latin typeface="EB Garamond" pitchFamily="18" charset="0"/>
                <a:ea typeface="EB Garamond" pitchFamily="18" charset="-122"/>
                <a:cs typeface="EB Garamond" pitchFamily="18" charset="-120"/>
              </a:rPr>
              <a:t>Rechtsgrundlagen und Leitlinien</a:t>
            </a:r>
            <a:endParaRPr lang="en-US" sz="3200" dirty="0"/>
          </a:p>
        </p:txBody>
      </p:sp>
      <p:sp>
        <p:nvSpPr>
          <p:cNvPr id="4" name="Text 2"/>
          <p:cNvSpPr/>
          <p:nvPr/>
        </p:nvSpPr>
        <p:spPr>
          <a:xfrm>
            <a:off x="898144" y="1828701"/>
            <a:ext cx="5165598" cy="2006600"/>
          </a:xfrm>
          <a:prstGeom prst="rect">
            <a:avLst/>
          </a:prstGeom>
          <a:noFill/>
          <a:ln/>
        </p:spPr>
        <p:txBody>
          <a:bodyPr wrap="square" lIns="0" tIns="0" rIns="0" bIns="0" rtlCol="0" anchor="t">
            <a:normAutofit/>
          </a:bodyPr>
          <a:lstStyle/>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2017/745 (MDR): Art. 2, Art. 5 Abs. 5, Anhang VIII Regel 11</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2023/607: Verlängerung der MDR-Übergangsfristen</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MDCG 2019-11: Qualifizierung und Klassifizierung von Software</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MDCG 2020-1: Klinische Bewertung von Medizinproduktesoftware</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2024/1689 (AI Act)</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2026/1744: Digital Omnibus zur KI</a:t>
            </a:r>
            <a:endParaRPr lang="en-US" sz="1300" dirty="0"/>
          </a:p>
        </p:txBody>
      </p:sp>
      <p:sp>
        <p:nvSpPr>
          <p:cNvPr id="5" name="Text 3"/>
          <p:cNvSpPr/>
          <p:nvPr/>
        </p:nvSpPr>
        <p:spPr>
          <a:xfrm>
            <a:off x="6359144" y="1828701"/>
            <a:ext cx="5165598" cy="2006600"/>
          </a:xfrm>
          <a:prstGeom prst="rect">
            <a:avLst/>
          </a:prstGeom>
          <a:noFill/>
          <a:ln/>
        </p:spPr>
        <p:txBody>
          <a:bodyPr wrap="square" lIns="0" tIns="0" rIns="0" bIns="0" rtlCol="0" anchor="t">
            <a:normAutofit/>
          </a:bodyPr>
          <a:lstStyle/>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FDA: Predetermined Change Control Plans for AI-Enabled Device Software Functions (Guidance)</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RL 2001/83/EG, Art. 14: Registrierung homöopathischer Arzneimittel</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RL (EU) 2019/790, Art. 3 und 4: Text- und Data-Mining</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LG München I, GEMA gegen OpenAI (2025)</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Stadtgericht Prag, Az. 10 C 13/2023</a:t>
            </a:r>
            <a:endParaRPr lang="en-US" sz="1300" dirty="0"/>
          </a:p>
        </p:txBody>
      </p:sp>
      <p:sp>
        <p:nvSpPr>
          <p:cNvPr id="6" name="Text 4"/>
          <p:cNvSpPr/>
          <p:nvPr/>
        </p:nvSpPr>
        <p:spPr>
          <a:xfrm>
            <a:off x="812800" y="4063901"/>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Stand: Oktober 2026. Keine Rechtsberatung.</a:t>
            </a:r>
            <a:endParaRPr lang="en-US" sz="1200" dirty="0"/>
          </a:p>
        </p:txBody>
      </p:sp>
      <p:sp>
        <p:nvSpPr>
          <p:cNvPr id="7" name="Text 5"/>
          <p:cNvSpPr/>
          <p:nvPr/>
        </p:nvSpPr>
        <p:spPr>
          <a:xfrm>
            <a:off x="812800" y="6238280"/>
            <a:ext cx="85026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86B"/>
                </a:solidFill>
                <a:latin typeface="IBM Plex Sans" pitchFamily="34" charset="0"/>
                <a:ea typeface="IBM Plex Sans" pitchFamily="34" charset="-122"/>
                <a:cs typeface="IBM Plex Sans" pitchFamily="34" charset="-120"/>
              </a:rPr>
              <a:t>Thomas Baranek · KI als Medical Device · MEDSYNE Sedlbrunn 2026</a:t>
            </a:r>
            <a:endParaRPr lang="en-US" sz="1200" dirty="0"/>
          </a:p>
        </p:txBody>
      </p:sp>
      <p:sp>
        <p:nvSpPr>
          <p:cNvPr id="8" name="Text 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29</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0522D"/>
                </a:solidFill>
                <a:latin typeface="IBM Plex Sans" pitchFamily="34" charset="0"/>
                <a:ea typeface="IBM Plex Sans" pitchFamily="34" charset="-122"/>
                <a:cs typeface="IBM Plex Sans" pitchFamily="34" charset="-120"/>
              </a:rPr>
              <a:t>ANHANG</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72A2E"/>
                </a:solidFill>
                <a:latin typeface="EB Garamond" pitchFamily="18" charset="0"/>
                <a:ea typeface="EB Garamond" pitchFamily="18" charset="-122"/>
                <a:cs typeface="EB Garamond" pitchFamily="18" charset="-120"/>
              </a:rPr>
              <a:t>Rechtsgrundlagen und Leitlinien</a:t>
            </a:r>
            <a:endParaRPr lang="en-US" sz="3200" dirty="0"/>
          </a:p>
        </p:txBody>
      </p:sp>
      <p:sp>
        <p:nvSpPr>
          <p:cNvPr id="4" name="Text 2"/>
          <p:cNvSpPr/>
          <p:nvPr/>
        </p:nvSpPr>
        <p:spPr>
          <a:xfrm>
            <a:off x="812800" y="1673820"/>
            <a:ext cx="5165598" cy="2006600"/>
          </a:xfrm>
          <a:prstGeom prst="rect">
            <a:avLst/>
          </a:prstGeom>
          <a:noFill/>
          <a:ln/>
        </p:spPr>
        <p:txBody>
          <a:bodyPr wrap="square" lIns="0" tIns="0" rIns="0" bIns="0" rtlCol="0" anchor="t">
            <a:normAutofit/>
          </a:bodyPr>
          <a:lstStyle/>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2017/745 (MDR): Art. 2, Art. 5 Abs. 5, Anhang VIII Regel 11</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2023/607: Verlängerung der MDR-Übergangsfristen</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MDCG 2019-11: Qualifizierung und Klassifizierung von Software</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MDCG 2020-1: Klinische Bewertung von Medizinproduktesoftware</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2024/1689 (AI Act)</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VO (EU) 2026/1744: Digital Omnibus zur KI</a:t>
            </a:r>
            <a:endParaRPr lang="en-US" sz="1300" dirty="0"/>
          </a:p>
        </p:txBody>
      </p:sp>
      <p:sp>
        <p:nvSpPr>
          <p:cNvPr id="5" name="Text 3"/>
          <p:cNvSpPr/>
          <p:nvPr/>
        </p:nvSpPr>
        <p:spPr>
          <a:xfrm>
            <a:off x="6359144" y="1673820"/>
            <a:ext cx="5165598" cy="2006600"/>
          </a:xfrm>
          <a:prstGeom prst="rect">
            <a:avLst/>
          </a:prstGeom>
          <a:noFill/>
          <a:ln/>
        </p:spPr>
        <p:txBody>
          <a:bodyPr wrap="square" lIns="0" tIns="0" rIns="0" bIns="0" rtlCol="0" anchor="t">
            <a:normAutofit/>
          </a:bodyPr>
          <a:lstStyle/>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FDA: Predetermined Change Control Plans for AI-Enabled Device Software Functions (Guidance)</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RL 2001/83/EG, Art. 14: Registrierung homöopathischer Arzneimittel</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RL (EU) 2019/790, Art. 3 und 4: Text- und Data-Mining</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LG München I, GEMA gegen OpenAI (2025)</a:t>
            </a:r>
            <a:endParaRPr lang="en-US" sz="1300" dirty="0"/>
          </a:p>
          <a:p>
            <a:pPr marL="168656" indent="-168656" algn="l">
              <a:lnSpc>
                <a:spcPts val="1950"/>
              </a:lnSpc>
              <a:buSzPct val="100000"/>
              <a:buChar char="•"/>
            </a:pPr>
            <a:r>
              <a:rPr lang="en-US" sz="1300" dirty="0">
                <a:solidFill>
                  <a:srgbClr val="4A5559"/>
                </a:solidFill>
                <a:latin typeface="IBM Plex Sans" pitchFamily="34" charset="0"/>
                <a:ea typeface="IBM Plex Sans" pitchFamily="34" charset="-122"/>
                <a:cs typeface="IBM Plex Sans" pitchFamily="34" charset="-120"/>
              </a:rPr>
              <a:t>Stadtgericht Prag, Az. 10 C 13/2023</a:t>
            </a:r>
            <a:endParaRPr lang="en-US" sz="1300" dirty="0"/>
          </a:p>
        </p:txBody>
      </p:sp>
      <p:sp>
        <p:nvSpPr>
          <p:cNvPr id="8" name="Text 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86B"/>
                </a:solidFill>
                <a:latin typeface="IBM Plex Sans" pitchFamily="34" charset="0"/>
                <a:ea typeface="IBM Plex Sans" pitchFamily="34" charset="-122"/>
                <a:cs typeface="IBM Plex Sans" pitchFamily="34" charset="-120"/>
              </a:rPr>
              <a:t>28</a:t>
            </a:r>
            <a:endParaRPr lang="en-US" sz="1200" dirty="0"/>
          </a:p>
        </p:txBody>
      </p:sp>
      <p:sp>
        <p:nvSpPr>
          <p:cNvPr id="10" name="Titel">
            <a:extLst>
              <a:ext uri="{FF2B5EF4-FFF2-40B4-BE49-F238E27FC236}">
                <a16:creationId xmlns:a16="http://schemas.microsoft.com/office/drawing/2014/main" id="{9C83509E-1507-C28B-22C8-405C51A623BA}"/>
              </a:ext>
            </a:extLst>
          </p:cNvPr>
          <p:cNvSpPr txBox="1"/>
          <p:nvPr/>
        </p:nvSpPr>
        <p:spPr>
          <a:xfrm>
            <a:off x="808736" y="3909021"/>
            <a:ext cx="10570464" cy="530352"/>
          </a:xfrm>
          <a:prstGeom prst="rect">
            <a:avLst/>
          </a:prstGeom>
          <a:noFill/>
          <a:ln/>
        </p:spPr>
        <p:txBody>
          <a:bodyPr wrap="square" lIns="0" tIns="0" rIns="0" bIns="0" rtlCol="0" anchor="t"/>
          <a:lstStyle/>
          <a:p>
            <a:pPr marL="0" indent="0">
              <a:buNone/>
            </a:pPr>
            <a:r>
              <a:rPr lang="en-US" sz="3200" dirty="0">
                <a:solidFill>
                  <a:srgbClr val="172A2E"/>
                </a:solidFill>
                <a:latin typeface="EB Garamond" pitchFamily="18" charset="0"/>
                <a:ea typeface="EB Garamond" pitchFamily="18" charset="-122"/>
              </a:rPr>
              <a:t>Weitere Quellen zu AI Act, MDR und Quality by Design</a:t>
            </a:r>
          </a:p>
        </p:txBody>
      </p:sp>
      <p:sp>
        <p:nvSpPr>
          <p:cNvPr id="12" name="Text 4">
            <a:extLst>
              <a:ext uri="{FF2B5EF4-FFF2-40B4-BE49-F238E27FC236}">
                <a16:creationId xmlns:a16="http://schemas.microsoft.com/office/drawing/2014/main" id="{CAC652F1-213C-EB8A-4B02-8C9DE5393E01}"/>
              </a:ext>
            </a:extLst>
          </p:cNvPr>
          <p:cNvSpPr txBox="1"/>
          <p:nvPr/>
        </p:nvSpPr>
        <p:spPr>
          <a:xfrm>
            <a:off x="808736" y="4580061"/>
            <a:ext cx="5120640" cy="2300438"/>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MDCG 2025-6: FAQ zum Zusammenspiel von MDR/IVDR und AI Act (Juni 2025)</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Kommissionsvorschlag zur MDR/IVDR-Revision, COM(2025) 1023 vom 16.12.2025</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IMDRF N88: Good Machine Learning Practice for Medical Device Development (2025)</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prEN 18286: Qualitätsmanagementsystem für Zwecke des AI Act (Entwurf)</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ICH Q8(R2), Q9(R1), Q10; ICH E6(R3)</a:t>
            </a:r>
            <a:endParaRPr lang="en-US" sz="1300" dirty="0"/>
          </a:p>
        </p:txBody>
      </p:sp>
      <p:sp>
        <p:nvSpPr>
          <p:cNvPr id="14" name="Text 5">
            <a:extLst>
              <a:ext uri="{FF2B5EF4-FFF2-40B4-BE49-F238E27FC236}">
                <a16:creationId xmlns:a16="http://schemas.microsoft.com/office/drawing/2014/main" id="{13DC4132-54D3-7DD4-7D01-6EA4C53856DD}"/>
              </a:ext>
            </a:extLst>
          </p:cNvPr>
          <p:cNvSpPr txBox="1"/>
          <p:nvPr/>
        </p:nvSpPr>
        <p:spPr>
          <a:xfrm>
            <a:off x="6359144" y="4580061"/>
            <a:ext cx="5120640" cy="1703672"/>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ISO 13485, ISO 14971, IEC 62304, IEC 62366-1</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OpenRegulatory: MDCG 2025-6 explained</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Gleiss Lutz; Cosm: AI Act und Medizinprodukte nach dem Omnibus (2026)</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Emergo by UL: Zeitplan der MDR/IVDR-Revision (Okt. 2026)</a:t>
            </a:r>
            <a:endParaRPr lang="en-US" sz="1300" dirty="0"/>
          </a:p>
          <a:p>
            <a:pPr marL="342900" indent="-342900">
              <a:spcAft>
                <a:spcPts val="600"/>
              </a:spcAft>
              <a:buSzPct val="100000"/>
              <a:buChar char="•"/>
            </a:pPr>
            <a:r>
              <a:rPr lang="en-US" sz="1300" dirty="0">
                <a:solidFill>
                  <a:srgbClr val="4A5559"/>
                </a:solidFill>
                <a:latin typeface="IBM Plex Sans" pitchFamily="34" charset="0"/>
                <a:ea typeface="IBM Plex Sans" pitchFamily="34" charset="-122"/>
                <a:cs typeface="IBM Plex Sans" pitchFamily="34" charset="-120"/>
              </a:rPr>
              <a:t>Cloud Security Alliance: prEN 18286 und ISO/IEC 42001 (2026)</a:t>
            </a:r>
            <a:endParaRPr lang="en-US" sz="1300" dirty="0"/>
          </a:p>
        </p:txBody>
      </p:sp>
    </p:spTree>
  </p:cSld>
  <p:clrMapOvr>
    <a:masterClrMapping/>
  </p:clrMapOvr>
</p:sld>
</file>

<file path=ppt/theme/theme1.xml><?xml version="1.0" encoding="utf-8"?>
<a:theme xmlns:a="http://schemas.openxmlformats.org/drawingml/2006/main" name="KI als Medical Device – MEDSYNE Sedlbrunn 2026">
  <a:themeElements>
    <a:clrScheme name="KI als Medical Device – MEDSYNE Sedlbrunn 2026">
      <a:dk1>
        <a:srgbClr val="172A2E"/>
      </a:dk1>
      <a:lt1>
        <a:srgbClr val="F5F1E8"/>
      </a:lt1>
      <a:dk2>
        <a:srgbClr val="4F5C5D"/>
      </a:dk2>
      <a:lt2>
        <a:srgbClr val="DFDDD5"/>
      </a:lt2>
      <a:accent1>
        <a:srgbClr val="A0522D"/>
      </a:accent1>
      <a:accent2>
        <a:srgbClr val="E3A56F"/>
      </a:accent2>
      <a:accent3>
        <a:srgbClr val="4A5559"/>
      </a:accent3>
      <a:accent4>
        <a:srgbClr val="5F686B"/>
      </a:accent4>
      <a:accent5>
        <a:srgbClr val="C9D4D2"/>
      </a:accent5>
      <a:accent6>
        <a:srgbClr val="9DB0AE"/>
      </a:accent6>
      <a:hlink>
        <a:srgbClr val="0563C1"/>
      </a:hlink>
      <a:folHlink>
        <a:srgbClr val="954F72"/>
      </a:folHlink>
    </a:clrScheme>
    <a:fontScheme name="KI als Medical Device – MEDSYNE Sedlbrunn 2026">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7484</Words>
  <Application>Microsoft Office PowerPoint</Application>
  <PresentationFormat>Breitbild</PresentationFormat>
  <Paragraphs>523</Paragraphs>
  <Slides>30</Slides>
  <Notes>30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30</vt:i4>
      </vt:variant>
    </vt:vector>
  </HeadingPairs>
  <TitlesOfParts>
    <vt:vector size="34" baseType="lpstr">
      <vt:lpstr>Arial</vt:lpstr>
      <vt:lpstr>EB Garamond</vt:lpstr>
      <vt:lpstr>IBM Plex Sans</vt:lpstr>
      <vt:lpstr>KI als Medical Device – MEDSYNE Sedlbrunn 2026</vt:lpstr>
      <vt:lpstr>KI als Medical Device</vt:lpstr>
      <vt:lpstr>PowerPoint-Präsentation</vt:lpstr>
      <vt:lpstr>Drei Elemente machen ein Medizinprodukt</vt:lpstr>
      <vt:lpstr>Auch das sind (oder waren) Medizinprodukte</vt:lpstr>
      <vt:lpstr>Wann ist Software ein Medizinprodukt?</vt:lpstr>
      <vt:lpstr>Anzeigen ist erlaubt, Deuten macht zum Produkt</vt:lpstr>
      <vt:lpstr>Vom Repertorium zur KI-Empfehlung</vt:lpstr>
      <vt:lpstr>Die Folgen bestimmen die Klasse</vt:lpstr>
      <vt:lpstr>Regulatorisch ist KI erst einmal nur Software</vt:lpstr>
      <vt:lpstr>Die MDR kennt kein Produkt, das sich selbst verändert</vt:lpstr>
      <vt:lpstr>Drei Säulen der klinischen Bewertung</vt:lpstr>
      <vt:lpstr>Der AI Act kommt – später als geplant</vt:lpstr>
      <vt:lpstr>PowerPoint-Präsentation</vt:lpstr>
      <vt:lpstr>Sprachmodelle passen in kein Prüfschema</vt:lpstr>
      <vt:lpstr>PowerPoint-Präsentation</vt:lpstr>
      <vt:lpstr>PowerPoint-Präsentation</vt:lpstr>
      <vt:lpstr>PowerPoint-Präsentation</vt:lpstr>
      <vt:lpstr>PowerPoint-Präsentation</vt:lpstr>
      <vt:lpstr>Zwei Uhren, zwei Geschwindigkeiten</vt:lpstr>
      <vt:lpstr>PowerPoint-Präsentation</vt:lpstr>
      <vt:lpstr>Wem gehört die KI?</vt:lpstr>
      <vt:lpstr>Im Prinzip ja – im Tempo nein</vt:lpstr>
      <vt:lpstr>PowerPoint-Präsentation</vt:lpstr>
      <vt:lpstr>Zwölf unbequeme Fragen</vt:lpstr>
      <vt:lpstr>Wer ist hier eigentlich Hersteller?</vt:lpstr>
      <vt:lpstr>Was lernt eine KI eigentlich?</vt:lpstr>
      <vt:lpstr>Schützt die Regel – oder schützt sie ab?</vt:lpstr>
      <vt:lpstr>Was gewinnen wir – und was dürfen wir nicht verlieren?</vt:lpstr>
      <vt:lpstr>Rechtsgrundlagen und Leitlinien</vt:lpstr>
      <vt:lpstr>Rechtsgrundlagen und Leitlinien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 als Medical Device – MEDSYNE Sedlbrunn 2026</dc:title>
  <dc:subject/>
  <dc:creator>Thomas Baranek</dc:creator>
  <cp:lastModifiedBy>Thomas Baranek</cp:lastModifiedBy>
  <cp:revision>4</cp:revision>
  <dcterms:created xsi:type="dcterms:W3CDTF">2026-10-18T08:46:49Z</dcterms:created>
  <dcterms:modified xsi:type="dcterms:W3CDTF">2026-10-24T09:08:34Z</dcterms:modified>
</cp:coreProperties>
</file>