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60" r:id="rId3"/>
    <p:sldId id="304" r:id="rId4"/>
    <p:sldId id="299" r:id="rId5"/>
    <p:sldId id="302" r:id="rId6"/>
    <p:sldId id="300" r:id="rId7"/>
    <p:sldId id="301" r:id="rId8"/>
    <p:sldId id="276" r:id="rId9"/>
    <p:sldId id="288" r:id="rId10"/>
    <p:sldId id="291" r:id="rId11"/>
    <p:sldId id="290" r:id="rId12"/>
    <p:sldId id="292" r:id="rId13"/>
    <p:sldId id="281" r:id="rId14"/>
    <p:sldId id="265" r:id="rId15"/>
    <p:sldId id="283" r:id="rId16"/>
    <p:sldId id="285" r:id="rId17"/>
    <p:sldId id="271" r:id="rId18"/>
    <p:sldId id="287" r:id="rId19"/>
    <p:sldId id="267" r:id="rId20"/>
    <p:sldId id="275" r:id="rId21"/>
    <p:sldId id="293" r:id="rId22"/>
    <p:sldId id="294" r:id="rId23"/>
    <p:sldId id="303" r:id="rId24"/>
    <p:sldId id="295" r:id="rId25"/>
    <p:sldId id="296" r:id="rId26"/>
    <p:sldId id="297" r:id="rId27"/>
    <p:sldId id="298" r:id="rId2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Thomas Quak" userId="2f65b713f1788d6e" providerId="LiveId" clId="{21149B07-76F1-4366-B41E-7083F14BFCED}"/>
    <pc:docChg chg="delSld modSld sldOrd">
      <pc:chgData name="Dr. Thomas Quak" userId="2f65b713f1788d6e" providerId="LiveId" clId="{21149B07-76F1-4366-B41E-7083F14BFCED}" dt="2026-10-27T08:53:32.321" v="85" actId="47"/>
      <pc:docMkLst>
        <pc:docMk/>
      </pc:docMkLst>
      <pc:sldChg chg="modSp mod">
        <pc:chgData name="Dr. Thomas Quak" userId="2f65b713f1788d6e" providerId="LiveId" clId="{21149B07-76F1-4366-B41E-7083F14BFCED}" dt="2026-10-27T05:35:43.855" v="50" actId="20577"/>
        <pc:sldMkLst>
          <pc:docMk/>
          <pc:sldMk cId="0" sldId="256"/>
        </pc:sldMkLst>
        <pc:spChg chg="mod">
          <ac:chgData name="Dr. Thomas Quak" userId="2f65b713f1788d6e" providerId="LiveId" clId="{21149B07-76F1-4366-B41E-7083F14BFCED}" dt="2026-10-27T05:35:43.855" v="50" actId="20577"/>
          <ac:spMkLst>
            <pc:docMk/>
            <pc:sldMk cId="0" sldId="256"/>
            <ac:spMk id="5" creationId="{00000000-0000-0000-0000-000000000000}"/>
          </ac:spMkLst>
        </pc:spChg>
      </pc:sldChg>
      <pc:sldChg chg="del">
        <pc:chgData name="Dr. Thomas Quak" userId="2f65b713f1788d6e" providerId="LiveId" clId="{21149B07-76F1-4366-B41E-7083F14BFCED}" dt="2026-10-27T08:53:32.321" v="85" actId="47"/>
        <pc:sldMkLst>
          <pc:docMk/>
          <pc:sldMk cId="0" sldId="262"/>
        </pc:sldMkLst>
      </pc:sldChg>
      <pc:sldChg chg="modSp del mod">
        <pc:chgData name="Dr. Thomas Quak" userId="2f65b713f1788d6e" providerId="LiveId" clId="{21149B07-76F1-4366-B41E-7083F14BFCED}" dt="2026-10-27T08:52:54.946" v="84" actId="47"/>
        <pc:sldMkLst>
          <pc:docMk/>
          <pc:sldMk cId="0" sldId="264"/>
        </pc:sldMkLst>
        <pc:spChg chg="mod">
          <ac:chgData name="Dr. Thomas Quak" userId="2f65b713f1788d6e" providerId="LiveId" clId="{21149B07-76F1-4366-B41E-7083F14BFCED}" dt="2026-10-27T05:36:07.325" v="81" actId="404"/>
          <ac:spMkLst>
            <pc:docMk/>
            <pc:sldMk cId="0" sldId="264"/>
            <ac:spMk id="6" creationId="{00000000-0000-0000-0000-000000000000}"/>
          </ac:spMkLst>
        </pc:spChg>
      </pc:sldChg>
      <pc:sldChg chg="ord">
        <pc:chgData name="Dr. Thomas Quak" userId="2f65b713f1788d6e" providerId="LiveId" clId="{21149B07-76F1-4366-B41E-7083F14BFCED}" dt="2026-10-27T07:45:13.612" v="83"/>
        <pc:sldMkLst>
          <pc:docMk/>
          <pc:sldMk cId="0" sldId="30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10/27/2026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‹Nr.›</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Titel: Wie KI öffentlich wurde, 1943 bis 2026.</a:t>
            </a:r>
          </a:p>
          <a:p>
            <a:r>
              <a:rPr lang="de-DE" dirty="0"/>
              <a:t>Quellen: /workspace/ki-timeline/timeline_daten.md; Logos: /workspace/ki-timeline/logos/ (logos_quellen.md: LobeHub Icons MIT, Simple Icons CC0; Marken der Inhaber).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Vorgeschichte 1943–2009: 13 Stationen von der Forschung, bevor KI öffentlich wurde.</a:t>
            </a:r>
          </a:p>
          <a:p>
            <a:r>
              <a:rPr lang="de-DE" dirty="0"/>
              <a:t>1969 „Perceptrons“ (Minsky &amp; Papert) zeigt Grenzen einfacher Netze und mündet in den ersten KI-Winter. MYCIN: Stanford, Antibiotika; XCON: DEC, 1980. Perzeptron: Bericht 1957, Artikel 1958.</a:t>
            </a:r>
          </a:p>
          <a:p>
            <a:r>
              <a:rPr lang="de-DE" dirty="0"/>
              <a:t>Quelle: /workspace/ki-timeline/timeline_daten.md, Abschnitt „Vorgeschichte bis 2010“.</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Das erste künstliche Neuron stammt von 1943: Der Neurophysiologe Warren McCulloch und der Logiker Walter Pitts beschrieben eine Nervenzelle als kleines Rechenelement, das nur 0 oder 1 kennt.</a:t>
            </a:r>
          </a:p>
          <a:p>
            <a:r>
              <a:rPr lang="de-DE" dirty="0"/>
              <a:t>Das Neuron zählt seine aktiven Eingänge zusammen und feuert, wenn die Summe eine feste Schwelle erreicht – mit zwei Eingängen und Schwelle 2 ist das genau ein logisches UND, mit Schwelle 1 ein ODER. Ein hemmender Eingang blockiert das Neuron sofort; Gewichte und Lernen gibt es noch nicht.</a:t>
            </a:r>
          </a:p>
          <a:p>
            <a:r>
              <a:rPr lang="de-DE" dirty="0"/>
              <a:t>McCulloch und Pitts zeigten, dass Netze aus solchen Neuronen jede logische Funktion berechnen können. John von Neumann griff das 1945 in seinem Entwurf für den EDVAC-Computer ausdrücklich auf.</a:t>
            </a:r>
          </a:p>
          <a:p>
            <a:r>
              <a:rPr lang="de-DE" dirty="0"/>
              <a:t>Lernfähig wird das Neuron erst mit Rosenblatts Perzeptron (Bericht 1957, Zeitschriftenartikel 1958) – das zeigt die nächste Folie.</a:t>
            </a:r>
          </a:p>
          <a:p>
            <a:r>
              <a:rPr lang="de-DE" dirty="0"/>
              <a:t>Quellen: McCulloch, W. S., Pitts, W. (1943). A Logical Calculus of the Ideas Immanent in Nervous Activity. Bulletin of Mathematical Biophysics, 5, 115–133. https://doi.org/10.1007/BF02478259 – von Neumann, J. (1945). First Draft of a Report on the EDVAC, Abschnitt 4.2 (zitiert McCulloch &amp; Pitts). https://web.mit.edu/STS.035/www/PDFs/edvac.pdf</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Wie ein Neuron rechnet (1): das Perzeptron von Frank Rosenblatt, 1958.</a:t>
            </a:r>
          </a:p>
          <a:p>
            <a:r>
              <a:rPr lang="de-DE" dirty="0"/>
              <a:t>Eingaben x1–x3 sind die Zahlen, die hineingehen, zum Beispiel Messwerte. Jede Eingabe wird mit einem Gewicht w1–w3 multipliziert: das Gewicht sagt, wie wichtig diese Eingabe ist. Dazu kommt der Bias b, eine feste Grundeinstellung.</a:t>
            </a:r>
          </a:p>
          <a:p>
            <a:r>
              <a:rPr lang="de-DE" dirty="0"/>
              <a:t>Das Neuron bildet die Summe z = w1·x1 + w2·x2 + w3·x3 + b. Die Aktivierungsfunktion f(z) macht daraus die Ausgabe y, zum Beispiel „feuert“ oder „feuert nicht“.</a:t>
            </a:r>
          </a:p>
          <a:p>
            <a:r>
              <a:rPr lang="de-DE" dirty="0"/>
              <a:t>Lernen heißt: die Gewichte und den Bias so lange anpassen, bis die Ausgaben stimmen.</a:t>
            </a:r>
          </a:p>
          <a:p>
            <a:r>
              <a:rPr lang="de-DE" dirty="0"/>
              <a:t>Quelle: Rosenblatt, F. (1958). The Perceptron: A Probabilistic Model for Information Storage and Organization in the Brain. Psychological Review, 65(6), 386–408.</a:t>
            </a:r>
          </a:p>
          <a:p>
            <a:r>
              <a:rPr lang="de-DE" dirty="0"/>
              <a:t>Diagramm: vom Nutzer bereitgestellt (/workspace/slides/ki-ausblick-tpKtw0/neuron/1_einzelnes_neuron.png), unverändert übernommen.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Drei Rechenbeispiele: Jedes Neuron rechnet zuerst dieselbe Summe z = Σ wᵢ·xᵢ + b = w₁x₁ + w₂x₂ + w₃x₃ + b. Dann entscheidet eine Aktivierungsfunktion f(z), was herauskommt: y = f(z). Die Beispiele unterscheiden sich nur in dieser Funktion.</a:t>
            </a:r>
          </a:p>
          <a:p>
            <a:r>
              <a:rPr lang="de-DE" dirty="0"/>
              <a:t>Beispiel 1 – Stufe (Schwellenwert), wie im Perzeptron: Spielbeispiel, nur zur Veranschaulichung, keine medizinische Regel: Fieber ja (x₁ = 1), Husten nein (x₂ = 0), Halsschmerzen ja (x₃ = 1). Gewichte 0,6; 0,4; 0,3, Bias −0,5. Summe: 0,6·1 + 0,4·0 + 0,3·1 − 0,5 = 0,4. Die Stufe sagt: z ≥ 0 → 1, sonst 0. Also y = 1, das Neuron „feuert“.</a:t>
            </a:r>
          </a:p>
          <a:p>
            <a:r>
              <a:rPr lang="de-DE" dirty="0"/>
              <a:t>Beispiel 2 – Sigmoid: x = (1; 2; 0,5), w = (0,5; −1; 2), b = 1. Summe: 0,5·1 + (−1)·2 + 2·0,5 + 1 = 0,5. Die Sigmoid-Funktion σ(z) = 1 / (1 + e^(−z)) macht daraus einen weichen Wert zwischen 0 und 1: σ(0,5) ≈ 0,62, also etwa 62 % – oft als „Wahrscheinlichkeit“ gelesen. Weil die Kurve glatt ist, kann man mit ihr gut lernen (Backpropagation).</a:t>
            </a:r>
          </a:p>
          <a:p>
            <a:r>
              <a:rPr lang="de-DE" dirty="0"/>
              <a:t>Beispiel 3 – ReLU (Rectified Linear Unit), heute in großen Netzen und Sprachmodellen üblich: x = (3; 1; 2), w = (0,2; −0,5; 0,1), b = 0,4. Summe: 0,2·3 + (−0,5)·1 + 0,1·2 + 0,4 = 0,7. ReLU(z) = max(0, z) lässt positive Werte durch: y = 0,7. Mit b = −0,4 wäre z = −0,1 und y = 0 – das Neuron bleibt stumm.</a:t>
            </a:r>
          </a:p>
          <a:p>
            <a:r>
              <a:rPr lang="de-DE" dirty="0"/>
              <a:t>Die Formeln auf der Folie sind echte PowerPoint-Gleichungen (bearbeitbar über Einfügen › Formel); andere Programme zeigen ein Ersatzbild.</a:t>
            </a:r>
          </a:p>
          <a:p>
            <a:r>
              <a:rPr lang="de-DE" dirty="0"/>
              <a:t>Quellen: Rosenblatt, F. (1958). The Perceptron: A Probabilistic Model for Information Storage and Organization in the Brain. Psychological Review, 65(6), 386–408. – Rumelhart, D. E., Hinton, G. E., Williams, R. J. (1986). Learning representations by back-propagating errors. Nature, 323, 533–536 (Sigmoid-Neuronen mit Backpropagation). – Nair, V., Hinton, G. E. (2010). Rectified Linear Units Improve Restricted Boltzmann Machines. ICML 2010. – Glorot, X., Bordes, A., Bengio, Y. (2011). Deep Sparse Rectifier Neural Networks. AISTATS 2011.</a:t>
            </a:r>
          </a:p>
          <a:p>
            <a:r>
              <a:rPr lang="de-DE" dirty="0"/>
              <a:t>Rechenwerte vom Nutzer vorgegeben und nachgerechnet (σ(0,5) = 0,6225).</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Wie ein Neuron rechnet (2): mehrere Neuronen arbeiten zusammen.</a:t>
            </a:r>
          </a:p>
          <a:p>
            <a:r>
              <a:rPr lang="de-DE" dirty="0"/>
              <a:t>Jedes Neuron berechnet z = Σ wi·xi + b und gibt f(z) weiter. Die Eingabeschicht reicht die Werte an die versteckte Schicht (hier 2 Neuronen) weiter; deren Ausgaben sind die Eingaben des Ausgabeneurons.</a:t>
            </a:r>
          </a:p>
          <a:p>
            <a:r>
              <a:rPr lang="de-DE" dirty="0"/>
              <a:t>„Versteckt“ (auch: verborgen, engl. hidden) heißt nur: Diese Schicht sieht man von außen nicht direkt – sie liegt zwischen Eingabe und Ausgabe.</a:t>
            </a:r>
          </a:p>
          <a:p>
            <a:r>
              <a:rPr lang="de-DE" dirty="0"/>
              <a:t>Grundlage: Perzeptron nach Rosenblatt, F. (1958). The Perceptron: A Probabilistic Model for Information Storage and Organization in the Brain. Psychological Review, 65(6), 386–408.</a:t>
            </a:r>
          </a:p>
          <a:p>
            <a:r>
              <a:rPr lang="de-DE" dirty="0"/>
              <a:t>Diagramm: vom Nutzer bereitgestellt (/workspace/slides/ki-ausblick-tpKtw0/neuron/2_mehrere_neuronen.png), unverändert übernommen.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Wie ein Neuron rechnet (3): ein kleines Netzwerk mit 3 Eingaben, 3 versteckten Neuronen und 2 Ausgaben y1, y2.</a:t>
            </a:r>
          </a:p>
          <a:p>
            <a:r>
              <a:rPr lang="de-DE" dirty="0"/>
              <a:t>Viele Neuronen in Schichten bilden ein neuronales Netz. Heutige Sprachmodelle sind sehr viel größere Versionen genau dieses Prinzips: GPT-3 hat 175 Milliarden Parameter, also Gewichte und Bias-Werte, die beim Training eingestellt werden.</a:t>
            </a:r>
          </a:p>
          <a:p>
            <a:r>
              <a:rPr lang="de-DE" dirty="0"/>
              <a:t>Quelle GPT-3: Brown, T. B. et al. (2020). Language Models are Few-Shot Learners. arXiv:2005.14165, https://arxiv.org/abs/2005.14165</a:t>
            </a:r>
          </a:p>
          <a:p>
            <a:r>
              <a:rPr lang="de-DE" dirty="0"/>
              <a:t>Grundlage Neuron: Rosenblatt, F. (1958). The Perceptron: A Probabilistic Model for Information Storage and Organization in the Brain. Psychological Review, 65(6), 386–408.</a:t>
            </a:r>
          </a:p>
          <a:p>
            <a:r>
              <a:rPr lang="de-DE" dirty="0"/>
              <a:t>Diagramm: vom Nutzer bereitgestellt (/workspace/slides/ki-ausblick-tpKtw0/neuron/3_kleines_netzwerk.png), unverändert übernommen.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Die Wurzel 2010–2012: IBM Watson (Feb 2011, Jeopardy!), Siri (Okt 2011, iPhone 4S, Siri-App ab 2010), AlexNet (Sep 2012, ImageNet).</a:t>
            </a:r>
          </a:p>
          <a:p>
            <a:r>
              <a:rPr lang="de-DE" dirty="0"/>
              <a:t>Quelle: /workspace/ki-timeline/timeline_daten.md, Abschnitte „Sprachassistenten“ und „Forschung (Stamm)“. Logos: /workspace/ki-timeline/logos/ (logos_quellen.md; uoft = eigenes Kürzel-Icon).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Sprachassistenten 2012–2016 und Übersetzung 2016–2017.</a:t>
            </a:r>
          </a:p>
          <a:p>
            <a:r>
              <a:rPr lang="de-DE" dirty="0"/>
              <a:t>Quelle: /workspace/ki-timeline/timeline_daten.md, Abschnitte „Sprachassistenten“ und „Übersetzung“. Logos: /workspace/ki-timeline/logos/ (amazon = eigenes Kürzel-Icon).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Forschungsstamm 2012–2020: AlexNet, GANs, AlphaGo, Transformer, GPT-1 (Jun 2018) / BERT (Okt 2018), GPT-3 (175 Mrd. Parameter), AlphaFold 2.</a:t>
            </a:r>
          </a:p>
          <a:p>
            <a:r>
              <a:rPr lang="de-DE" dirty="0"/>
              <a:t>Quelle: /workspace/ki-timeline/timeline_daten.md, Abschnitt „Forschung (Stamm)“. Logos: /workspace/ki-timeline/logos/ (gan, uoft = eigene Kürzel-Icons).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Wendepunkt: ChatGPT von OpenAI, 30. Nov 2022: Chat-KI für alle, 1 Mio. Nutzer in 5 Tagen.</a:t>
            </a:r>
          </a:p>
          <a:p>
            <a:r>
              <a:rPr lang="de-DE" dirty="0"/>
              <a:t>Quelle: /workspace/ki-timeline/timeline_daten.md, Abschnitt „Chat: OpenAI &amp; Microsoft“ (Hinweis: Wendepunkt).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Die Welle 2023: Bing Chat (Feb, lief bereits auf GPT-4), LLaMA (Feb), GPT-4 (Mär), Claude (Mär), Bard (Mär, EU ab Juli 2023), Llama 2 (Jul), Mistral 7B (Sep, Apache 2.0), Microsoft Copilot (Nov, Bing Chat wird Copilot), Grok-1 (Nov, Beta), Gemini (Dez).</a:t>
            </a:r>
          </a:p>
          <a:p>
            <a:r>
              <a:rPr lang="de-DE" dirty="0"/>
              <a:t>Quelle: /workspace/ki-timeline/timeline_daten.md, Abschnitte „Chat: …“ und „Offene Modelle“.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Chatbots im Wettlauf 2023–2026: wichtige Versionen je Lager (Auswahl). GPT-5.5 (Apr 2026), Gemini 4 Argon (Sep 2026), Grok 4.1/4.6 und weitere stehen auf dem Plakat.</a:t>
            </a:r>
          </a:p>
          <a:p>
            <a:r>
              <a:rPr lang="de-DE" dirty="0"/>
              <a:t>Quelle: /workspace/ki-timeline/timeline_daten.md, Abschnitte „Chat: OpenAI &amp; Microsoft“, „Chat: Google &amp; Anthropic“, „Chat: xAI Grok“, „Offene Modelle“.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Bild-KI 2021–2026: Auswahl von 14 der 18 Knoten. Nicht gezeigt: Midjourney V5 (Mär 2023), Imagen 3 (Aug 2024), Midjourney V7 (Apr 2025), Midjourney V8 (Mär 2026). Grok Imagine (Aug 2025) und Grok Imagine Image 2.0 (Aug 2026) hervorgehoben.</a:t>
            </a:r>
          </a:p>
          <a:p>
            <a:r>
              <a:rPr lang="de-DE" dirty="0"/>
              <a:t>Quelle: /workspace/ki-timeline/timeline_daten.md, Abschnitt „Bild“. Logos: /workspace/ki-timeline/logos/ (logos_quellen.md).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Video &amp; Ton: Whisper, ElevenLabs, Suno (Ton); Runway Gen-2, Sora, Veo 3, Sora 2 (Video).</a:t>
            </a:r>
          </a:p>
          <a:p>
            <a:r>
              <a:rPr lang="de-DE" dirty="0"/>
              <a:t>Quelle: /workspace/ki-timeline/timeline_daten.md, Abschnitt „Video &amp; Audio“.</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Code im Editor: GitHub Copilot (Jun 2021), Codex Cloud-Agent (Mai 2025), Google Antigravity (Nov 2025). Verweis: Grok 4.5 (Jul 2026), erstes Grok speziell für Code und Agenten, mit Cursor trainiert.</a:t>
            </a:r>
          </a:p>
          <a:p>
            <a:r>
              <a:rPr lang="de-DE" dirty="0"/>
              <a:t>Quelle: /workspace/ki-timeline/timeline_daten.md, Abschnitte „Code im Editor“ und „Chat: xAI Grok“.</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Terminal 2023–2025: Warp AI, Aider (Paul Gauthier, Open Source), Claude Code (mit Claude 3.7 Sonnet, ab Mai 2025 allgemein), Codex CLI, Gemini CLI, GitHub Copilot CLI (öffentliche Vorschau). Darstellung als Terminalfenster, Schrift Consolas.</a:t>
            </a:r>
          </a:p>
          <a:p>
            <a:r>
              <a:rPr lang="de-DE" dirty="0"/>
              <a:t>Quelle: /workspace/ki-timeline/timeline_daten.md, Abschnitt „Terminal / Kommandozeile“.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Agenten-Stufen laut Datenquelle: Bot (Tay: nach 16 Stunden abgeschaltet; Messenger-Bots, F8 2016) → 1 Plugins (ChatGPT Plugins) → 2 Werkzeugnutzung (Function Calling, Custom GPTs, Model Context Protocol) → 3 autonome Agenten (AutoGPT als Experiment, Devin, Computer Use, Operator, Deep Research, ChatGPT Agent, Claude Cowork).</a:t>
            </a:r>
          </a:p>
          <a:p>
            <a:r>
              <a:rPr lang="de-DE" dirty="0"/>
              <a:t>Hinweis: AutoGPT ist in der Quelle als Agenten-Stufe 3 markiert, daher in Spalte 3.</a:t>
            </a:r>
          </a:p>
          <a:p>
            <a:r>
              <a:rPr lang="de-DE" dirty="0"/>
              <a:t>Quelle: /workspace/ki-timeline/timeline_daten.md, Abschnitt „Agenten &amp; Bots“.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Grok-Linie: Grok-1 (Nov 2023) bis Grok 4.7 (Sep 2026). Grok 3 (Feb 2025, xAI): Denkmodus und DeepSearch, rund 200.000 GPUs. Grok 4.5 (Jul 2026, SpaceXAI): erstes Grok speziell für Code und Agenten, mit Cursor trainiert.</a:t>
            </a:r>
          </a:p>
          <a:p>
            <a:r>
              <a:rPr lang="de-DE" dirty="0"/>
              <a:t>Persönliche Markierung von Thomas Quak bei Grok 3: „Hier konnte ich zum ersten Mal richtig Code schreiben.“</a:t>
            </a:r>
          </a:p>
          <a:p>
            <a:r>
              <a:rPr lang="de-DE" dirty="0"/>
              <a:t>Quelle: /workspace/ki-timeline/timeline_daten.md, Abschnitt „Chat: xAI Grok“.</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Rechnung (nur Daten aus timeline_daten.md):</a:t>
            </a:r>
          </a:p>
          <a:p>
            <a:r>
              <a:rPr lang="de-DE" dirty="0"/>
              <a:t>1) Dartmouth-Konferenz 1956 → Siri Okt 2011: 2011 − 1956 = 55 Jahre (Monat der Konferenz nicht in der Quelle, daher volle Jahre).</a:t>
            </a:r>
          </a:p>
          <a:p>
            <a:r>
              <a:rPr lang="de-DE" dirty="0"/>
              <a:t>2) Transformer Jun 2017 → ChatGPT Nov 2022: 5 Jahre 5 Monate = 65 Monate ≈ 5,4 Jahre.</a:t>
            </a:r>
          </a:p>
          <a:p>
            <a:r>
              <a:rPr lang="de-DE" dirty="0"/>
              <a:t>3) ChatGPT 30. Nov 2022 → GPT-4 Mär 2023: Nov → Mär = 4 Monate (Monatsangaben).</a:t>
            </a:r>
          </a:p>
          <a:p>
            <a:r>
              <a:rPr lang="de-DE" dirty="0"/>
              <a:t>4) Grok 4.5 Jul 2026 → Grok 4.6 Aug 2026 → Grok 4.7 Sep 2026: je 1 Monat.</a:t>
            </a:r>
          </a:p>
          <a:p>
            <a:r>
              <a:rPr lang="de-DE" dirty="0"/>
              <a:t>Knoten je Jahr (95 Knoten, ohne Vorgeschichte): 2011: 2, 2012: 2, 2014: 3, 2016: 5, 2017: 2, 2018: 1, 2020: 2, 2021: 2, 2022: 5 → 2011–2022 zusammen 24; 2023: 23; 2024: 12; 2025: 24; 2026 (bis Okt): 12.</a:t>
            </a:r>
          </a:p>
          <a:p>
            <a:r>
              <a:rPr lang="de-DE" dirty="0"/>
              <a:t>Quelle: /workspace/ki-timeline/timeline_daten.md.</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Kapitel 15 – Ausblick 2027/28: Was schon in der Pipeline ist. Stand der Recherche: 27.10.2026.</a:t>
            </a:r>
          </a:p>
          <a:p>
            <a:r>
              <a:rPr lang="de-DE" dirty="0"/>
              <a:t>Lesehilfe für die folgenden Folien: (a) offiziell mit Datum angekündigt = volle Farbe; (b) glaubwürdig berichtet bzw. im Bau = gestrichelt/heller, Label „berichtet“; (c) Prognose einer namentlich genannten Person = gestrichelt/heller, Label „Prognose“.</a:t>
            </a:r>
          </a:p>
          <a:p>
            <a:r>
              <a:rPr lang="de-DE" dirty="0"/>
              <a:t>Besondere Markierung (orangefarbenes Kreuz): AI-Act-Pflichten für KI in Medizinprodukten ab 02.08.2028.</a:t>
            </a:r>
          </a:p>
          <a:p>
            <a:r>
              <a:rPr lang="de-DE" dirty="0"/>
              <a:t>Quelle: /workspace/slides/ki-ausblick-tpKtw0/ausblick_inhalt.md (Recherche-Stand 27.10.2026), Statusdefinition a/b/c.</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Logos: Nvidia (Wikimedia Commons, File:NVIDIA_logo.svg, Apache License 2.0, Augen-Symbol ausgeschnitten), EU-Flagge (File:Flag_of_Europe.svg, Public Domain), Tesla (File:Tesla_T_symbol.svg, Public Domain); übrige Logos aus /workspace/ki-timeline/logos (logos_quellen.md).</a:t>
            </a:r>
          </a:p>
          <a:p>
            <a:r>
              <a:rPr lang="de-DE" dirty="0"/>
              <a:t>Zeitleiste 2027–2028, acht Meilensteine plus Grok 5 ohne Termin.</a:t>
            </a:r>
          </a:p>
          <a:p>
            <a:r>
              <a:rPr lang="de-DE" dirty="0"/>
              <a:t>Feb 2027: OpenAI-Gerät (Jony Ive), wohl Lautsprecher mit Kamera, frühestens Ende Februar 2027 (b, berichtet) – 9to5mac 10.02.2026, macrumors 20.02.2026.</a:t>
            </a:r>
          </a:p>
          <a:p>
            <a:r>
              <a:rPr lang="de-DE" dirty="0"/>
              <a:t>26.03.2027: Europäischer Gesundheitsdatenraum (EHDS) gilt (a); ab 2029 Patientenkurzakte und E-Rezept grenzüberschreitend, ab 2031 Bildgebung, Labor, Entlassbriefe – eur-lex EHDS.</a:t>
            </a:r>
          </a:p>
          <a:p>
            <a:r>
              <a:rPr lang="de-DE" dirty="0"/>
              <a:t>2. Hj. 2027: Nvidia Rubin Ultra, erster KI-Chip mit 1 TB Speicher (a) – https://www.datacenterdynamics.com/en/news/nvidia-updates-data-center-product-roadmap-following-lpu-launch-at-gtc-2026/</a:t>
            </a:r>
          </a:p>
          <a:p>
            <a:r>
              <a:rPr lang="de-DE" dirty="0"/>
              <a:t>02.12.2027: AI Act – eigenständige Hochrisiko-KI nach Anhang III (Bildung, Arbeit, Kreditprüfung) (a) – Verordnung (EU) 2026/1744, https://eur-lex.europa.eu/eli/reg/2026/1744/oj/eng</a:t>
            </a:r>
          </a:p>
          <a:p>
            <a:r>
              <a:rPr lang="de-DE" dirty="0"/>
              <a:t>Ende 2027: Tesla Optimus, Auslieferung an Fremdkunden geplant (Plan/Prognose; Termine sind bisher jedes Jahr gerutscht) – https://electrek.co/2026/10/22/tesla-optimus-delivery-late-2027-hands-ai-problems/</a:t>
            </a:r>
          </a:p>
          <a:p>
            <a:r>
              <a:rPr lang="de-DE" dirty="0"/>
              <a:t>März 2028: OpenAI-Ziel „automatisierter KI-Forscher“ (a als Ziel); der „automatisierte Forschungspraktikant“ ist seit Sep 2026 erreicht – https://openai.com/index/research-acceleration-view-inside-openai/</a:t>
            </a:r>
          </a:p>
          <a:p>
            <a:r>
              <a:rPr lang="de-DE" dirty="0"/>
              <a:t>2028: Nvidia Feynman-GPU mit gestapelten Chips (a) – datacenterdynamics.com (GTC 2026, s. o.).</a:t>
            </a:r>
          </a:p>
          <a:p>
            <a:r>
              <a:rPr lang="de-DE" dirty="0"/>
              <a:t>BESONDERE MARKIERUNG – 02.08.2028: AI Act, Pflichten für produktgebundene Hochrisiko-KI (Anhang I, u. a. Medizinprodukte) (a). Ab dem 2. August 2028 gilt KI in Medizinprodukten nach dem EU AI Act als Hochrisiko-KI. Hersteller müssen dann zusätzlich zur MDR-Zertifizierung Risikomanagement, Datenqualität, Protokollierung, Transparenz und menschliche Aufsicht nachweisen; die Prüfung läuft über die Benannten Stellen im MDR-Verfahren. Für Praxen heißt das: Diagnose- und Befund-KI kommt nur noch mit diesem doppelten Nachweis auf den Markt – der Termin wurde mit dem Digital-Omnibus vom August 2027 auf 2028 verschoben. – Verordnung (EU) 2026/1744, https://eur-lex.europa.eu/eli/reg/2026/1744/oj/eng</a:t>
            </a:r>
          </a:p>
          <a:p>
            <a:r>
              <a:rPr lang="de-DE" dirty="0"/>
              <a:t>Ohne Termin: Grok 5 – laut xAI „currently in training“ (06.01.2026); Musk am 14.09.2026: erst Grok 4.8/4.9, Grok 5 = „AGI“ (c, Prognose); frühere Termine sind verstrichen – docs.x.ai/developers/release-notes.</a:t>
            </a:r>
          </a:p>
          <a:p>
            <a:r>
              <a:rPr lang="de-DE" dirty="0"/>
              <a:t>Quelle aller Angaben: /workspace/slides/ki-ausblick-tpKtw0/ausblick_inhalt.md (Recherche-Stand 27.10.2026).</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Warum so streng? Die EU folgt dem Vorsorgeprinzip und versteht Datenschutz als Grundrecht: Sie prüft Risiken, bevor ein Produkt auf den Markt kommt, die USA greifen eher nachträglich über Haftung und Gerichte ein. Dahinter stehen Lehren aus Contergan und dem PIP-Implantate-Skandal sowie das Ziel, mit einer Verordnung 27 nationale Regelwerke zu ersetzen. Der Preis ist Tempo – deshalb hat die EU 2026 selbst nachjustiert und die Pflichten für KI-Medizinprodukte auf den 02.08.2028 verschoben.</a:t>
            </a:r>
          </a:p>
          <a:p>
            <a:r>
              <a:rPr lang="de-DE" dirty="0"/>
              <a:t>Einordnung (Interpretation, keine amtliche Begründung): „Brüssel-Effekt“ nach Anu Bradford – Firmen übernehmen EU-Regeln wegen des großen Marktes oft weltweit.</a:t>
            </a:r>
          </a:p>
          <a:p>
            <a:r>
              <a:rPr lang="de-DE" dirty="0"/>
              <a:t>Quellen USA:</a:t>
            </a:r>
          </a:p>
          <a:p>
            <a:r>
              <a:rPr lang="de-DE" dirty="0"/>
              <a:t>FDA – KI-Medizinprodukte (510(k)/De Novo/PMA): https://www.fda.gov/medical-devices/digital-health-center-excellence/artificial-intelligence-enabled-medical-devices</a:t>
            </a:r>
          </a:p>
          <a:p>
            <a:r>
              <a:rPr lang="de-DE" dirty="0"/>
              <a:t>FDA-Liste, 1.614 Produkte, Update 04.09.2026: https://www.fda.gov/medical-devices/artificial-intelligence-enabled-medical-devices/list-artificial-intelligence-enabled-medical-devices</a:t>
            </a:r>
          </a:p>
          <a:p>
            <a:r>
              <a:rPr lang="de-DE" dirty="0"/>
              <a:t>PCCP-Leitlinie final 04.12.2024 / 18.08.2025: https://www.govinfo.gov/content/pkg/FR-2024-12-04/html/2024-28361.htm · https://www.fda.gov/regulatory-information/search-fda-guidance-documents/marketing-submission-recommendations-predetermined-change-control-plan-artificial-intelligence</a:t>
            </a:r>
          </a:p>
          <a:p>
            <a:r>
              <a:rPr lang="de-DE" dirty="0"/>
              <a:t>Lebenszyklus-Leitlinie (Entwurf): https://www.fda.gov/medical-devices/digital-health-center-excellence/guidances-digital-health-content</a:t>
            </a:r>
          </a:p>
          <a:p>
            <a:r>
              <a:rPr lang="de-DE" dirty="0"/>
              <a:t>CDS-Leitlinie 06.01.2026 (korr. 29.01.2026): https://www.fda.gov/regulatory-information/search-fda-guidance-documents/clinical-decision-support-software</a:t>
            </a:r>
          </a:p>
          <a:p>
            <a:r>
              <a:rPr lang="de-DE" dirty="0"/>
              <a:t>EO 14148: https://www.federalregister.gov/documents/2025/01/28/2025-01901/initial-rescissions-of-harmful-executive-orders-and-actions</a:t>
            </a:r>
          </a:p>
          <a:p>
            <a:r>
              <a:rPr lang="de-DE" dirty="0"/>
              <a:t>AI Action Plan 23.07.2025: https://www.whitehouse.gov/wp-content/uploads/2025/07/Americas-AI-Action-Plan.pdf</a:t>
            </a:r>
          </a:p>
          <a:p>
            <a:r>
              <a:rPr lang="de-DE" dirty="0"/>
              <a:t>EO 14365 (11.12.2025): https://www.whitecase.com/insight-alert/state-ai-laws-under-federal-scrutiny-key-takeaways-executive-order-establishing</a:t>
            </a:r>
          </a:p>
          <a:p>
            <a:r>
              <a:rPr lang="de-DE" dirty="0"/>
              <a:t>HTI-5: https://www.hhs.gov/press-room/hhs-finalizes-hti-5-deregulatory-rule.html</a:t>
            </a:r>
          </a:p>
          <a:p>
            <a:r>
              <a:rPr lang="de-DE" dirty="0"/>
              <a:t>Quellen EU:</a:t>
            </a:r>
          </a:p>
          <a:p>
            <a:r>
              <a:rPr lang="de-DE" dirty="0"/>
              <a:t>AI Act, Zeitplan: https://www.consilium.europa.eu/en/policies/artificial-intelligence-act/timeline-artificial-intelligence/</a:t>
            </a:r>
          </a:p>
          <a:p>
            <a:r>
              <a:rPr lang="de-DE" dirty="0"/>
              <a:t>Digital-Omnibus VO (EU) 2026/1744 (in Kraft 27.07.2026; Anhang III 02.12.2027, Anhang I 02.08.2028): https://www.consilium.europa.eu/en/press/press-releases/2026/05/07/artificial-intelligence-council-and-parliament-agree-to-simplify-and-streamline-rules/ · https://www.qle.be/the-qle-regulatory-brief/ai-acts-digital-omnibus-is-now-law-ai-medical-devices-get-until-2-august-2028-but-notified-bodies-face-a-28-january-2028-deadline</a:t>
            </a:r>
          </a:p>
          <a:p>
            <a:r>
              <a:rPr lang="de-DE" dirty="0"/>
              <a:t>MDR/IVDR-Reformvorschlag COM(2025) 1023 (nicht beschlossen): https://eur-lex.europa.eu/legal-content/EN/TXT/HTML/?uri=COM%3A2025%3A1023%3AFIN</a:t>
            </a:r>
          </a:p>
          <a:p>
            <a:r>
              <a:rPr lang="de-DE" dirty="0"/>
              <a:t>DSGVO: https://eur-lex.europa.eu/eli/reg/2016/679/oj · EHDS VO (EU) 2025/327, gilt ab 26.03.2027: https://eur-lex.europa.eu/eli/reg/2025/327/oj/eng</a:t>
            </a:r>
          </a:p>
          <a:p>
            <a:r>
              <a:rPr lang="de-DE" dirty="0"/>
              <a:t>Quellen „Warum so streng?“:</a:t>
            </a:r>
          </a:p>
          <a:p>
            <a:r>
              <a:rPr lang="de-DE" dirty="0"/>
              <a:t>Vorsorgeprinzip Art. 191 AEUV: https://eur-lex.europa.eu/eli/treaty/tfeu_2016/art_191/oj/eng · COM(2000) 1: https://eur-lex.europa.eu/legal-content/EN/TXT/?uri=CELEX%3A52000DC0001</a:t>
            </a:r>
          </a:p>
          <a:p>
            <a:r>
              <a:rPr lang="de-DE" dirty="0"/>
              <a:t>Grundrechte, AI Act Art. 1: https://eur-lex.europa.eu/eli/reg/2024/1689/oj</a:t>
            </a:r>
          </a:p>
          <a:p>
            <a:r>
              <a:rPr lang="de-DE" dirty="0"/>
              <a:t>Contergan/AMG 1976: https://www.bfarm.de/EN/BfArM/Organisation/History/_node.html · PIP → MDR: https://www.europarl.europa.eu/news/en/press-room/20170329IPR69055/medical-devices-more-safety-more-traceability</a:t>
            </a:r>
          </a:p>
          <a:p>
            <a:r>
              <a:rPr lang="de-DE" dirty="0"/>
              <a:t>Draghi-Bericht 09.09.2024: https://commission.europa.eu/topics/competitiveness/draghi-report_en</a:t>
            </a:r>
          </a:p>
          <a:p>
            <a:r>
              <a:rPr lang="de-DE" dirty="0"/>
              <a:t>Brüssel-Effekt (Einordnung): https://scholarlycommons.law.northwestern.edu/cgi/viewcontent.cgi?article=1081&amp;context=nulr</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Logos: Nvidia (Wikimedia Commons, File:NVIDIA_logo.svg, Apache License 2.0, Augen-Symbol ausgeschnitten), EU-Flagge (File:Flag_of_Europe.svg, Public Domain); übrige Logos aus /workspace/ki-timeline/logos (logos_quellen.md).</a:t>
            </a:r>
          </a:p>
          <a:p>
            <a:r>
              <a:rPr lang="de-DE" dirty="0"/>
              <a:t>Rechenleistung 2027/28: Gigawatt statt Megawatt – vier Lager.</a:t>
            </a:r>
          </a:p>
          <a:p>
            <a:r>
              <a:rPr lang="de-DE" dirty="0"/>
              <a:t>Nvidia (a, GTC März 2026): 2. Hj. 2027 Rubin Ultra (erster KI-Chip mit 1 TB Speicher) und Kyber-Rack NVL144; 2028 Feynman-GPU (gestapelte Chips), Rosa-CPU, optisches NVLink – https://www.datacenterdynamics.com/en/news/nvidia-updates-data-center-product-roadmap-following-lpu-launch-at-gtc-2026/</a:t>
            </a:r>
          </a:p>
          <a:p>
            <a:r>
              <a:rPr lang="de-DE" dirty="0"/>
              <a:t>Google &amp; Anthropic (a): ab 2027 ca. 3,5 GW Google-TPU-Rechenleistung für Anthropic – https://www.anthropic.com/news/google-broadcom-partnership-compute</a:t>
            </a:r>
          </a:p>
          <a:p>
            <a:r>
              <a:rPr lang="de-DE" dirty="0"/>
              <a:t>OpenAI Stargate (b, Epoch-AI-Schätzung 12.10.2026): Abilene läuft (~590 MW); 7 Standorte im Bau, Fertigstellung bis Ende 2028; Stargate UAE 1 GW bis ca. Jan 2028 – epoch.ai</a:t>
            </a:r>
          </a:p>
          <a:p>
            <a:r>
              <a:rPr lang="de-DE" dirty="0"/>
              <a:t>xAI, Meta, EU: xAI-Börsenprospekt – Rechenzentren im Orbit „as early as 2028“ (a, Unternehmensprognose); Musk ~10 GW bis Ende 2027 (c, Prognose); Meta Hyperion (Louisiana) erste Phase ca. Jan 2028 (b) – epoch.ai; EU-KI-Gigafabriken: Zuschläge Anfang 2027, Betrieb ca. 2028, Deutschland bewirbt sich (a/b) – bmftr.bund.de 30.07.2026.</a:t>
            </a:r>
          </a:p>
          <a:p>
            <a:r>
              <a:rPr lang="de-DE" dirty="0"/>
              <a:t>Quelle aller Angaben: /workspace/slides/ki-ausblick-tpKtw0/ausblick_inhalt.md (Recherche-Stand 27.10.2026).</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Logos: Figure AI (Wikimedia Commons, File:Figure-ai-logo.svg, CC BY 4.0, eingefärbt), XPeng (File:XPeng_logo.svg, Public Domain, Symbol ausgeschnitten), Tesla (File:Tesla_T_symbol.svg, Public Domain); OpenAI, Gemini, Grok aus /workspace/ki-timeline/logos (logos_quellen.md). Kein Logo für das AI-2027-Szenario: neutrales Kürzel.</a:t>
            </a:r>
          </a:p>
          <a:p>
            <a:r>
              <a:rPr lang="de-DE" dirty="0"/>
              <a:t>Agenten, Modelle &amp; Robotik 2027/28. Volle Farbe = angekündigt (a), gestrichelt/heller = berichtet (b) oder Prognose (c).</a:t>
            </a:r>
          </a:p>
          <a:p>
            <a:r>
              <a:rPr lang="de-DE" dirty="0"/>
              <a:t>OpenAI: „automatisierter Forschungspraktikant“ seit Sep 2026 erreicht; Ziel: automatisierter KI-Forscher bis März 2028 (a als Ziel). Juli 2026: Agenten kompromittierten interne Forschungsinfrastruktur, Training 2 Wochen pausiert – https://openai.com/index/research-acceleration-view-inside-openai/</a:t>
            </a:r>
          </a:p>
          <a:p>
            <a:r>
              <a:rPr lang="de-DE" dirty="0"/>
              <a:t>AI-2027-Szenario (Kokotajlo): „Automated Coder“, Median Dez 2027 (c, Prognose) – aifuturesmodel.com/about</a:t>
            </a:r>
          </a:p>
          <a:p>
            <a:r>
              <a:rPr lang="de-DE" dirty="0"/>
              <a:t>Gemini-4-Familie: weitere Modelle nach Gemini 4 Argon (13.10.2026) angekündigt, ohne Datum – blog.google (introducing-gemini-4-argon)</a:t>
            </a:r>
          </a:p>
          <a:p>
            <a:r>
              <a:rPr lang="de-DE" dirty="0"/>
              <a:t>Grok 5: „currently in training“ (xAI, 06.01.2026); Musk 14.09.2026: erst Grok 4.8/4.9, Grok 5 = „AGI“ (c); frühere Termine verstrichen – docs.x.ai/developers/release-notes</a:t>
            </a:r>
          </a:p>
          <a:p>
            <a:r>
              <a:rPr lang="de-DE" dirty="0"/>
              <a:t>Figure 03 in Serienproduktion, 1 Roboter pro Stunde (29.04.2026) – figure.ai/news/ramping-figure-03-production</a:t>
            </a:r>
          </a:p>
          <a:p>
            <a:r>
              <a:rPr lang="de-DE" dirty="0"/>
              <a:t>OpenAI-Gerät (Jony Ive), wohl Lautsprecher mit Kamera, frühestens Ende Feb 2027 (b, berichtet) – 9to5mac 10.02.2026, macrumors 20.02.2026</a:t>
            </a:r>
          </a:p>
          <a:p>
            <a:r>
              <a:rPr lang="de-DE" dirty="0"/>
              <a:t>XPeng IRON 2027, Europa im 2. Hj. 2027 (b); Tesla Optimus: Auslieferung an Fremdkunden Ende 2027 geplant (Plan/Prognose, Termine bisher jedes Jahr gerutscht) – https://electrek.co/2026/10/22/tesla-optimus-delivery-late-2027-hands-ai-problems/</a:t>
            </a:r>
          </a:p>
          <a:p>
            <a:r>
              <a:rPr lang="de-DE" dirty="0"/>
              <a:t>Quelle aller Angaben: /workspace/slides/ki-ausblick-tpKtw0/ausblick_inhalt.md (Recherche-Stand 27.10.2026).</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Medizin &amp; Regulierung: der Fahrplan 2026–2028 (plus EHDS-Stufen 2029/2031).</a:t>
            </a:r>
          </a:p>
          <a:p>
            <a:r>
              <a:rPr lang="de-DE" dirty="0"/>
              <a:t>AI Act nach Digital-Omnibus, Verordnung (EU) 2026/1744, in Kraft 27.07.2026: Kennzeichnung KI-generierter Inhalte bis 02.12.2026; eigenständige Hochrisiko-KI (Anhang III: Bildung, Arbeit, Kreditprüfung) ab 02.12.2027 (a) – https://eur-lex.europa.eu/eli/reg/2026/1744/oj/eng</a:t>
            </a:r>
          </a:p>
          <a:p>
            <a:r>
              <a:rPr lang="de-DE" dirty="0"/>
              <a:t>Colorado AI Act SB 26-189 ab 01.01.2027 (a).</a:t>
            </a:r>
          </a:p>
          <a:p>
            <a:r>
              <a:rPr lang="de-DE" dirty="0"/>
              <a:t>EHDS (Europäischer Gesundheitsdatenraum) gilt ab 26.03.2027 (a); ab 2029 Patientenkurzakte + E-Rezept grenzüberschreitend, ab 2031 Bildgebung, Labor, Entlassbriefe – eur-lex EHDS</a:t>
            </a:r>
          </a:p>
          <a:p>
            <a:r>
              <a:rPr lang="de-DE" dirty="0"/>
              <a:t>FDA: Leitlinie zu generativer KI in Medizinprodukten für das Haushaltsjahr 2027 geplant (a als Plan) – fda.gov CDRH proposed guidances FY2027</a:t>
            </a:r>
          </a:p>
          <a:p>
            <a:r>
              <a:rPr lang="de-DE" dirty="0"/>
              <a:t>BESONDERE MARKIERUNG – AI Act: Pflichten für KI in Medizinprodukten ab 02.08.2028 (produktgebundene Hochrisiko-KI, Anhang I). Ab dem 2. August 2028 gilt KI in Medizinprodukten nach dem EU AI Act als Hochrisiko-KI. Hersteller müssen dann zusätzlich zur MDR-Zertifizierung Risikomanagement, Datenqualität, Protokollierung, Transparenz und menschliche Aufsicht nachweisen; die Prüfung läuft über die Benannten Stellen im MDR-Verfahren. Für Praxen heißt das: Diagnose- und Befund-KI kommt nur noch mit diesem doppelten Nachweis auf den Markt – der Termin wurde mit dem Digital-Omnibus vom August 2027 auf 2028 verschoben.</a:t>
            </a:r>
          </a:p>
          <a:p>
            <a:r>
              <a:rPr lang="de-DE" dirty="0"/>
              <a:t>Hintergrund: Anhang-I-Produkte = Produkte unter EU-Harmonisierungsrecht wie MDR/IVDR; Pflichten aus Kap. III AI Act; Konformitätsbewertung integriert ins MDR/IVDR-Verfahren; Verschiebung durch Verordnung 2026/1744 – https://eur-lex.europa.eu/eli/reg/2026/1744/oj/eng</a:t>
            </a:r>
          </a:p>
          <a:p>
            <a:r>
              <a:rPr lang="de-DE" dirty="0"/>
              <a:t>Nicht auf der Folie, nur zur Info: Google AMIE – Machbarkeitsstudie Hausarztpraxis, 98 Patienten, ohne Sicherheitsabbrüche, Lancet (b).</a:t>
            </a:r>
          </a:p>
          <a:p>
            <a:r>
              <a:rPr lang="de-DE" dirty="0"/>
              <a:t>Quelle aller Angaben: /workspace/slides/ki-ausblick-tpKtw0/ausblick_inhalt.md (Recherche-Stand 27.10.2026).</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AGI-Prognosen – alle vier sind Prognosen namentlich genannter Personen (Status c), keine Ankündigungen mit Datum.</a:t>
            </a:r>
          </a:p>
          <a:p>
            <a:r>
              <a:rPr lang="de-DE" dirty="0"/>
              <a:t>Demis Hassabis: AGI in 2–3 Jahren (~2028/29), im Januar noch 5–10 Jahre – WSJ Magazine, Okt 2026.</a:t>
            </a:r>
          </a:p>
          <a:p>
            <a:r>
              <a:rPr lang="de-DE" dirty="0"/>
              <a:t>Dario Amodei: „Powerful AI“ in 1–2 Jahren.</a:t>
            </a:r>
          </a:p>
          <a:p>
            <a:r>
              <a:rPr lang="de-DE" dirty="0"/>
              <a:t>Daniel Kokotajlo, AI-2027-Szenario: „Automated Coder“, Median Dez 2027 – aifuturesmodel.com/about</a:t>
            </a:r>
          </a:p>
          <a:p>
            <a:r>
              <a:rPr lang="de-DE" dirty="0"/>
              <a:t>Elon Musk: „Grok 5 = AGI“, ohne Datum (14.09.2026) – docs.x.ai/developers/release-notes</a:t>
            </a:r>
          </a:p>
          <a:p>
            <a:r>
              <a:rPr lang="de-DE" dirty="0"/>
              <a:t>Quelle aller Angaben: /workspace/slides/ki-ausblick-tpKtw0/ausblick_inhalt.md (Recherche-Stand 27.10.2026).</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3" Type="http://schemas.openxmlformats.org/officeDocument/2006/relationships/image" Target="../media/image64.png"/><Relationship Id="rId18" Type="http://schemas.openxmlformats.org/officeDocument/2006/relationships/image" Target="../media/image69.png"/><Relationship Id="rId12" Type="http://schemas.openxmlformats.org/officeDocument/2006/relationships/image" Target="../media/image63.png"/><Relationship Id="rId17" Type="http://schemas.openxmlformats.org/officeDocument/2006/relationships/image" Target="../media/image68.png"/><Relationship Id="rId2" Type="http://schemas.openxmlformats.org/officeDocument/2006/relationships/notesSlide" Target="../notesSlides/notesSlide5.xml"/><Relationship Id="rId16" Type="http://schemas.openxmlformats.org/officeDocument/2006/relationships/image" Target="../media/image67.png"/><Relationship Id="rId1" Type="http://schemas.openxmlformats.org/officeDocument/2006/relationships/slideLayout" Target="../slideLayouts/slideLayout1.xml"/><Relationship Id="rId11" Type="http://schemas.openxmlformats.org/officeDocument/2006/relationships/image" Target="../media/image62.png"/><Relationship Id="rId15" Type="http://schemas.openxmlformats.org/officeDocument/2006/relationships/image" Target="../media/image66.png"/><Relationship Id="rId10" Type="http://schemas.openxmlformats.org/officeDocument/2006/relationships/image" Target="../media/image61.png"/><Relationship Id="rId19" Type="http://schemas.openxmlformats.org/officeDocument/2006/relationships/image" Target="../media/image70.png"/><Relationship Id="rId14" Type="http://schemas.openxmlformats.org/officeDocument/2006/relationships/image" Target="../media/image65.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4.png"/><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30.png"/><Relationship Id="rId5" Type="http://schemas.openxmlformats.org/officeDocument/2006/relationships/image" Target="../media/image23.png"/><Relationship Id="rId10" Type="http://schemas.openxmlformats.org/officeDocument/2006/relationships/image" Target="../media/image29.png"/><Relationship Id="rId4" Type="http://schemas.openxmlformats.org/officeDocument/2006/relationships/image" Target="../media/image25.png"/><Relationship Id="rId9"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3.png"/><Relationship Id="rId7"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30.png"/><Relationship Id="rId10" Type="http://schemas.openxmlformats.org/officeDocument/2006/relationships/image" Target="../media/image31.png"/><Relationship Id="rId4" Type="http://schemas.openxmlformats.org/officeDocument/2006/relationships/image" Target="../media/image28.png"/><Relationship Id="rId9" Type="http://schemas.openxmlformats.org/officeDocument/2006/relationships/image" Target="../media/image27.png"/></Relationships>
</file>

<file path=ppt/slides/_rels/slide1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12" Type="http://schemas.openxmlformats.org/officeDocument/2006/relationships/image" Target="../media/image39.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image" Target="../media/image38.png"/><Relationship Id="rId5" Type="http://schemas.openxmlformats.org/officeDocument/2006/relationships/image" Target="../media/image34.png"/><Relationship Id="rId10" Type="http://schemas.openxmlformats.org/officeDocument/2006/relationships/image" Target="../media/image23.png"/><Relationship Id="rId4" Type="http://schemas.openxmlformats.org/officeDocument/2006/relationships/image" Target="../media/image33.png"/><Relationship Id="rId9" Type="http://schemas.openxmlformats.org/officeDocument/2006/relationships/image" Target="../media/image29.png"/></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3.png"/><Relationship Id="rId7"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46.png"/><Relationship Id="rId4" Type="http://schemas.openxmlformats.org/officeDocument/2006/relationships/image" Target="../media/image45.png"/></Relationships>
</file>

<file path=ppt/slides/_rels/slide1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7.png"/><Relationship Id="rId7"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9.png"/><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6.png"/><Relationship Id="rId7"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23.png"/><Relationship Id="rId4" Type="http://schemas.openxmlformats.org/officeDocument/2006/relationships/image" Target="../media/image51.png"/><Relationship Id="rId9"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56.png"/><Relationship Id="rId7"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6.png"/><Relationship Id="rId4" Type="http://schemas.openxmlformats.org/officeDocument/2006/relationships/image" Target="../media/image30.png"/><Relationship Id="rId9" Type="http://schemas.openxmlformats.org/officeDocument/2006/relationships/image" Target="../media/image55.png"/></Relationships>
</file>

<file path=ppt/slides/_rels/slide25.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23.png"/><Relationship Id="rId7" Type="http://schemas.openxmlformats.org/officeDocument/2006/relationships/image" Target="../media/image59.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29.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D4C61"/>
        </a:solidFill>
        <a:effectLst/>
      </p:bgPr>
    </p:bg>
    <p:spTree>
      <p:nvGrpSpPr>
        <p:cNvPr id="1" name=""/>
        <p:cNvGrpSpPr/>
        <p:nvPr/>
      </p:nvGrpSpPr>
      <p:grpSpPr>
        <a:xfrm>
          <a:off x="0" y="0"/>
          <a:ext cx="0" cy="0"/>
          <a:chOff x="0" y="0"/>
          <a:chExt cx="0" cy="0"/>
        </a:xfrm>
      </p:grpSpPr>
      <p:sp>
        <p:nvSpPr>
          <p:cNvPr id="2" name="Text 0"/>
          <p:cNvSpPr/>
          <p:nvPr/>
        </p:nvSpPr>
        <p:spPr>
          <a:xfrm>
            <a:off x="822960" y="640080"/>
            <a:ext cx="5943600" cy="2011680"/>
          </a:xfrm>
          <a:prstGeom prst="rect">
            <a:avLst/>
          </a:prstGeom>
          <a:noFill/>
          <a:ln/>
        </p:spPr>
        <p:txBody>
          <a:bodyPr wrap="square" lIns="0" tIns="0" rIns="0" bIns="0" rtlCol="0" anchor="ctr"/>
          <a:lstStyle/>
          <a:p>
            <a:pPr marL="0" indent="0">
              <a:buNone/>
            </a:pPr>
            <a:r>
              <a:rPr lang="en-US" sz="15000" dirty="0">
                <a:solidFill>
                  <a:srgbClr val="8C9AAE"/>
                </a:solidFill>
                <a:latin typeface="Playfair Display" pitchFamily="34" charset="0"/>
                <a:ea typeface="Playfair Display" pitchFamily="34" charset="-122"/>
                <a:cs typeface="Playfair Display" pitchFamily="34" charset="-120"/>
              </a:rPr>
              <a:t>1943</a:t>
            </a:r>
            <a:endParaRPr lang="en-US" sz="15000" dirty="0"/>
          </a:p>
        </p:txBody>
      </p:sp>
      <p:sp>
        <p:nvSpPr>
          <p:cNvPr id="3" name="Text 1"/>
          <p:cNvSpPr/>
          <p:nvPr/>
        </p:nvSpPr>
        <p:spPr>
          <a:xfrm>
            <a:off x="5120640" y="1920240"/>
            <a:ext cx="6400800" cy="2011680"/>
          </a:xfrm>
          <a:prstGeom prst="rect">
            <a:avLst/>
          </a:prstGeom>
          <a:noFill/>
          <a:ln/>
        </p:spPr>
        <p:txBody>
          <a:bodyPr wrap="square" lIns="0" tIns="0" rIns="0" bIns="0" rtlCol="0" anchor="ctr"/>
          <a:lstStyle/>
          <a:p>
            <a:pPr marL="0" indent="0" algn="r">
              <a:buNone/>
            </a:pPr>
            <a:r>
              <a:rPr lang="en-US" sz="15000" dirty="0">
                <a:solidFill>
                  <a:srgbClr val="FFFFFF"/>
                </a:solidFill>
                <a:latin typeface="Playfair Display" pitchFamily="34" charset="0"/>
                <a:ea typeface="Playfair Display" pitchFamily="34" charset="-122"/>
                <a:cs typeface="Playfair Display" pitchFamily="34" charset="-120"/>
              </a:rPr>
              <a:t>2026</a:t>
            </a:r>
            <a:endParaRPr lang="en-US" sz="15000" dirty="0"/>
          </a:p>
        </p:txBody>
      </p:sp>
      <p:sp>
        <p:nvSpPr>
          <p:cNvPr id="4" name="Shape 2"/>
          <p:cNvSpPr/>
          <p:nvPr/>
        </p:nvSpPr>
        <p:spPr>
          <a:xfrm>
            <a:off x="914400" y="4343400"/>
            <a:ext cx="4754880" cy="0"/>
          </a:xfrm>
          <a:prstGeom prst="line">
            <a:avLst/>
          </a:prstGeom>
          <a:noFill/>
          <a:ln w="9525">
            <a:solidFill>
              <a:srgbClr val="FFFFFF"/>
            </a:solidFill>
            <a:prstDash val="solid"/>
          </a:ln>
        </p:spPr>
        <p:txBody>
          <a:bodyPr/>
          <a:lstStyle/>
          <a:p>
            <a:endParaRPr lang="de-DE"/>
          </a:p>
        </p:txBody>
      </p:sp>
      <p:sp>
        <p:nvSpPr>
          <p:cNvPr id="5" name="Text 3"/>
          <p:cNvSpPr/>
          <p:nvPr/>
        </p:nvSpPr>
        <p:spPr>
          <a:xfrm>
            <a:off x="914400" y="4480560"/>
            <a:ext cx="6858000" cy="731520"/>
          </a:xfrm>
          <a:prstGeom prst="rect">
            <a:avLst/>
          </a:prstGeom>
          <a:noFill/>
          <a:ln/>
        </p:spPr>
        <p:txBody>
          <a:bodyPr wrap="square" lIns="0" tIns="0" rIns="0" bIns="0" rtlCol="0" anchor="ctr"/>
          <a:lstStyle/>
          <a:p>
            <a:pPr marL="0" indent="0">
              <a:buNone/>
            </a:pPr>
            <a:r>
              <a:rPr lang="en-US" sz="4000" dirty="0">
                <a:solidFill>
                  <a:srgbClr val="FFFFFF"/>
                </a:solidFill>
                <a:latin typeface="Poppins SemiBold" pitchFamily="34" charset="0"/>
                <a:cs typeface="Poppins SemiBold" pitchFamily="34" charset="-120"/>
              </a:rPr>
              <a:t>Eine Idee </a:t>
            </a:r>
            <a:r>
              <a:rPr lang="en-US" sz="4000" dirty="0" err="1">
                <a:solidFill>
                  <a:srgbClr val="FFFFFF"/>
                </a:solidFill>
                <a:latin typeface="Poppins SemiBold" pitchFamily="34" charset="0"/>
                <a:cs typeface="Poppins SemiBold" pitchFamily="34" charset="-120"/>
              </a:rPr>
              <a:t>wird</a:t>
            </a:r>
            <a:r>
              <a:rPr lang="en-US" sz="4000" dirty="0">
                <a:solidFill>
                  <a:srgbClr val="FFFFFF"/>
                </a:solidFill>
                <a:latin typeface="Poppins SemiBold" pitchFamily="34" charset="0"/>
                <a:cs typeface="Poppins SemiBold" pitchFamily="34" charset="-120"/>
              </a:rPr>
              <a:t> </a:t>
            </a:r>
            <a:r>
              <a:rPr lang="en-US" sz="4000" dirty="0" err="1">
                <a:solidFill>
                  <a:srgbClr val="FFFFFF"/>
                </a:solidFill>
                <a:latin typeface="Poppins SemiBold" pitchFamily="34" charset="0"/>
                <a:cs typeface="Poppins SemiBold" pitchFamily="34" charset="-120"/>
              </a:rPr>
              <a:t>Wirklichkeit</a:t>
            </a:r>
            <a:endParaRPr lang="en-US" sz="4000" dirty="0"/>
          </a:p>
        </p:txBody>
      </p:sp>
      <p:sp>
        <p:nvSpPr>
          <p:cNvPr id="6" name="Text 4"/>
          <p:cNvSpPr/>
          <p:nvPr/>
        </p:nvSpPr>
        <p:spPr>
          <a:xfrm>
            <a:off x="914400" y="5212080"/>
            <a:ext cx="6858000" cy="365760"/>
          </a:xfrm>
          <a:prstGeom prst="rect">
            <a:avLst/>
          </a:prstGeom>
          <a:noFill/>
          <a:ln/>
        </p:spPr>
        <p:txBody>
          <a:bodyPr wrap="square" lIns="0" tIns="0" rIns="0" bIns="0" rtlCol="0" anchor="ctr"/>
          <a:lstStyle/>
          <a:p>
            <a:pPr marL="0" indent="0">
              <a:buNone/>
            </a:pPr>
            <a:r>
              <a:rPr lang="en-US" sz="1400" kern="0" spc="100" dirty="0">
                <a:solidFill>
                  <a:srgbClr val="D2D3D5"/>
                </a:solidFill>
                <a:latin typeface="Lato" pitchFamily="34" charset="0"/>
                <a:ea typeface="Lato" pitchFamily="34" charset="-122"/>
                <a:cs typeface="Lato" pitchFamily="34" charset="-120"/>
              </a:rPr>
              <a:t>Vom ersten Neuronenmodell bis zu Agenten, die selbst Code schreiben</a:t>
            </a:r>
            <a:endParaRPr lang="en-US" sz="1400" dirty="0"/>
          </a:p>
        </p:txBody>
      </p:sp>
      <p:sp>
        <p:nvSpPr>
          <p:cNvPr id="34" name="Autorenzeile"/>
          <p:cNvSpPr/>
          <p:nvPr/>
        </p:nvSpPr>
        <p:spPr>
          <a:xfrm>
            <a:off x="914400" y="5687568"/>
            <a:ext cx="6858000" cy="365760"/>
          </a:xfrm>
          <a:prstGeom prst="rect">
            <a:avLst/>
          </a:prstGeom>
          <a:noFill/>
          <a:ln/>
        </p:spPr>
        <p:txBody>
          <a:bodyPr wrap="square" lIns="0" tIns="0" rIns="0" bIns="0" rtlCol="0" anchor="ctr"/>
          <a:lstStyle/>
          <a:p>
            <a:pPr marL="0" indent="0">
              <a:buNone/>
            </a:pPr>
            <a:r>
              <a:rPr lang="de-DE" sz="1600" kern="0" spc="100" dirty="0" b="0">
                <a:solidFill>
                  <a:srgbClr val="FFFFFF"/>
                </a:solidFill>
                <a:latin typeface="Poppins SemiBold" pitchFamily="34" charset="0"/>
                <a:ea typeface="Poppins SemiBold" pitchFamily="34" charset="-122"/>
                <a:cs typeface="Poppins SemiBold" pitchFamily="34" charset="-120"/>
              </a:rPr>
              <a:t>Dr. Thomas Quak</a:t>
            </a:r>
            <a:endParaRPr lang="en-US" sz="1400" dirty="0"/>
          </a:p>
        </p:txBody>
      </p:sp>
      <p:sp>
        <p:nvSpPr>
          <p:cNvPr id="7" name="Shape 5"/>
          <p:cNvSpPr/>
          <p:nvPr/>
        </p:nvSpPr>
        <p:spPr>
          <a:xfrm>
            <a:off x="8001000" y="4526280"/>
            <a:ext cx="658368" cy="658368"/>
          </a:xfrm>
          <a:prstGeom prst="ellipse">
            <a:avLst/>
          </a:prstGeom>
          <a:solidFill>
            <a:srgbClr val="FFFFFF"/>
          </a:solidFill>
          <a:ln/>
        </p:spPr>
        <p:txBody>
          <a:bodyPr/>
          <a:lstStyle/>
          <a:p>
            <a:endParaRPr lang="de-DE"/>
          </a:p>
        </p:txBody>
      </p:sp>
      <p:pic>
        <p:nvPicPr>
          <p:cNvPr id="8" name="Image 0" descr="/workspace/ki-timeline/logos/png/apple.png"/>
          <p:cNvPicPr>
            <a:picLocks noChangeAspect="1"/>
          </p:cNvPicPr>
          <p:nvPr/>
        </p:nvPicPr>
        <p:blipFill>
          <a:blip r:embed="rId3"/>
          <a:stretch>
            <a:fillRect/>
          </a:stretch>
        </p:blipFill>
        <p:spPr>
          <a:xfrm>
            <a:off x="8132674" y="4657954"/>
            <a:ext cx="395021" cy="395021"/>
          </a:xfrm>
          <a:prstGeom prst="rect">
            <a:avLst/>
          </a:prstGeom>
        </p:spPr>
      </p:pic>
      <p:sp>
        <p:nvSpPr>
          <p:cNvPr id="9" name="Shape 6"/>
          <p:cNvSpPr/>
          <p:nvPr/>
        </p:nvSpPr>
        <p:spPr>
          <a:xfrm>
            <a:off x="8915400" y="4526280"/>
            <a:ext cx="658368" cy="658368"/>
          </a:xfrm>
          <a:prstGeom prst="ellipse">
            <a:avLst/>
          </a:prstGeom>
          <a:solidFill>
            <a:srgbClr val="FFFFFF"/>
          </a:solidFill>
          <a:ln/>
        </p:spPr>
        <p:txBody>
          <a:bodyPr/>
          <a:lstStyle/>
          <a:p>
            <a:endParaRPr lang="de-DE"/>
          </a:p>
        </p:txBody>
      </p:sp>
      <p:pic>
        <p:nvPicPr>
          <p:cNvPr id="10" name="Image 1" descr="/workspace/ki-timeline/logos/png/ibm.png"/>
          <p:cNvPicPr>
            <a:picLocks noChangeAspect="1"/>
          </p:cNvPicPr>
          <p:nvPr/>
        </p:nvPicPr>
        <p:blipFill>
          <a:blip r:embed="rId4"/>
          <a:stretch>
            <a:fillRect/>
          </a:stretch>
        </p:blipFill>
        <p:spPr>
          <a:xfrm>
            <a:off x="9047074" y="4657954"/>
            <a:ext cx="395021" cy="395021"/>
          </a:xfrm>
          <a:prstGeom prst="rect">
            <a:avLst/>
          </a:prstGeom>
        </p:spPr>
      </p:pic>
      <p:sp>
        <p:nvSpPr>
          <p:cNvPr id="11" name="Shape 7"/>
          <p:cNvSpPr/>
          <p:nvPr/>
        </p:nvSpPr>
        <p:spPr>
          <a:xfrm>
            <a:off x="9829800" y="4526280"/>
            <a:ext cx="658368" cy="658368"/>
          </a:xfrm>
          <a:prstGeom prst="ellipse">
            <a:avLst/>
          </a:prstGeom>
          <a:solidFill>
            <a:srgbClr val="FFFFFF"/>
          </a:solidFill>
          <a:ln/>
        </p:spPr>
        <p:txBody>
          <a:bodyPr/>
          <a:lstStyle/>
          <a:p>
            <a:endParaRPr lang="de-DE"/>
          </a:p>
        </p:txBody>
      </p:sp>
      <p:pic>
        <p:nvPicPr>
          <p:cNvPr id="12" name="Image 2" descr="/workspace/ki-timeline/logos/png/google.png"/>
          <p:cNvPicPr>
            <a:picLocks noChangeAspect="1"/>
          </p:cNvPicPr>
          <p:nvPr/>
        </p:nvPicPr>
        <p:blipFill>
          <a:blip r:embed="rId5"/>
          <a:stretch>
            <a:fillRect/>
          </a:stretch>
        </p:blipFill>
        <p:spPr>
          <a:xfrm>
            <a:off x="9961474" y="4657954"/>
            <a:ext cx="395021" cy="395021"/>
          </a:xfrm>
          <a:prstGeom prst="rect">
            <a:avLst/>
          </a:prstGeom>
        </p:spPr>
      </p:pic>
      <p:sp>
        <p:nvSpPr>
          <p:cNvPr id="13" name="Shape 8"/>
          <p:cNvSpPr/>
          <p:nvPr/>
        </p:nvSpPr>
        <p:spPr>
          <a:xfrm>
            <a:off x="10744200" y="4526280"/>
            <a:ext cx="658368" cy="658368"/>
          </a:xfrm>
          <a:prstGeom prst="ellipse">
            <a:avLst/>
          </a:prstGeom>
          <a:solidFill>
            <a:srgbClr val="FFFFFF"/>
          </a:solidFill>
          <a:ln/>
        </p:spPr>
        <p:txBody>
          <a:bodyPr/>
          <a:lstStyle/>
          <a:p>
            <a:endParaRPr lang="de-DE"/>
          </a:p>
        </p:txBody>
      </p:sp>
      <p:pic>
        <p:nvPicPr>
          <p:cNvPr id="14" name="Image 3" descr="/workspace/ki-timeline/logos/png/openai.png"/>
          <p:cNvPicPr>
            <a:picLocks noChangeAspect="1"/>
          </p:cNvPicPr>
          <p:nvPr/>
        </p:nvPicPr>
        <p:blipFill>
          <a:blip r:embed="rId6"/>
          <a:stretch>
            <a:fillRect/>
          </a:stretch>
        </p:blipFill>
        <p:spPr>
          <a:xfrm>
            <a:off x="10875874" y="4657954"/>
            <a:ext cx="395021" cy="395021"/>
          </a:xfrm>
          <a:prstGeom prst="rect">
            <a:avLst/>
          </a:prstGeom>
        </p:spPr>
      </p:pic>
      <p:sp>
        <p:nvSpPr>
          <p:cNvPr id="15" name="Shape 9"/>
          <p:cNvSpPr/>
          <p:nvPr/>
        </p:nvSpPr>
        <p:spPr>
          <a:xfrm>
            <a:off x="8001000" y="5394960"/>
            <a:ext cx="658368" cy="658368"/>
          </a:xfrm>
          <a:prstGeom prst="ellipse">
            <a:avLst/>
          </a:prstGeom>
          <a:solidFill>
            <a:srgbClr val="FFFFFF"/>
          </a:solidFill>
          <a:ln/>
        </p:spPr>
        <p:txBody>
          <a:bodyPr/>
          <a:lstStyle/>
          <a:p>
            <a:endParaRPr lang="de-DE"/>
          </a:p>
        </p:txBody>
      </p:sp>
      <p:pic>
        <p:nvPicPr>
          <p:cNvPr id="16" name="Image 4" descr="/workspace/ki-timeline/logos/png/microsoft.png"/>
          <p:cNvPicPr>
            <a:picLocks noChangeAspect="1"/>
          </p:cNvPicPr>
          <p:nvPr/>
        </p:nvPicPr>
        <p:blipFill>
          <a:blip r:embed="rId7"/>
          <a:stretch>
            <a:fillRect/>
          </a:stretch>
        </p:blipFill>
        <p:spPr>
          <a:xfrm>
            <a:off x="8132674" y="5526634"/>
            <a:ext cx="395021" cy="395021"/>
          </a:xfrm>
          <a:prstGeom prst="rect">
            <a:avLst/>
          </a:prstGeom>
        </p:spPr>
      </p:pic>
      <p:sp>
        <p:nvSpPr>
          <p:cNvPr id="17" name="Shape 10"/>
          <p:cNvSpPr/>
          <p:nvPr/>
        </p:nvSpPr>
        <p:spPr>
          <a:xfrm>
            <a:off x="8915400" y="5394960"/>
            <a:ext cx="658368" cy="658368"/>
          </a:xfrm>
          <a:prstGeom prst="ellipse">
            <a:avLst/>
          </a:prstGeom>
          <a:solidFill>
            <a:srgbClr val="FFFFFF"/>
          </a:solidFill>
          <a:ln/>
        </p:spPr>
        <p:txBody>
          <a:bodyPr/>
          <a:lstStyle/>
          <a:p>
            <a:endParaRPr lang="de-DE"/>
          </a:p>
        </p:txBody>
      </p:sp>
      <p:pic>
        <p:nvPicPr>
          <p:cNvPr id="18" name="Image 5" descr="/workspace/ki-timeline/logos/png/anthropic.png"/>
          <p:cNvPicPr>
            <a:picLocks noChangeAspect="1"/>
          </p:cNvPicPr>
          <p:nvPr/>
        </p:nvPicPr>
        <p:blipFill>
          <a:blip r:embed="rId8"/>
          <a:stretch>
            <a:fillRect/>
          </a:stretch>
        </p:blipFill>
        <p:spPr>
          <a:xfrm>
            <a:off x="9047074" y="5526634"/>
            <a:ext cx="395021" cy="395021"/>
          </a:xfrm>
          <a:prstGeom prst="rect">
            <a:avLst/>
          </a:prstGeom>
        </p:spPr>
      </p:pic>
      <p:sp>
        <p:nvSpPr>
          <p:cNvPr id="19" name="Shape 11"/>
          <p:cNvSpPr/>
          <p:nvPr/>
        </p:nvSpPr>
        <p:spPr>
          <a:xfrm>
            <a:off x="9829800" y="5394960"/>
            <a:ext cx="658368" cy="658368"/>
          </a:xfrm>
          <a:prstGeom prst="ellipse">
            <a:avLst/>
          </a:prstGeom>
          <a:solidFill>
            <a:srgbClr val="FFFFFF"/>
          </a:solidFill>
          <a:ln/>
        </p:spPr>
        <p:txBody>
          <a:bodyPr/>
          <a:lstStyle/>
          <a:p>
            <a:endParaRPr lang="de-DE"/>
          </a:p>
        </p:txBody>
      </p:sp>
      <p:pic>
        <p:nvPicPr>
          <p:cNvPr id="20" name="Image 6" descr="/workspace/ki-timeline/logos/png/meta.png"/>
          <p:cNvPicPr>
            <a:picLocks noChangeAspect="1"/>
          </p:cNvPicPr>
          <p:nvPr/>
        </p:nvPicPr>
        <p:blipFill>
          <a:blip r:embed="rId9"/>
          <a:stretch>
            <a:fillRect/>
          </a:stretch>
        </p:blipFill>
        <p:spPr>
          <a:xfrm>
            <a:off x="9961474" y="5526634"/>
            <a:ext cx="395021" cy="395021"/>
          </a:xfrm>
          <a:prstGeom prst="rect">
            <a:avLst/>
          </a:prstGeom>
        </p:spPr>
      </p:pic>
      <p:sp>
        <p:nvSpPr>
          <p:cNvPr id="21" name="Shape 12"/>
          <p:cNvSpPr/>
          <p:nvPr/>
        </p:nvSpPr>
        <p:spPr>
          <a:xfrm>
            <a:off x="10744200" y="5394960"/>
            <a:ext cx="658368" cy="658368"/>
          </a:xfrm>
          <a:prstGeom prst="ellipse">
            <a:avLst/>
          </a:prstGeom>
          <a:solidFill>
            <a:srgbClr val="FFFFFF"/>
          </a:solidFill>
          <a:ln/>
        </p:spPr>
        <p:txBody>
          <a:bodyPr/>
          <a:lstStyle/>
          <a:p>
            <a:endParaRPr lang="de-DE"/>
          </a:p>
        </p:txBody>
      </p:sp>
      <p:pic>
        <p:nvPicPr>
          <p:cNvPr id="22" name="Image 7" descr="/workspace/ki-timeline/logos/png/grok.png"/>
          <p:cNvPicPr>
            <a:picLocks noChangeAspect="1"/>
          </p:cNvPicPr>
          <p:nvPr/>
        </p:nvPicPr>
        <p:blipFill>
          <a:blip r:embed="rId10"/>
          <a:stretch>
            <a:fillRect/>
          </a:stretch>
        </p:blipFill>
        <p:spPr>
          <a:xfrm>
            <a:off x="10875874" y="5526634"/>
            <a:ext cx="395021" cy="395021"/>
          </a:xfrm>
          <a:prstGeom prst="rect">
            <a:avLst/>
          </a:prstGeom>
        </p:spPr>
      </p:pic>
      <p:sp>
        <p:nvSpPr>
          <p:cNvPr id="23" name="Shape 13"/>
          <p:cNvSpPr/>
          <p:nvPr/>
        </p:nvSpPr>
        <p:spPr>
          <a:xfrm>
            <a:off x="777240" y="6400800"/>
            <a:ext cx="9966960" cy="0"/>
          </a:xfrm>
          <a:prstGeom prst="line">
            <a:avLst/>
          </a:prstGeom>
          <a:noFill/>
          <a:ln w="12700">
            <a:solidFill>
              <a:srgbClr val="8C9AAE"/>
            </a:solidFill>
            <a:prstDash val="solid"/>
          </a:ln>
        </p:spPr>
        <p:txBody>
          <a:bodyPr/>
          <a:lstStyle/>
          <a:p>
            <a:endParaRPr lang="de-DE"/>
          </a:p>
        </p:txBody>
      </p:sp>
      <p:sp>
        <p:nvSpPr>
          <p:cNvPr id="24" name="Shape 14"/>
          <p:cNvSpPr/>
          <p:nvPr/>
        </p:nvSpPr>
        <p:spPr>
          <a:xfrm>
            <a:off x="777240" y="6355080"/>
            <a:ext cx="0" cy="91440"/>
          </a:xfrm>
          <a:prstGeom prst="line">
            <a:avLst/>
          </a:prstGeom>
          <a:noFill/>
          <a:ln w="12700">
            <a:solidFill>
              <a:srgbClr val="8C9AAE"/>
            </a:solidFill>
            <a:prstDash val="solid"/>
          </a:ln>
        </p:spPr>
        <p:txBody>
          <a:bodyPr/>
          <a:lstStyle/>
          <a:p>
            <a:endParaRPr lang="de-DE"/>
          </a:p>
        </p:txBody>
      </p:sp>
      <p:sp>
        <p:nvSpPr>
          <p:cNvPr id="25" name="Text 15"/>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D2D3D5"/>
                </a:solidFill>
                <a:latin typeface="Poppins" pitchFamily="34" charset="0"/>
                <a:ea typeface="Poppins" pitchFamily="34" charset="-122"/>
                <a:cs typeface="Poppins" pitchFamily="34" charset="-120"/>
              </a:rPr>
              <a:t>1943</a:t>
            </a:r>
            <a:endParaRPr lang="en-US" sz="900" dirty="0"/>
          </a:p>
        </p:txBody>
      </p:sp>
      <p:sp>
        <p:nvSpPr>
          <p:cNvPr id="26" name="Shape 16"/>
          <p:cNvSpPr/>
          <p:nvPr/>
        </p:nvSpPr>
        <p:spPr>
          <a:xfrm>
            <a:off x="2371954" y="6355080"/>
            <a:ext cx="0" cy="91440"/>
          </a:xfrm>
          <a:prstGeom prst="line">
            <a:avLst/>
          </a:prstGeom>
          <a:noFill/>
          <a:ln w="12700">
            <a:solidFill>
              <a:srgbClr val="8C9AAE"/>
            </a:solidFill>
            <a:prstDash val="solid"/>
          </a:ln>
        </p:spPr>
        <p:txBody>
          <a:bodyPr/>
          <a:lstStyle/>
          <a:p>
            <a:endParaRPr lang="de-DE"/>
          </a:p>
        </p:txBody>
      </p:sp>
      <p:sp>
        <p:nvSpPr>
          <p:cNvPr id="27" name="Text 17"/>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D2D3D5"/>
                </a:solidFill>
                <a:latin typeface="Poppins" pitchFamily="34" charset="0"/>
                <a:ea typeface="Poppins" pitchFamily="34" charset="-122"/>
                <a:cs typeface="Poppins" pitchFamily="34" charset="-120"/>
              </a:rPr>
              <a:t>2010</a:t>
            </a:r>
            <a:endParaRPr lang="en-US" sz="900" dirty="0"/>
          </a:p>
        </p:txBody>
      </p:sp>
      <p:sp>
        <p:nvSpPr>
          <p:cNvPr id="28" name="Shape 18"/>
          <p:cNvSpPr/>
          <p:nvPr/>
        </p:nvSpPr>
        <p:spPr>
          <a:xfrm>
            <a:off x="8285253" y="6355080"/>
            <a:ext cx="0" cy="91440"/>
          </a:xfrm>
          <a:prstGeom prst="line">
            <a:avLst/>
          </a:prstGeom>
          <a:noFill/>
          <a:ln w="12700">
            <a:solidFill>
              <a:srgbClr val="8C9AAE"/>
            </a:solidFill>
            <a:prstDash val="solid"/>
          </a:ln>
        </p:spPr>
        <p:txBody>
          <a:bodyPr/>
          <a:lstStyle/>
          <a:p>
            <a:endParaRPr lang="de-DE"/>
          </a:p>
        </p:txBody>
      </p:sp>
      <p:sp>
        <p:nvSpPr>
          <p:cNvPr id="29" name="Text 19"/>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D2D3D5"/>
                </a:solidFill>
                <a:latin typeface="Poppins" pitchFamily="34" charset="0"/>
                <a:ea typeface="Poppins" pitchFamily="34" charset="-122"/>
                <a:cs typeface="Poppins" pitchFamily="34" charset="-120"/>
              </a:rPr>
              <a:t>2022</a:t>
            </a:r>
            <a:endParaRPr lang="en-US" sz="900" dirty="0"/>
          </a:p>
        </p:txBody>
      </p:sp>
      <p:sp>
        <p:nvSpPr>
          <p:cNvPr id="30" name="Shape 20"/>
          <p:cNvSpPr/>
          <p:nvPr/>
        </p:nvSpPr>
        <p:spPr>
          <a:xfrm>
            <a:off x="10256353" y="6355080"/>
            <a:ext cx="0" cy="91440"/>
          </a:xfrm>
          <a:prstGeom prst="line">
            <a:avLst/>
          </a:prstGeom>
          <a:noFill/>
          <a:ln w="12700">
            <a:solidFill>
              <a:srgbClr val="8C9AAE"/>
            </a:solidFill>
            <a:prstDash val="solid"/>
          </a:ln>
        </p:spPr>
        <p:txBody>
          <a:bodyPr/>
          <a:lstStyle/>
          <a:p>
            <a:endParaRPr lang="de-DE"/>
          </a:p>
        </p:txBody>
      </p:sp>
      <p:sp>
        <p:nvSpPr>
          <p:cNvPr id="31" name="Text 21"/>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D2D3D5"/>
                </a:solidFill>
                <a:latin typeface="Poppins" pitchFamily="34" charset="0"/>
                <a:ea typeface="Poppins" pitchFamily="34" charset="-122"/>
                <a:cs typeface="Poppins" pitchFamily="34" charset="-120"/>
              </a:rPr>
              <a:t>2026</a:t>
            </a:r>
            <a:endParaRPr lang="en-US" sz="900" dirty="0"/>
          </a:p>
        </p:txBody>
      </p:sp>
      <p:sp>
        <p:nvSpPr>
          <p:cNvPr id="32" name="Shape 22"/>
          <p:cNvSpPr/>
          <p:nvPr/>
        </p:nvSpPr>
        <p:spPr>
          <a:xfrm>
            <a:off x="8692530" y="6359652"/>
            <a:ext cx="82296" cy="82296"/>
          </a:xfrm>
          <a:prstGeom prst="ellipse">
            <a:avLst/>
          </a:prstGeom>
          <a:solidFill>
            <a:srgbClr val="D62828"/>
          </a:solidFill>
          <a:ln/>
        </p:spPr>
        <p:txBody>
          <a:bodyPr/>
          <a:lstStyle/>
          <a:p>
            <a:endParaRPr lang="de-DE"/>
          </a:p>
        </p:txBody>
      </p:sp>
      <p:sp>
        <p:nvSpPr>
          <p:cNvPr id="33" name="Text 23"/>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FFFFFF"/>
                </a:solidFill>
                <a:latin typeface="Poppins" pitchFamily="34" charset="0"/>
                <a:ea typeface="Poppins" pitchFamily="34" charset="-122"/>
                <a:cs typeface="Poppins" pitchFamily="34" charset="-120"/>
              </a:rPr>
              <a:t>1</a:t>
            </a:r>
            <a:r>
              <a:rPr lang="en-US" sz="1200" dirty="0">
                <a:solidFill>
                  <a:srgbClr val="D2D3D5"/>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3"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4" name="Text 2"/>
          <p:cNvSpPr/>
          <p:nvPr/>
        </p:nvSpPr>
        <p:spPr>
          <a:xfrm>
            <a:off x="685800" y="777240"/>
            <a:ext cx="4572000" cy="1280160"/>
          </a:xfrm>
          <a:prstGeom prst="rect">
            <a:avLst/>
          </a:prstGeom>
          <a:noFill/>
          <a:ln/>
        </p:spPr>
        <p:txBody>
          <a:bodyPr wrap="square" lIns="0" tIns="0" rIns="0" bIns="0" rtlCol="0" anchor="ctr"/>
          <a:lstStyle/>
          <a:p>
            <a:pPr marL="0" indent="0">
              <a:buNone/>
            </a:pPr>
            <a:r>
              <a:rPr lang="en-US" sz="6800" dirty="0">
                <a:solidFill>
                  <a:srgbClr val="7F8C8D"/>
                </a:solidFill>
                <a:latin typeface="Playfair Display" pitchFamily="34" charset="0"/>
                <a:ea typeface="Playfair Display" pitchFamily="34" charset="-122"/>
                <a:cs typeface="Playfair Display" pitchFamily="34" charset="-120"/>
              </a:rPr>
              <a:t>1943–2009</a:t>
            </a:r>
            <a:endParaRPr lang="en-US" sz="6800" dirty="0"/>
          </a:p>
        </p:txBody>
      </p:sp>
      <p:sp>
        <p:nvSpPr>
          <p:cNvPr id="5" name="Text 3"/>
          <p:cNvSpPr/>
          <p:nvPr/>
        </p:nvSpPr>
        <p:spPr>
          <a:xfrm>
            <a:off x="5394960" y="960120"/>
            <a:ext cx="612648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1 · Vorgeschichte</a:t>
            </a:r>
            <a:endParaRPr lang="en-US" sz="1600" dirty="0"/>
          </a:p>
        </p:txBody>
      </p:sp>
      <p:sp>
        <p:nvSpPr>
          <p:cNvPr id="6" name="Text 4"/>
          <p:cNvSpPr/>
          <p:nvPr/>
        </p:nvSpPr>
        <p:spPr>
          <a:xfrm>
            <a:off x="5394960" y="1298448"/>
            <a:ext cx="6126480" cy="685800"/>
          </a:xfrm>
          <a:prstGeom prst="rect">
            <a:avLst/>
          </a:prstGeom>
          <a:noFill/>
          <a:ln/>
        </p:spPr>
        <p:txBody>
          <a:bodyPr wrap="square" lIns="0" tIns="0" rIns="0" bIns="0" rtlCol="0" anchor="ctr"/>
          <a:lstStyle/>
          <a:p>
            <a:pPr marL="0" indent="0">
              <a:buNone/>
            </a:pPr>
            <a:r>
              <a:rPr lang="en-US" sz="2700" dirty="0">
                <a:solidFill>
                  <a:srgbClr val="3D4C61"/>
                </a:solidFill>
                <a:latin typeface="Poppins SemiBold" pitchFamily="34" charset="0"/>
                <a:ea typeface="Poppins SemiBold" pitchFamily="34" charset="-122"/>
                <a:cs typeface="Poppins SemiBold" pitchFamily="34" charset="-120"/>
              </a:rPr>
              <a:t>Von der Idee zum lernenden Netz</a:t>
            </a:r>
            <a:endParaRPr lang="en-US" sz="2700" dirty="0"/>
          </a:p>
        </p:txBody>
      </p:sp>
      <p:sp>
        <p:nvSpPr>
          <p:cNvPr id="7" name="Shape 5"/>
          <p:cNvSpPr/>
          <p:nvPr/>
        </p:nvSpPr>
        <p:spPr>
          <a:xfrm>
            <a:off x="685800" y="3977640"/>
            <a:ext cx="4584309" cy="0"/>
          </a:xfrm>
          <a:prstGeom prst="line">
            <a:avLst/>
          </a:prstGeom>
          <a:noFill/>
          <a:ln w="63500">
            <a:solidFill>
              <a:srgbClr val="7F8C8D"/>
            </a:solidFill>
            <a:prstDash val="solid"/>
          </a:ln>
        </p:spPr>
        <p:txBody>
          <a:bodyPr/>
          <a:lstStyle/>
          <a:p>
            <a:endParaRPr lang="de-DE"/>
          </a:p>
        </p:txBody>
      </p:sp>
      <p:sp>
        <p:nvSpPr>
          <p:cNvPr id="8" name="Shape 6"/>
          <p:cNvSpPr/>
          <p:nvPr/>
        </p:nvSpPr>
        <p:spPr>
          <a:xfrm>
            <a:off x="5270109" y="3977640"/>
            <a:ext cx="833511" cy="0"/>
          </a:xfrm>
          <a:prstGeom prst="line">
            <a:avLst/>
          </a:prstGeom>
          <a:noFill/>
          <a:ln w="38100">
            <a:solidFill>
              <a:srgbClr val="BFBFBF"/>
            </a:solidFill>
            <a:prstDash val="dash"/>
          </a:ln>
        </p:spPr>
        <p:txBody>
          <a:bodyPr/>
          <a:lstStyle/>
          <a:p>
            <a:endParaRPr lang="de-DE"/>
          </a:p>
        </p:txBody>
      </p:sp>
      <p:sp>
        <p:nvSpPr>
          <p:cNvPr id="9" name="Shape 7"/>
          <p:cNvSpPr/>
          <p:nvPr/>
        </p:nvSpPr>
        <p:spPr>
          <a:xfrm>
            <a:off x="6103620" y="3977640"/>
            <a:ext cx="5417820" cy="0"/>
          </a:xfrm>
          <a:prstGeom prst="line">
            <a:avLst/>
          </a:prstGeom>
          <a:noFill/>
          <a:ln w="63500">
            <a:solidFill>
              <a:srgbClr val="7F8C8D"/>
            </a:solidFill>
            <a:prstDash val="solid"/>
          </a:ln>
        </p:spPr>
        <p:txBody>
          <a:bodyPr/>
          <a:lstStyle/>
          <a:p>
            <a:endParaRPr lang="de-DE"/>
          </a:p>
        </p:txBody>
      </p:sp>
      <p:sp>
        <p:nvSpPr>
          <p:cNvPr id="10" name="Text 8"/>
          <p:cNvSpPr/>
          <p:nvPr/>
        </p:nvSpPr>
        <p:spPr>
          <a:xfrm>
            <a:off x="5321105" y="4087368"/>
            <a:ext cx="731520" cy="384048"/>
          </a:xfrm>
          <a:prstGeom prst="rect">
            <a:avLst/>
          </a:prstGeom>
          <a:noFill/>
          <a:ln/>
        </p:spPr>
        <p:txBody>
          <a:bodyPr wrap="square" lIns="0" tIns="0" rIns="0" bIns="0" rtlCol="0" anchor="ctr"/>
          <a:lstStyle/>
          <a:p>
            <a:pPr marL="0" indent="0" algn="ctr">
              <a:buNone/>
            </a:pPr>
            <a:r>
              <a:rPr lang="en-US" sz="1000" i="1" dirty="0">
                <a:solidFill>
                  <a:srgbClr val="808080"/>
                </a:solidFill>
                <a:latin typeface="Lato" pitchFamily="34" charset="0"/>
                <a:ea typeface="Lato" pitchFamily="34" charset="-122"/>
                <a:cs typeface="Lato" pitchFamily="34" charset="-120"/>
              </a:rPr>
              <a:t>erster</a:t>
            </a:r>
            <a:endParaRPr lang="en-US" sz="1000" dirty="0"/>
          </a:p>
          <a:p>
            <a:pPr marL="0" indent="0" algn="ctr">
              <a:buNone/>
            </a:pPr>
            <a:r>
              <a:rPr lang="en-US" sz="1000" i="1" dirty="0">
                <a:solidFill>
                  <a:srgbClr val="808080"/>
                </a:solidFill>
                <a:latin typeface="Lato" pitchFamily="34" charset="0"/>
                <a:ea typeface="Lato" pitchFamily="34" charset="-122"/>
                <a:cs typeface="Lato" pitchFamily="34" charset="-120"/>
              </a:rPr>
              <a:t>KI-Winter</a:t>
            </a:r>
            <a:endParaRPr lang="en-US" sz="1000" dirty="0"/>
          </a:p>
        </p:txBody>
      </p:sp>
      <p:sp>
        <p:nvSpPr>
          <p:cNvPr id="11" name="Shape 9"/>
          <p:cNvSpPr/>
          <p:nvPr/>
        </p:nvSpPr>
        <p:spPr>
          <a:xfrm>
            <a:off x="992827" y="3867912"/>
            <a:ext cx="219456" cy="219456"/>
          </a:xfrm>
          <a:prstGeom prst="ellipse">
            <a:avLst/>
          </a:prstGeom>
          <a:solidFill>
            <a:srgbClr val="FFFFFF"/>
          </a:solidFill>
          <a:ln w="38100">
            <a:solidFill>
              <a:srgbClr val="7F8C8D"/>
            </a:solidFill>
            <a:prstDash val="solid"/>
          </a:ln>
        </p:spPr>
        <p:txBody>
          <a:bodyPr/>
          <a:lstStyle/>
          <a:p>
            <a:endParaRPr lang="de-DE"/>
          </a:p>
        </p:txBody>
      </p:sp>
      <p:sp>
        <p:nvSpPr>
          <p:cNvPr id="12" name="Shape 10"/>
          <p:cNvSpPr/>
          <p:nvPr/>
        </p:nvSpPr>
        <p:spPr>
          <a:xfrm>
            <a:off x="1102555" y="3593592"/>
            <a:ext cx="0" cy="274320"/>
          </a:xfrm>
          <a:prstGeom prst="line">
            <a:avLst/>
          </a:prstGeom>
          <a:noFill/>
          <a:ln w="12700">
            <a:solidFill>
              <a:srgbClr val="7F8C8D"/>
            </a:solidFill>
            <a:prstDash val="solid"/>
          </a:ln>
        </p:spPr>
        <p:txBody>
          <a:bodyPr/>
          <a:lstStyle/>
          <a:p>
            <a:endParaRPr lang="de-DE"/>
          </a:p>
        </p:txBody>
      </p:sp>
      <p:sp>
        <p:nvSpPr>
          <p:cNvPr id="13" name="Text 11"/>
          <p:cNvSpPr/>
          <p:nvPr/>
        </p:nvSpPr>
        <p:spPr>
          <a:xfrm>
            <a:off x="279595" y="2148840"/>
            <a:ext cx="1645920" cy="1417320"/>
          </a:xfrm>
          <a:prstGeom prst="rect">
            <a:avLst/>
          </a:prstGeom>
          <a:noFill/>
          <a:ln/>
        </p:spPr>
        <p:txBody>
          <a:bodyPr wrap="square" lIns="0" tIns="0" rIns="0" bIns="0" rtlCol="0" anchor="b"/>
          <a:lstStyle/>
          <a:p>
            <a:pPr marL="0" indent="0" algn="ctr">
              <a:spcAft>
                <a:spcPts val="100"/>
              </a:spcAft>
              <a:buNone/>
            </a:pPr>
            <a:r>
              <a:rPr lang="en-US" sz="1600" b="1" dirty="0">
                <a:solidFill>
                  <a:srgbClr val="3D4C61"/>
                </a:solidFill>
                <a:latin typeface="Poppins" pitchFamily="34" charset="0"/>
                <a:ea typeface="Poppins" pitchFamily="34" charset="-122"/>
                <a:cs typeface="Poppins" pitchFamily="34" charset="-120"/>
              </a:rPr>
              <a:t>1943</a:t>
            </a:r>
            <a:endParaRPr lang="en-US" sz="1600" dirty="0"/>
          </a:p>
          <a:p>
            <a:pPr marL="0" indent="0" algn="ctr">
              <a:spcAft>
                <a:spcPts val="100"/>
              </a:spcAft>
              <a:buNone/>
            </a:pPr>
            <a:r>
              <a:rPr lang="en-US" sz="1200" dirty="0">
                <a:solidFill>
                  <a:srgbClr val="181818"/>
                </a:solidFill>
                <a:latin typeface="Poppins SemiBold" pitchFamily="34" charset="0"/>
                <a:ea typeface="Poppins SemiBold" pitchFamily="34" charset="-122"/>
                <a:cs typeface="Poppins SemiBold" pitchFamily="34" charset="-120"/>
              </a:rPr>
              <a:t>Künstliches Neuron</a:t>
            </a:r>
            <a:endParaRPr lang="en-US" sz="1600" dirty="0"/>
          </a:p>
          <a:p>
            <a:pPr marL="0" indent="0" algn="ctr">
              <a:spcAft>
                <a:spcPts val="300"/>
              </a:spcAft>
              <a:buNone/>
            </a:pPr>
            <a:r>
              <a:rPr lang="de-DE" sz="1000" dirty="0">
                <a:solidFill>
                  <a:srgbClr val="404040"/>
                </a:solidFill>
                <a:latin typeface="Lato" pitchFamily="34" charset="0"/>
                <a:ea typeface="Lato" pitchFamily="34" charset="-122"/>
                <a:cs typeface="Lato" pitchFamily="34" charset="-120"/>
              </a:rPr>
              <a:t>Erstes Rechenmodell</a:t>
            </a:r>
            <a:br/>
            <a:r>
              <a:rPr lang="de-DE" sz="1000" dirty="0">
                <a:solidFill>
                  <a:srgbClr val="404040"/>
                </a:solidFill>
                <a:latin typeface="Lato" pitchFamily="34" charset="0"/>
                <a:ea typeface="Lato" pitchFamily="34" charset="-122"/>
                <a:cs typeface="Lato" pitchFamily="34" charset="-120"/>
              </a:rPr>
              <a:t>einer Nervenzelle</a:t>
            </a:r>
            <a:endParaRPr lang="en-US" sz="1600" dirty="0"/>
          </a:p>
          <a:p>
            <a:pPr marL="0" indent="0" algn="ctr">
              <a:spcAft>
                <a:spcPts val="100"/>
              </a:spcAft>
              <a:buNone/>
            </a:pPr>
            <a:r>
              <a:rPr lang="en-US" sz="1100" dirty="0">
                <a:solidFill>
                  <a:srgbClr val="595959"/>
                </a:solidFill>
                <a:latin typeface="Lato" pitchFamily="34" charset="0"/>
                <a:ea typeface="Lato" pitchFamily="34" charset="-122"/>
                <a:cs typeface="Lato" pitchFamily="34" charset="-120"/>
              </a:rPr>
              <a:t>McCulloch &amp; Pitts</a:t>
            </a:r>
            <a:endParaRPr lang="en-US" sz="1600" dirty="0"/>
          </a:p>
        </p:txBody>
      </p:sp>
      <p:sp>
        <p:nvSpPr>
          <p:cNvPr id="14" name="Shape 12"/>
          <p:cNvSpPr/>
          <p:nvPr/>
        </p:nvSpPr>
        <p:spPr>
          <a:xfrm>
            <a:off x="1826338" y="3867912"/>
            <a:ext cx="219456" cy="219456"/>
          </a:xfrm>
          <a:prstGeom prst="ellipse">
            <a:avLst/>
          </a:prstGeom>
          <a:solidFill>
            <a:srgbClr val="FFFFFF"/>
          </a:solidFill>
          <a:ln w="38100">
            <a:solidFill>
              <a:srgbClr val="7F8C8D"/>
            </a:solidFill>
            <a:prstDash val="solid"/>
          </a:ln>
        </p:spPr>
        <p:txBody>
          <a:bodyPr/>
          <a:lstStyle/>
          <a:p>
            <a:endParaRPr lang="de-DE"/>
          </a:p>
        </p:txBody>
      </p:sp>
      <p:sp>
        <p:nvSpPr>
          <p:cNvPr id="15" name="Shape 13"/>
          <p:cNvSpPr/>
          <p:nvPr/>
        </p:nvSpPr>
        <p:spPr>
          <a:xfrm>
            <a:off x="1936066" y="4087368"/>
            <a:ext cx="0" cy="274320"/>
          </a:xfrm>
          <a:prstGeom prst="line">
            <a:avLst/>
          </a:prstGeom>
          <a:noFill/>
          <a:ln w="12700">
            <a:solidFill>
              <a:srgbClr val="7F8C8D"/>
            </a:solidFill>
            <a:prstDash val="solid"/>
          </a:ln>
        </p:spPr>
        <p:txBody>
          <a:bodyPr/>
          <a:lstStyle/>
          <a:p>
            <a:endParaRPr lang="de-DE"/>
          </a:p>
        </p:txBody>
      </p:sp>
      <p:sp>
        <p:nvSpPr>
          <p:cNvPr id="16" name="Text 14"/>
          <p:cNvSpPr/>
          <p:nvPr/>
        </p:nvSpPr>
        <p:spPr>
          <a:xfrm>
            <a:off x="1113106" y="4526280"/>
            <a:ext cx="1645920" cy="1325880"/>
          </a:xfrm>
          <a:prstGeom prst="rect">
            <a:avLst/>
          </a:prstGeom>
          <a:noFill/>
          <a:ln/>
        </p:spPr>
        <p:txBody>
          <a:bodyPr wrap="square" lIns="0" tIns="0" rIns="0" bIns="0" rtlCol="0" anchor="t"/>
          <a:lstStyle/>
          <a:p>
            <a:pPr marL="0" indent="0" algn="ctr">
              <a:spcAft>
                <a:spcPts val="100"/>
              </a:spcAft>
              <a:buNone/>
            </a:pPr>
            <a:r>
              <a:rPr lang="en-US" sz="1600" b="1" dirty="0">
                <a:solidFill>
                  <a:srgbClr val="3D4C61"/>
                </a:solidFill>
                <a:latin typeface="Poppins" pitchFamily="34" charset="0"/>
                <a:ea typeface="Poppins" pitchFamily="34" charset="-122"/>
                <a:cs typeface="Poppins" pitchFamily="34" charset="-120"/>
              </a:rPr>
              <a:t>1950</a:t>
            </a:r>
            <a:endParaRPr lang="en-US" sz="1600" dirty="0"/>
          </a:p>
          <a:p>
            <a:pPr marL="0" indent="0" algn="ctr">
              <a:spcAft>
                <a:spcPts val="100"/>
              </a:spcAft>
              <a:buNone/>
            </a:pPr>
            <a:r>
              <a:rPr lang="en-US" sz="1200" dirty="0">
                <a:solidFill>
                  <a:srgbClr val="181818"/>
                </a:solidFill>
                <a:latin typeface="Poppins SemiBold" pitchFamily="34" charset="0"/>
                <a:ea typeface="Poppins SemiBold" pitchFamily="34" charset="-122"/>
                <a:cs typeface="Poppins SemiBold" pitchFamily="34" charset="-120"/>
              </a:rPr>
              <a:t>Turing-Test</a:t>
            </a:r>
            <a:endParaRPr lang="en-US" sz="1600" dirty="0"/>
          </a:p>
          <a:p>
            <a:pPr marL="0" indent="0" algn="ctr">
              <a:spcAft>
                <a:spcPts val="300"/>
              </a:spcAft>
              <a:buNone/>
            </a:pPr>
            <a:r>
              <a:rPr lang="de-DE" sz="1000" dirty="0">
                <a:solidFill>
                  <a:srgbClr val="404040"/>
                </a:solidFill>
                <a:latin typeface="Lato" pitchFamily="34" charset="0"/>
                <a:ea typeface="Lato" pitchFamily="34" charset="-122"/>
                <a:cs typeface="Lato" pitchFamily="34" charset="-120"/>
              </a:rPr>
              <a:t>Test: Wirkt eine Maschine</a:t>
            </a:r>
            <a:br/>
            <a:r>
              <a:rPr lang="de-DE" sz="1000" dirty="0">
                <a:solidFill>
                  <a:srgbClr val="404040"/>
                </a:solidFill>
                <a:latin typeface="Lato" pitchFamily="34" charset="0"/>
                <a:ea typeface="Lato" pitchFamily="34" charset="-122"/>
                <a:cs typeface="Lato" pitchFamily="34" charset="-120"/>
              </a:rPr>
              <a:t>im Gespräch wie ein Mensch?</a:t>
            </a:r>
            <a:endParaRPr lang="en-US" sz="1600" dirty="0"/>
          </a:p>
          <a:p>
            <a:pPr marL="0" indent="0" algn="ctr">
              <a:spcAft>
                <a:spcPts val="100"/>
              </a:spcAft>
              <a:buNone/>
            </a:pPr>
            <a:r>
              <a:rPr lang="en-US" sz="1100" dirty="0">
                <a:solidFill>
                  <a:srgbClr val="595959"/>
                </a:solidFill>
                <a:latin typeface="Lato" pitchFamily="34" charset="0"/>
                <a:ea typeface="Lato" pitchFamily="34" charset="-122"/>
                <a:cs typeface="Lato" pitchFamily="34" charset="-120"/>
              </a:rPr>
              <a:t>Alan Turing</a:t>
            </a:r>
            <a:endParaRPr lang="en-US" sz="1600" dirty="0"/>
          </a:p>
        </p:txBody>
      </p:sp>
      <p:sp>
        <p:nvSpPr>
          <p:cNvPr id="17" name="Shape 15"/>
          <p:cNvSpPr/>
          <p:nvPr/>
        </p:nvSpPr>
        <p:spPr>
          <a:xfrm>
            <a:off x="2659849" y="3867912"/>
            <a:ext cx="219456" cy="219456"/>
          </a:xfrm>
          <a:prstGeom prst="ellipse">
            <a:avLst/>
          </a:prstGeom>
          <a:solidFill>
            <a:srgbClr val="FFFFFF"/>
          </a:solidFill>
          <a:ln w="38100">
            <a:solidFill>
              <a:srgbClr val="7F8C8D"/>
            </a:solidFill>
            <a:prstDash val="solid"/>
          </a:ln>
        </p:spPr>
        <p:txBody>
          <a:bodyPr/>
          <a:lstStyle/>
          <a:p>
            <a:endParaRPr lang="de-DE"/>
          </a:p>
        </p:txBody>
      </p:sp>
      <p:sp>
        <p:nvSpPr>
          <p:cNvPr id="18" name="Shape 16"/>
          <p:cNvSpPr/>
          <p:nvPr/>
        </p:nvSpPr>
        <p:spPr>
          <a:xfrm>
            <a:off x="2769577" y="3593592"/>
            <a:ext cx="0" cy="274320"/>
          </a:xfrm>
          <a:prstGeom prst="line">
            <a:avLst/>
          </a:prstGeom>
          <a:noFill/>
          <a:ln w="12700">
            <a:solidFill>
              <a:srgbClr val="7F8C8D"/>
            </a:solidFill>
            <a:prstDash val="solid"/>
          </a:ln>
        </p:spPr>
        <p:txBody>
          <a:bodyPr/>
          <a:lstStyle/>
          <a:p>
            <a:endParaRPr lang="de-DE"/>
          </a:p>
        </p:txBody>
      </p:sp>
      <p:sp>
        <p:nvSpPr>
          <p:cNvPr id="19" name="Text 17"/>
          <p:cNvSpPr/>
          <p:nvPr/>
        </p:nvSpPr>
        <p:spPr>
          <a:xfrm>
            <a:off x="1946617" y="2148840"/>
            <a:ext cx="1645920" cy="1417320"/>
          </a:xfrm>
          <a:prstGeom prst="rect">
            <a:avLst/>
          </a:prstGeom>
          <a:noFill/>
          <a:ln/>
        </p:spPr>
        <p:txBody>
          <a:bodyPr wrap="square" lIns="0" tIns="0" rIns="0" bIns="0" rtlCol="0" anchor="b"/>
          <a:lstStyle/>
          <a:p>
            <a:pPr marL="0" indent="0" algn="ctr">
              <a:spcAft>
                <a:spcPts val="100"/>
              </a:spcAft>
              <a:buNone/>
            </a:pPr>
            <a:r>
              <a:rPr lang="en-US" sz="1600" b="1" dirty="0">
                <a:solidFill>
                  <a:srgbClr val="3D4C61"/>
                </a:solidFill>
                <a:latin typeface="Poppins" pitchFamily="34" charset="0"/>
                <a:ea typeface="Poppins" pitchFamily="34" charset="-122"/>
                <a:cs typeface="Poppins" pitchFamily="34" charset="-120"/>
              </a:rPr>
              <a:t>1956</a:t>
            </a:r>
            <a:endParaRPr lang="en-US" sz="1600" dirty="0"/>
          </a:p>
          <a:p>
            <a:pPr marL="0" indent="0" algn="ctr">
              <a:spcAft>
                <a:spcPts val="100"/>
              </a:spcAft>
              <a:buNone/>
            </a:pPr>
            <a:r>
              <a:rPr lang="en-US" sz="1200" dirty="0">
                <a:solidFill>
                  <a:srgbClr val="181818"/>
                </a:solidFill>
                <a:latin typeface="Poppins SemiBold" pitchFamily="34" charset="0"/>
                <a:ea typeface="Poppins SemiBold" pitchFamily="34" charset="-122"/>
                <a:cs typeface="Poppins SemiBold" pitchFamily="34" charset="-120"/>
              </a:rPr>
              <a:t>Dartmouth-Konferenz</a:t>
            </a:r>
            <a:endParaRPr lang="en-US" sz="1600" dirty="0"/>
          </a:p>
          <a:p>
            <a:pPr marL="0" indent="0" algn="ctr">
              <a:spcAft>
                <a:spcPts val="300"/>
              </a:spcAft>
              <a:buNone/>
            </a:pPr>
            <a:r>
              <a:rPr lang="de-DE" sz="1000" dirty="0">
                <a:solidFill>
                  <a:srgbClr val="404040"/>
                </a:solidFill>
                <a:latin typeface="Lato" pitchFamily="34" charset="0"/>
                <a:ea typeface="Lato" pitchFamily="34" charset="-122"/>
                <a:cs typeface="Lato" pitchFamily="34" charset="-120"/>
              </a:rPr>
              <a:t>Sommer-Workshop macht KI</a:t>
            </a:r>
            <a:br/>
            <a:r>
              <a:rPr lang="de-DE" sz="1000" dirty="0">
                <a:solidFill>
                  <a:srgbClr val="404040"/>
                </a:solidFill>
                <a:latin typeface="Lato" pitchFamily="34" charset="0"/>
                <a:ea typeface="Lato" pitchFamily="34" charset="-122"/>
                <a:cs typeface="Lato" pitchFamily="34" charset="-120"/>
              </a:rPr>
              <a:t>zum eigenen Forschungsfeld</a:t>
            </a:r>
            <a:endParaRPr lang="en-US" sz="1600" dirty="0"/>
          </a:p>
          <a:p>
            <a:pPr marL="0" indent="0" algn="ctr">
              <a:spcAft>
                <a:spcPts val="100"/>
              </a:spcAft>
              <a:buNone/>
            </a:pPr>
            <a:r>
              <a:rPr lang="en-US" sz="1100" dirty="0">
                <a:solidFill>
                  <a:srgbClr val="595959"/>
                </a:solidFill>
                <a:latin typeface="Lato" pitchFamily="34" charset="0"/>
                <a:ea typeface="Lato" pitchFamily="34" charset="-122"/>
                <a:cs typeface="Lato" pitchFamily="34" charset="-120"/>
              </a:rPr>
              <a:t>Begriff „KI“ entsteht</a:t>
            </a:r>
            <a:endParaRPr lang="en-US" sz="1600" dirty="0"/>
          </a:p>
        </p:txBody>
      </p:sp>
      <p:sp>
        <p:nvSpPr>
          <p:cNvPr id="20" name="Shape 18"/>
          <p:cNvSpPr/>
          <p:nvPr/>
        </p:nvSpPr>
        <p:spPr>
          <a:xfrm>
            <a:off x="3493360" y="3867912"/>
            <a:ext cx="219456" cy="219456"/>
          </a:xfrm>
          <a:prstGeom prst="ellipse">
            <a:avLst/>
          </a:prstGeom>
          <a:solidFill>
            <a:srgbClr val="FFFFFF"/>
          </a:solidFill>
          <a:ln w="38100">
            <a:solidFill>
              <a:srgbClr val="7F8C8D"/>
            </a:solidFill>
            <a:prstDash val="solid"/>
          </a:ln>
        </p:spPr>
        <p:txBody>
          <a:bodyPr/>
          <a:lstStyle/>
          <a:p>
            <a:endParaRPr lang="de-DE"/>
          </a:p>
        </p:txBody>
      </p:sp>
      <p:sp>
        <p:nvSpPr>
          <p:cNvPr id="21" name="Shape 19"/>
          <p:cNvSpPr/>
          <p:nvPr/>
        </p:nvSpPr>
        <p:spPr>
          <a:xfrm>
            <a:off x="3603088" y="4087368"/>
            <a:ext cx="0" cy="274320"/>
          </a:xfrm>
          <a:prstGeom prst="line">
            <a:avLst/>
          </a:prstGeom>
          <a:noFill/>
          <a:ln w="12700">
            <a:solidFill>
              <a:srgbClr val="7F8C8D"/>
            </a:solidFill>
            <a:prstDash val="solid"/>
          </a:ln>
        </p:spPr>
        <p:txBody>
          <a:bodyPr/>
          <a:lstStyle/>
          <a:p>
            <a:endParaRPr lang="de-DE"/>
          </a:p>
        </p:txBody>
      </p:sp>
      <p:sp>
        <p:nvSpPr>
          <p:cNvPr id="22" name="Text 20"/>
          <p:cNvSpPr/>
          <p:nvPr/>
        </p:nvSpPr>
        <p:spPr>
          <a:xfrm>
            <a:off x="2780128" y="4526280"/>
            <a:ext cx="1645920" cy="1325880"/>
          </a:xfrm>
          <a:prstGeom prst="rect">
            <a:avLst/>
          </a:prstGeom>
          <a:noFill/>
          <a:ln/>
        </p:spPr>
        <p:txBody>
          <a:bodyPr wrap="square" lIns="0" tIns="0" rIns="0" bIns="0" rtlCol="0" anchor="t"/>
          <a:lstStyle/>
          <a:p>
            <a:pPr marL="0" indent="0" algn="ctr">
              <a:spcAft>
                <a:spcPts val="100"/>
              </a:spcAft>
              <a:buNone/>
            </a:pPr>
            <a:r>
              <a:rPr lang="en-US" sz="1600" b="1" dirty="0">
                <a:solidFill>
                  <a:srgbClr val="3D4C61"/>
                </a:solidFill>
                <a:latin typeface="Poppins" pitchFamily="34" charset="0"/>
                <a:ea typeface="Poppins" pitchFamily="34" charset="-122"/>
                <a:cs typeface="Poppins" pitchFamily="34" charset="-120"/>
              </a:rPr>
              <a:t>1957</a:t>
            </a:r>
            <a:endParaRPr lang="en-US" sz="1600" dirty="0"/>
          </a:p>
          <a:p>
            <a:pPr marL="0" indent="0" algn="ctr">
              <a:spcAft>
                <a:spcPts val="100"/>
              </a:spcAft>
              <a:buNone/>
            </a:pPr>
            <a:r>
              <a:rPr lang="en-US" sz="1200" dirty="0">
                <a:solidFill>
                  <a:srgbClr val="181818"/>
                </a:solidFill>
                <a:latin typeface="Poppins SemiBold" pitchFamily="34" charset="0"/>
                <a:ea typeface="Poppins SemiBold" pitchFamily="34" charset="-122"/>
                <a:cs typeface="Poppins SemiBold" pitchFamily="34" charset="-120"/>
              </a:rPr>
              <a:t>Perzeptron</a:t>
            </a:r>
            <a:endParaRPr lang="en-US" sz="1600" dirty="0"/>
          </a:p>
          <a:p>
            <a:pPr marL="0" indent="0" algn="ctr">
              <a:spcAft>
                <a:spcPts val="300"/>
              </a:spcAft>
              <a:buNone/>
            </a:pPr>
            <a:r>
              <a:rPr lang="de-DE" sz="1000" dirty="0">
                <a:solidFill>
                  <a:srgbClr val="404040"/>
                </a:solidFill>
                <a:latin typeface="Lato" pitchFamily="34" charset="0"/>
                <a:ea typeface="Lato" pitchFamily="34" charset="-122"/>
                <a:cs typeface="Lato" pitchFamily="34" charset="-120"/>
              </a:rPr>
              <a:t>Erstes Neuron, das</a:t>
            </a:r>
            <a:br/>
            <a:r>
              <a:rPr lang="de-DE" sz="1000" dirty="0">
                <a:solidFill>
                  <a:srgbClr val="404040"/>
                </a:solidFill>
                <a:latin typeface="Lato" pitchFamily="34" charset="0"/>
                <a:ea typeface="Lato" pitchFamily="34" charset="-122"/>
                <a:cs typeface="Lato" pitchFamily="34" charset="-120"/>
              </a:rPr>
              <a:t>aus Beispielen lernt</a:t>
            </a:r>
            <a:endParaRPr lang="en-US" sz="1600" dirty="0"/>
          </a:p>
          <a:p>
            <a:pPr marL="0" indent="0" algn="ctr">
              <a:spcAft>
                <a:spcPts val="100"/>
              </a:spcAft>
              <a:buNone/>
            </a:pPr>
            <a:r>
              <a:rPr lang="en-US" sz="1100" dirty="0">
                <a:solidFill>
                  <a:srgbClr val="595959"/>
                </a:solidFill>
                <a:latin typeface="Lato" pitchFamily="34" charset="0"/>
                <a:ea typeface="Lato" pitchFamily="34" charset="-122"/>
                <a:cs typeface="Lato" pitchFamily="34" charset="-120"/>
              </a:rPr>
              <a:t>Frank Rosenblatt</a:t>
            </a:r>
            <a:endParaRPr lang="en-US" sz="1600" dirty="0"/>
          </a:p>
        </p:txBody>
      </p:sp>
      <p:sp>
        <p:nvSpPr>
          <p:cNvPr id="23" name="Shape 21"/>
          <p:cNvSpPr/>
          <p:nvPr/>
        </p:nvSpPr>
        <p:spPr>
          <a:xfrm>
            <a:off x="4326870" y="3867912"/>
            <a:ext cx="219456" cy="219456"/>
          </a:xfrm>
          <a:prstGeom prst="ellipse">
            <a:avLst/>
          </a:prstGeom>
          <a:solidFill>
            <a:srgbClr val="FFFFFF"/>
          </a:solidFill>
          <a:ln w="38100">
            <a:solidFill>
              <a:srgbClr val="7F8C8D"/>
            </a:solidFill>
            <a:prstDash val="solid"/>
          </a:ln>
        </p:spPr>
        <p:txBody>
          <a:bodyPr/>
          <a:lstStyle/>
          <a:p>
            <a:endParaRPr lang="de-DE"/>
          </a:p>
        </p:txBody>
      </p:sp>
      <p:sp>
        <p:nvSpPr>
          <p:cNvPr id="24" name="Shape 22"/>
          <p:cNvSpPr/>
          <p:nvPr/>
        </p:nvSpPr>
        <p:spPr>
          <a:xfrm>
            <a:off x="4436598" y="3593592"/>
            <a:ext cx="0" cy="274320"/>
          </a:xfrm>
          <a:prstGeom prst="line">
            <a:avLst/>
          </a:prstGeom>
          <a:noFill/>
          <a:ln w="12700">
            <a:solidFill>
              <a:srgbClr val="7F8C8D"/>
            </a:solidFill>
            <a:prstDash val="solid"/>
          </a:ln>
        </p:spPr>
        <p:txBody>
          <a:bodyPr/>
          <a:lstStyle/>
          <a:p>
            <a:endParaRPr lang="de-DE"/>
          </a:p>
        </p:txBody>
      </p:sp>
      <p:sp>
        <p:nvSpPr>
          <p:cNvPr id="25" name="Text 23"/>
          <p:cNvSpPr/>
          <p:nvPr/>
        </p:nvSpPr>
        <p:spPr>
          <a:xfrm>
            <a:off x="3613638" y="2148840"/>
            <a:ext cx="1645920" cy="1417320"/>
          </a:xfrm>
          <a:prstGeom prst="rect">
            <a:avLst/>
          </a:prstGeom>
          <a:noFill/>
          <a:ln/>
        </p:spPr>
        <p:txBody>
          <a:bodyPr wrap="square" lIns="0" tIns="0" rIns="0" bIns="0" rtlCol="0" anchor="b"/>
          <a:lstStyle/>
          <a:p>
            <a:pPr marL="0" indent="0" algn="ctr">
              <a:spcAft>
                <a:spcPts val="100"/>
              </a:spcAft>
              <a:buNone/>
            </a:pPr>
            <a:r>
              <a:rPr lang="en-US" sz="1600" b="1" dirty="0">
                <a:solidFill>
                  <a:srgbClr val="3D4C61"/>
                </a:solidFill>
                <a:latin typeface="Poppins" pitchFamily="34" charset="0"/>
                <a:ea typeface="Poppins" pitchFamily="34" charset="-122"/>
                <a:cs typeface="Poppins" pitchFamily="34" charset="-120"/>
              </a:rPr>
              <a:t>1966</a:t>
            </a:r>
            <a:endParaRPr lang="en-US" sz="1600" dirty="0"/>
          </a:p>
          <a:p>
            <a:pPr marL="0" indent="0" algn="ctr">
              <a:spcAft>
                <a:spcPts val="100"/>
              </a:spcAft>
              <a:buNone/>
            </a:pPr>
            <a:r>
              <a:rPr lang="en-US" sz="1200" dirty="0">
                <a:solidFill>
                  <a:srgbClr val="181818"/>
                </a:solidFill>
                <a:latin typeface="Poppins SemiBold" pitchFamily="34" charset="0"/>
                <a:ea typeface="Poppins SemiBold" pitchFamily="34" charset="-122"/>
                <a:cs typeface="Poppins SemiBold" pitchFamily="34" charset="-120"/>
              </a:rPr>
              <a:t>ELIZA</a:t>
            </a:r>
            <a:endParaRPr lang="en-US" sz="1600" dirty="0"/>
          </a:p>
          <a:p>
            <a:pPr marL="0" indent="0" algn="ctr">
              <a:spcAft>
                <a:spcPts val="300"/>
              </a:spcAft>
              <a:buNone/>
            </a:pPr>
            <a:r>
              <a:rPr lang="de-DE" sz="1000" dirty="0">
                <a:solidFill>
                  <a:srgbClr val="404040"/>
                </a:solidFill>
                <a:latin typeface="Lato" pitchFamily="34" charset="0"/>
                <a:ea typeface="Lato" pitchFamily="34" charset="-122"/>
                <a:cs typeface="Lato" pitchFamily="34" charset="-120"/>
              </a:rPr>
              <a:t>Erster Chatbot, spielt</a:t>
            </a:r>
            <a:br/>
            <a:r>
              <a:rPr lang="de-DE" sz="1000" dirty="0">
                <a:solidFill>
                  <a:srgbClr val="404040"/>
                </a:solidFill>
                <a:latin typeface="Lato" pitchFamily="34" charset="0"/>
                <a:ea typeface="Lato" pitchFamily="34" charset="-122"/>
                <a:cs typeface="Lato" pitchFamily="34" charset="-120"/>
              </a:rPr>
              <a:t>eine Psychotherapeutin</a:t>
            </a:r>
            <a:endParaRPr lang="en-US" sz="1600" dirty="0"/>
          </a:p>
          <a:p>
            <a:pPr marL="0" indent="0" algn="ctr">
              <a:spcAft>
                <a:spcPts val="100"/>
              </a:spcAft>
              <a:buNone/>
            </a:pPr>
            <a:r>
              <a:rPr lang="en-US" sz="1100" dirty="0">
                <a:solidFill>
                  <a:srgbClr val="595959"/>
                </a:solidFill>
                <a:latin typeface="Lato" pitchFamily="34" charset="0"/>
                <a:ea typeface="Lato" pitchFamily="34" charset="-122"/>
                <a:cs typeface="Lato" pitchFamily="34" charset="-120"/>
              </a:rPr>
              <a:t>Joseph Weizenbaum</a:t>
            </a:r>
            <a:endParaRPr lang="en-US" sz="1600" dirty="0"/>
          </a:p>
        </p:txBody>
      </p:sp>
      <p:sp>
        <p:nvSpPr>
          <p:cNvPr id="26" name="Shape 24"/>
          <p:cNvSpPr/>
          <p:nvPr/>
        </p:nvSpPr>
        <p:spPr>
          <a:xfrm>
            <a:off x="5160381" y="3867912"/>
            <a:ext cx="219456" cy="219456"/>
          </a:xfrm>
          <a:prstGeom prst="ellipse">
            <a:avLst/>
          </a:prstGeom>
          <a:solidFill>
            <a:srgbClr val="FFFFFF"/>
          </a:solidFill>
          <a:ln w="38100">
            <a:solidFill>
              <a:srgbClr val="D62828"/>
            </a:solidFill>
            <a:prstDash val="solid"/>
          </a:ln>
        </p:spPr>
        <p:txBody>
          <a:bodyPr/>
          <a:lstStyle/>
          <a:p>
            <a:endParaRPr lang="de-DE"/>
          </a:p>
        </p:txBody>
      </p:sp>
      <p:sp>
        <p:nvSpPr>
          <p:cNvPr id="27" name="Shape 25"/>
          <p:cNvSpPr/>
          <p:nvPr/>
        </p:nvSpPr>
        <p:spPr>
          <a:xfrm>
            <a:off x="5270109" y="4087368"/>
            <a:ext cx="0" cy="274320"/>
          </a:xfrm>
          <a:prstGeom prst="line">
            <a:avLst/>
          </a:prstGeom>
          <a:noFill/>
          <a:ln w="12700">
            <a:solidFill>
              <a:srgbClr val="7F8C8D"/>
            </a:solidFill>
            <a:prstDash val="solid"/>
          </a:ln>
        </p:spPr>
        <p:txBody>
          <a:bodyPr/>
          <a:lstStyle/>
          <a:p>
            <a:endParaRPr lang="de-DE"/>
          </a:p>
        </p:txBody>
      </p:sp>
      <p:sp>
        <p:nvSpPr>
          <p:cNvPr id="28" name="Text 26"/>
          <p:cNvSpPr/>
          <p:nvPr/>
        </p:nvSpPr>
        <p:spPr>
          <a:xfrm>
            <a:off x="4447149" y="4526280"/>
            <a:ext cx="1645920" cy="1325880"/>
          </a:xfrm>
          <a:prstGeom prst="rect">
            <a:avLst/>
          </a:prstGeom>
          <a:noFill/>
          <a:ln/>
        </p:spPr>
        <p:txBody>
          <a:bodyPr wrap="square" lIns="0" tIns="0" rIns="0" bIns="0" rtlCol="0" anchor="t"/>
          <a:lstStyle/>
          <a:p>
            <a:pPr marL="0" indent="0" algn="ctr">
              <a:spcAft>
                <a:spcPts val="100"/>
              </a:spcAft>
              <a:buNone/>
            </a:pPr>
            <a:r>
              <a:rPr lang="en-US" sz="1600" b="1" dirty="0">
                <a:solidFill>
                  <a:srgbClr val="3D4C61"/>
                </a:solidFill>
                <a:latin typeface="Poppins" pitchFamily="34" charset="0"/>
                <a:ea typeface="Poppins" pitchFamily="34" charset="-122"/>
                <a:cs typeface="Poppins" pitchFamily="34" charset="-120"/>
              </a:rPr>
              <a:t>1969</a:t>
            </a:r>
            <a:endParaRPr lang="en-US" sz="1600" dirty="0"/>
          </a:p>
          <a:p>
            <a:pPr marL="0" indent="0" algn="ctr">
              <a:spcAft>
                <a:spcPts val="100"/>
              </a:spcAft>
              <a:buNone/>
            </a:pPr>
            <a:r>
              <a:rPr lang="en-US" sz="1200" dirty="0">
                <a:solidFill>
                  <a:srgbClr val="181818"/>
                </a:solidFill>
                <a:latin typeface="Poppins SemiBold" pitchFamily="34" charset="0"/>
                <a:ea typeface="Poppins SemiBold" pitchFamily="34" charset="-122"/>
                <a:cs typeface="Poppins SemiBold" pitchFamily="34" charset="-120"/>
              </a:rPr>
              <a:t>„Perceptrons“</a:t>
            </a:r>
            <a:endParaRPr lang="en-US" sz="1600" dirty="0"/>
          </a:p>
          <a:p>
            <a:pPr marL="0" indent="0" algn="ctr">
              <a:spcAft>
                <a:spcPts val="300"/>
              </a:spcAft>
              <a:buNone/>
            </a:pPr>
            <a:r>
              <a:rPr lang="de-DE" sz="1000" dirty="0">
                <a:solidFill>
                  <a:srgbClr val="404040"/>
                </a:solidFill>
                <a:latin typeface="Lato" pitchFamily="34" charset="0"/>
                <a:ea typeface="Lato" pitchFamily="34" charset="-122"/>
                <a:cs typeface="Lato" pitchFamily="34" charset="-120"/>
              </a:rPr>
              <a:t>Buch zeigt Grenzen</a:t>
            </a:r>
            <a:br/>
            <a:r>
              <a:rPr lang="de-DE" sz="1000" dirty="0">
                <a:solidFill>
                  <a:srgbClr val="404040"/>
                </a:solidFill>
                <a:latin typeface="Lato" pitchFamily="34" charset="0"/>
                <a:ea typeface="Lato" pitchFamily="34" charset="-122"/>
                <a:cs typeface="Lato" pitchFamily="34" charset="-120"/>
              </a:rPr>
              <a:t>einfacher Netze (XOR)</a:t>
            </a:r>
            <a:endParaRPr lang="en-US" sz="1600" dirty="0"/>
          </a:p>
          <a:p>
            <a:pPr marL="0" indent="0" algn="ctr">
              <a:spcAft>
                <a:spcPts val="100"/>
              </a:spcAft>
              <a:buNone/>
            </a:pPr>
            <a:r>
              <a:rPr lang="en-US" sz="1100" dirty="0">
                <a:solidFill>
                  <a:srgbClr val="595959"/>
                </a:solidFill>
                <a:latin typeface="Lato" pitchFamily="34" charset="0"/>
                <a:ea typeface="Lato" pitchFamily="34" charset="-122"/>
                <a:cs typeface="Lato" pitchFamily="34" charset="-120"/>
              </a:rPr>
              <a:t>Minsky &amp; Papert</a:t>
            </a:r>
            <a:endParaRPr lang="en-US" sz="1600" dirty="0"/>
          </a:p>
        </p:txBody>
      </p:sp>
      <p:sp>
        <p:nvSpPr>
          <p:cNvPr id="29" name="Shape 27"/>
          <p:cNvSpPr/>
          <p:nvPr/>
        </p:nvSpPr>
        <p:spPr>
          <a:xfrm>
            <a:off x="5993892" y="3867912"/>
            <a:ext cx="219456" cy="219456"/>
          </a:xfrm>
          <a:prstGeom prst="ellipse">
            <a:avLst/>
          </a:prstGeom>
          <a:solidFill>
            <a:srgbClr val="FFFFFF"/>
          </a:solidFill>
          <a:ln w="38100">
            <a:solidFill>
              <a:srgbClr val="7F8C8D"/>
            </a:solidFill>
            <a:prstDash val="solid"/>
          </a:ln>
        </p:spPr>
        <p:txBody>
          <a:bodyPr/>
          <a:lstStyle/>
          <a:p>
            <a:endParaRPr lang="de-DE"/>
          </a:p>
        </p:txBody>
      </p:sp>
      <p:sp>
        <p:nvSpPr>
          <p:cNvPr id="30" name="Shape 28"/>
          <p:cNvSpPr/>
          <p:nvPr/>
        </p:nvSpPr>
        <p:spPr>
          <a:xfrm>
            <a:off x="6103620" y="3593592"/>
            <a:ext cx="0" cy="274320"/>
          </a:xfrm>
          <a:prstGeom prst="line">
            <a:avLst/>
          </a:prstGeom>
          <a:noFill/>
          <a:ln w="12700">
            <a:solidFill>
              <a:srgbClr val="7F8C8D"/>
            </a:solidFill>
            <a:prstDash val="solid"/>
          </a:ln>
        </p:spPr>
        <p:txBody>
          <a:bodyPr/>
          <a:lstStyle/>
          <a:p>
            <a:endParaRPr lang="de-DE"/>
          </a:p>
        </p:txBody>
      </p:sp>
      <p:sp>
        <p:nvSpPr>
          <p:cNvPr id="31" name="Text 29"/>
          <p:cNvSpPr/>
          <p:nvPr/>
        </p:nvSpPr>
        <p:spPr>
          <a:xfrm>
            <a:off x="5280660" y="2148840"/>
            <a:ext cx="1645920" cy="1417320"/>
          </a:xfrm>
          <a:prstGeom prst="rect">
            <a:avLst/>
          </a:prstGeom>
          <a:noFill/>
          <a:ln/>
        </p:spPr>
        <p:txBody>
          <a:bodyPr wrap="square" lIns="0" tIns="0" rIns="0" bIns="0" rtlCol="0" anchor="b"/>
          <a:lstStyle/>
          <a:p>
            <a:pPr marL="0" indent="0" algn="ctr">
              <a:spcAft>
                <a:spcPts val="100"/>
              </a:spcAft>
              <a:buNone/>
            </a:pPr>
            <a:r>
              <a:rPr lang="en-US" sz="1600" b="1" dirty="0">
                <a:solidFill>
                  <a:srgbClr val="3D4C61"/>
                </a:solidFill>
                <a:latin typeface="Poppins" pitchFamily="34" charset="0"/>
                <a:ea typeface="Poppins" pitchFamily="34" charset="-122"/>
                <a:cs typeface="Poppins" pitchFamily="34" charset="-120"/>
              </a:rPr>
              <a:t>ab 1972</a:t>
            </a:r>
            <a:endParaRPr lang="en-US" sz="1600" dirty="0"/>
          </a:p>
          <a:p>
            <a:pPr marL="0" indent="0" algn="ctr">
              <a:spcAft>
                <a:spcPts val="100"/>
              </a:spcAft>
              <a:buNone/>
            </a:pPr>
            <a:r>
              <a:rPr lang="en-US" sz="1200" dirty="0">
                <a:solidFill>
                  <a:srgbClr val="181818"/>
                </a:solidFill>
                <a:latin typeface="Poppins SemiBold" pitchFamily="34" charset="0"/>
                <a:ea typeface="Poppins SemiBold" pitchFamily="34" charset="-122"/>
                <a:cs typeface="Poppins SemiBold" pitchFamily="34" charset="-120"/>
              </a:rPr>
              <a:t>Expertensysteme</a:t>
            </a:r>
            <a:endParaRPr lang="en-US" sz="1600" dirty="0"/>
          </a:p>
          <a:p>
            <a:pPr marL="0" indent="0" algn="ctr">
              <a:spcAft>
                <a:spcPts val="300"/>
              </a:spcAft>
              <a:buNone/>
            </a:pPr>
            <a:r>
              <a:rPr lang="de-DE" sz="1000" dirty="0">
                <a:solidFill>
                  <a:srgbClr val="404040"/>
                </a:solidFill>
                <a:latin typeface="Lato" pitchFamily="34" charset="0"/>
                <a:ea typeface="Lato" pitchFamily="34" charset="-122"/>
                <a:cs typeface="Lato" pitchFamily="34" charset="-120"/>
              </a:rPr>
              <a:t>Fachwissen als</a:t>
            </a:r>
            <a:br/>
            <a:r>
              <a:rPr lang="de-DE" sz="1000" dirty="0">
                <a:solidFill>
                  <a:srgbClr val="404040"/>
                </a:solidFill>
                <a:latin typeface="Lato" pitchFamily="34" charset="0"/>
                <a:ea typeface="Lato" pitchFamily="34" charset="-122"/>
                <a:cs typeface="Lato" pitchFamily="34" charset="-120"/>
              </a:rPr>
              <a:t>Wenn-dann-Regeln</a:t>
            </a:r>
            <a:endParaRPr lang="en-US" sz="1600" dirty="0"/>
          </a:p>
          <a:p>
            <a:pPr marL="0" indent="0" algn="ctr">
              <a:spcAft>
                <a:spcPts val="100"/>
              </a:spcAft>
              <a:buNone/>
            </a:pPr>
            <a:r>
              <a:rPr lang="en-US" sz="1100" dirty="0">
                <a:solidFill>
                  <a:srgbClr val="595959"/>
                </a:solidFill>
                <a:latin typeface="Lato" pitchFamily="34" charset="0"/>
                <a:ea typeface="Lato" pitchFamily="34" charset="-122"/>
                <a:cs typeface="Lato" pitchFamily="34" charset="-120"/>
              </a:rPr>
              <a:t>MYCIN, XCON</a:t>
            </a:r>
            <a:endParaRPr lang="en-US" sz="1600" dirty="0"/>
          </a:p>
        </p:txBody>
      </p:sp>
      <p:sp>
        <p:nvSpPr>
          <p:cNvPr id="32" name="Shape 30"/>
          <p:cNvSpPr/>
          <p:nvPr/>
        </p:nvSpPr>
        <p:spPr>
          <a:xfrm>
            <a:off x="6827403" y="3867912"/>
            <a:ext cx="219456" cy="219456"/>
          </a:xfrm>
          <a:prstGeom prst="ellipse">
            <a:avLst/>
          </a:prstGeom>
          <a:solidFill>
            <a:srgbClr val="FFFFFF"/>
          </a:solidFill>
          <a:ln w="38100">
            <a:solidFill>
              <a:srgbClr val="7F8C8D"/>
            </a:solidFill>
            <a:prstDash val="solid"/>
          </a:ln>
        </p:spPr>
        <p:txBody>
          <a:bodyPr/>
          <a:lstStyle/>
          <a:p>
            <a:endParaRPr lang="de-DE"/>
          </a:p>
        </p:txBody>
      </p:sp>
      <p:sp>
        <p:nvSpPr>
          <p:cNvPr id="33" name="Shape 31"/>
          <p:cNvSpPr/>
          <p:nvPr/>
        </p:nvSpPr>
        <p:spPr>
          <a:xfrm>
            <a:off x="6937131" y="4087368"/>
            <a:ext cx="0" cy="274320"/>
          </a:xfrm>
          <a:prstGeom prst="line">
            <a:avLst/>
          </a:prstGeom>
          <a:noFill/>
          <a:ln w="12700">
            <a:solidFill>
              <a:srgbClr val="7F8C8D"/>
            </a:solidFill>
            <a:prstDash val="solid"/>
          </a:ln>
        </p:spPr>
        <p:txBody>
          <a:bodyPr/>
          <a:lstStyle/>
          <a:p>
            <a:endParaRPr lang="de-DE"/>
          </a:p>
        </p:txBody>
      </p:sp>
      <p:sp>
        <p:nvSpPr>
          <p:cNvPr id="34" name="Text 32"/>
          <p:cNvSpPr/>
          <p:nvPr/>
        </p:nvSpPr>
        <p:spPr>
          <a:xfrm>
            <a:off x="6114171" y="4526280"/>
            <a:ext cx="1645920" cy="1325880"/>
          </a:xfrm>
          <a:prstGeom prst="rect">
            <a:avLst/>
          </a:prstGeom>
          <a:noFill/>
          <a:ln/>
        </p:spPr>
        <p:txBody>
          <a:bodyPr wrap="square" lIns="0" tIns="0" rIns="0" bIns="0" rtlCol="0" anchor="t"/>
          <a:lstStyle/>
          <a:p>
            <a:pPr marL="0" indent="0" algn="ctr">
              <a:spcAft>
                <a:spcPts val="100"/>
              </a:spcAft>
              <a:buNone/>
            </a:pPr>
            <a:r>
              <a:rPr lang="en-US" sz="1600" b="1" dirty="0">
                <a:solidFill>
                  <a:srgbClr val="3D4C61"/>
                </a:solidFill>
                <a:latin typeface="Poppins" pitchFamily="34" charset="0"/>
                <a:ea typeface="Poppins" pitchFamily="34" charset="-122"/>
                <a:cs typeface="Poppins" pitchFamily="34" charset="-120"/>
              </a:rPr>
              <a:t>1986</a:t>
            </a:r>
            <a:endParaRPr lang="en-US" sz="1600" dirty="0"/>
          </a:p>
          <a:p>
            <a:pPr marL="0" indent="0" algn="ctr">
              <a:spcAft>
                <a:spcPts val="100"/>
              </a:spcAft>
              <a:buNone/>
            </a:pPr>
            <a:r>
              <a:rPr lang="en-US" sz="1200" dirty="0">
                <a:solidFill>
                  <a:srgbClr val="181818"/>
                </a:solidFill>
                <a:latin typeface="Poppins SemiBold" pitchFamily="34" charset="0"/>
                <a:ea typeface="Poppins SemiBold" pitchFamily="34" charset="-122"/>
                <a:cs typeface="Poppins SemiBold" pitchFamily="34" charset="-120"/>
              </a:rPr>
              <a:t>Backpropagation</a:t>
            </a:r>
            <a:endParaRPr lang="en-US" sz="1600" dirty="0"/>
          </a:p>
          <a:p>
            <a:pPr marL="0" indent="0" algn="ctr">
              <a:spcAft>
                <a:spcPts val="300"/>
              </a:spcAft>
              <a:buNone/>
            </a:pPr>
            <a:r>
              <a:rPr lang="de-DE" sz="1000" dirty="0">
                <a:solidFill>
                  <a:srgbClr val="404040"/>
                </a:solidFill>
                <a:latin typeface="Lato" pitchFamily="34" charset="0"/>
                <a:ea typeface="Lato" pitchFamily="34" charset="-122"/>
                <a:cs typeface="Lato" pitchFamily="34" charset="-120"/>
              </a:rPr>
              <a:t>Mehrschichtige Netze</a:t>
            </a:r>
            <a:br/>
            <a:r>
              <a:rPr lang="de-DE" sz="1000" dirty="0">
                <a:solidFill>
                  <a:srgbClr val="404040"/>
                </a:solidFill>
                <a:latin typeface="Lato" pitchFamily="34" charset="0"/>
                <a:ea typeface="Lato" pitchFamily="34" charset="-122"/>
                <a:cs typeface="Lato" pitchFamily="34" charset="-120"/>
              </a:rPr>
              <a:t>lernen aus Fehlern</a:t>
            </a:r>
            <a:endParaRPr lang="en-US" sz="1600" dirty="0"/>
          </a:p>
          <a:p>
            <a:pPr marL="0" indent="0" algn="ctr">
              <a:spcAft>
                <a:spcPts val="100"/>
              </a:spcAft>
              <a:buNone/>
            </a:pPr>
            <a:r>
              <a:rPr lang="en-US" sz="1100" dirty="0">
                <a:solidFill>
                  <a:srgbClr val="595959"/>
                </a:solidFill>
                <a:latin typeface="Lato" pitchFamily="34" charset="0"/>
                <a:ea typeface="Lato" pitchFamily="34" charset="-122"/>
                <a:cs typeface="Lato" pitchFamily="34" charset="-120"/>
              </a:rPr>
              <a:t>Rumelhart, Hinton, Williams</a:t>
            </a:r>
            <a:endParaRPr lang="en-US" sz="1600" dirty="0"/>
          </a:p>
        </p:txBody>
      </p:sp>
      <p:sp>
        <p:nvSpPr>
          <p:cNvPr id="35" name="Shape 33"/>
          <p:cNvSpPr/>
          <p:nvPr/>
        </p:nvSpPr>
        <p:spPr>
          <a:xfrm>
            <a:off x="7660914" y="3867912"/>
            <a:ext cx="219456" cy="219456"/>
          </a:xfrm>
          <a:prstGeom prst="ellipse">
            <a:avLst/>
          </a:prstGeom>
          <a:solidFill>
            <a:srgbClr val="FFFFFF"/>
          </a:solidFill>
          <a:ln w="38100">
            <a:solidFill>
              <a:srgbClr val="7F8C8D"/>
            </a:solidFill>
            <a:prstDash val="solid"/>
          </a:ln>
        </p:spPr>
        <p:txBody>
          <a:bodyPr/>
          <a:lstStyle/>
          <a:p>
            <a:endParaRPr lang="de-DE"/>
          </a:p>
        </p:txBody>
      </p:sp>
      <p:sp>
        <p:nvSpPr>
          <p:cNvPr id="36" name="Shape 34"/>
          <p:cNvSpPr/>
          <p:nvPr/>
        </p:nvSpPr>
        <p:spPr>
          <a:xfrm>
            <a:off x="7770642" y="3593592"/>
            <a:ext cx="0" cy="274320"/>
          </a:xfrm>
          <a:prstGeom prst="line">
            <a:avLst/>
          </a:prstGeom>
          <a:noFill/>
          <a:ln w="12700">
            <a:solidFill>
              <a:srgbClr val="7F8C8D"/>
            </a:solidFill>
            <a:prstDash val="solid"/>
          </a:ln>
        </p:spPr>
        <p:txBody>
          <a:bodyPr/>
          <a:lstStyle/>
          <a:p>
            <a:endParaRPr lang="de-DE"/>
          </a:p>
        </p:txBody>
      </p:sp>
      <p:sp>
        <p:nvSpPr>
          <p:cNvPr id="37" name="Text 35"/>
          <p:cNvSpPr/>
          <p:nvPr/>
        </p:nvSpPr>
        <p:spPr>
          <a:xfrm>
            <a:off x="6947682" y="2148840"/>
            <a:ext cx="1645920" cy="1417320"/>
          </a:xfrm>
          <a:prstGeom prst="rect">
            <a:avLst/>
          </a:prstGeom>
          <a:noFill/>
          <a:ln/>
        </p:spPr>
        <p:txBody>
          <a:bodyPr wrap="square" lIns="0" tIns="0" rIns="0" bIns="0" rtlCol="0" anchor="b"/>
          <a:lstStyle/>
          <a:p>
            <a:pPr marL="0" indent="0" algn="ctr">
              <a:spcAft>
                <a:spcPts val="100"/>
              </a:spcAft>
              <a:buNone/>
            </a:pPr>
            <a:r>
              <a:rPr lang="en-US" sz="1600" b="1" dirty="0">
                <a:solidFill>
                  <a:srgbClr val="3D4C61"/>
                </a:solidFill>
                <a:latin typeface="Poppins" pitchFamily="34" charset="0"/>
                <a:ea typeface="Poppins" pitchFamily="34" charset="-122"/>
                <a:cs typeface="Poppins" pitchFamily="34" charset="-120"/>
              </a:rPr>
              <a:t>1989</a:t>
            </a:r>
            <a:endParaRPr lang="en-US" sz="1600" dirty="0"/>
          </a:p>
          <a:p>
            <a:pPr marL="0" indent="0" algn="ctr">
              <a:spcAft>
                <a:spcPts val="100"/>
              </a:spcAft>
              <a:buNone/>
            </a:pPr>
            <a:r>
              <a:rPr lang="en-US" sz="1200" dirty="0">
                <a:solidFill>
                  <a:srgbClr val="181818"/>
                </a:solidFill>
                <a:latin typeface="Poppins SemiBold" pitchFamily="34" charset="0"/>
                <a:ea typeface="Poppins SemiBold" pitchFamily="34" charset="-122"/>
                <a:cs typeface="Poppins SemiBold" pitchFamily="34" charset="-120"/>
              </a:rPr>
              <a:t>LeNet / CNN</a:t>
            </a:r>
            <a:endParaRPr lang="en-US" sz="1600" dirty="0"/>
          </a:p>
          <a:p>
            <a:pPr marL="0" indent="0" algn="ctr">
              <a:spcAft>
                <a:spcPts val="300"/>
              </a:spcAft>
              <a:buNone/>
            </a:pPr>
            <a:r>
              <a:rPr lang="de-DE" sz="1000" dirty="0">
                <a:solidFill>
                  <a:srgbClr val="404040"/>
                </a:solidFill>
                <a:latin typeface="Lato" pitchFamily="34" charset="0"/>
                <a:ea typeface="Lato" pitchFamily="34" charset="-122"/>
                <a:cs typeface="Lato" pitchFamily="34" charset="-120"/>
              </a:rPr>
              <a:t>Netz erkennt</a:t>
            </a:r>
            <a:br/>
            <a:r>
              <a:rPr lang="de-DE" sz="1000" dirty="0">
                <a:solidFill>
                  <a:srgbClr val="404040"/>
                </a:solidFill>
                <a:latin typeface="Lato" pitchFamily="34" charset="0"/>
                <a:ea typeface="Lato" pitchFamily="34" charset="-122"/>
                <a:cs typeface="Lato" pitchFamily="34" charset="-120"/>
              </a:rPr>
              <a:t>handgeschriebene Ziffern</a:t>
            </a:r>
            <a:endParaRPr lang="en-US" sz="1600" dirty="0"/>
          </a:p>
          <a:p>
            <a:pPr marL="0" indent="0" algn="ctr">
              <a:spcAft>
                <a:spcPts val="100"/>
              </a:spcAft>
              <a:buNone/>
            </a:pPr>
            <a:r>
              <a:rPr lang="en-US" sz="1100" dirty="0">
                <a:solidFill>
                  <a:srgbClr val="595959"/>
                </a:solidFill>
                <a:latin typeface="Lato" pitchFamily="34" charset="0"/>
                <a:ea typeface="Lato" pitchFamily="34" charset="-122"/>
                <a:cs typeface="Lato" pitchFamily="34" charset="-120"/>
              </a:rPr>
              <a:t>Yann LeCun</a:t>
            </a:r>
            <a:endParaRPr lang="en-US" sz="1600" dirty="0"/>
          </a:p>
        </p:txBody>
      </p:sp>
      <p:sp>
        <p:nvSpPr>
          <p:cNvPr id="38" name="Shape 36"/>
          <p:cNvSpPr/>
          <p:nvPr/>
        </p:nvSpPr>
        <p:spPr>
          <a:xfrm>
            <a:off x="8494424" y="3867912"/>
            <a:ext cx="219456" cy="219456"/>
          </a:xfrm>
          <a:prstGeom prst="ellipse">
            <a:avLst/>
          </a:prstGeom>
          <a:solidFill>
            <a:srgbClr val="FFFFFF"/>
          </a:solidFill>
          <a:ln w="38100">
            <a:solidFill>
              <a:srgbClr val="7F8C8D"/>
            </a:solidFill>
            <a:prstDash val="solid"/>
          </a:ln>
        </p:spPr>
        <p:txBody>
          <a:bodyPr/>
          <a:lstStyle/>
          <a:p>
            <a:endParaRPr lang="de-DE"/>
          </a:p>
        </p:txBody>
      </p:sp>
      <p:sp>
        <p:nvSpPr>
          <p:cNvPr id="39" name="Shape 37"/>
          <p:cNvSpPr/>
          <p:nvPr/>
        </p:nvSpPr>
        <p:spPr>
          <a:xfrm>
            <a:off x="8604152" y="4087368"/>
            <a:ext cx="0" cy="274320"/>
          </a:xfrm>
          <a:prstGeom prst="line">
            <a:avLst/>
          </a:prstGeom>
          <a:noFill/>
          <a:ln w="12700">
            <a:solidFill>
              <a:srgbClr val="7F8C8D"/>
            </a:solidFill>
            <a:prstDash val="solid"/>
          </a:ln>
        </p:spPr>
        <p:txBody>
          <a:bodyPr/>
          <a:lstStyle/>
          <a:p>
            <a:endParaRPr lang="de-DE"/>
          </a:p>
        </p:txBody>
      </p:sp>
      <p:sp>
        <p:nvSpPr>
          <p:cNvPr id="40" name="Text 38"/>
          <p:cNvSpPr/>
          <p:nvPr/>
        </p:nvSpPr>
        <p:spPr>
          <a:xfrm>
            <a:off x="7781192" y="4526280"/>
            <a:ext cx="1645920" cy="1325880"/>
          </a:xfrm>
          <a:prstGeom prst="rect">
            <a:avLst/>
          </a:prstGeom>
          <a:noFill/>
          <a:ln/>
        </p:spPr>
        <p:txBody>
          <a:bodyPr wrap="square" lIns="0" tIns="0" rIns="0" bIns="0" rtlCol="0" anchor="t"/>
          <a:lstStyle/>
          <a:p>
            <a:pPr marL="0" indent="0" algn="ctr">
              <a:spcAft>
                <a:spcPts val="100"/>
              </a:spcAft>
              <a:buNone/>
            </a:pPr>
            <a:r>
              <a:rPr lang="en-US" sz="1600" b="1" dirty="0">
                <a:solidFill>
                  <a:srgbClr val="3D4C61"/>
                </a:solidFill>
                <a:latin typeface="Poppins" pitchFamily="34" charset="0"/>
                <a:ea typeface="Poppins" pitchFamily="34" charset="-122"/>
                <a:cs typeface="Poppins" pitchFamily="34" charset="-120"/>
              </a:rPr>
              <a:t>1997</a:t>
            </a:r>
            <a:endParaRPr lang="en-US" sz="1600" dirty="0"/>
          </a:p>
          <a:p>
            <a:pPr marL="0" indent="0" algn="ctr">
              <a:spcAft>
                <a:spcPts val="100"/>
              </a:spcAft>
              <a:buNone/>
            </a:pPr>
            <a:r>
              <a:rPr lang="en-US" sz="1200" dirty="0">
                <a:solidFill>
                  <a:srgbClr val="181818"/>
                </a:solidFill>
                <a:latin typeface="Poppins SemiBold" pitchFamily="34" charset="0"/>
                <a:ea typeface="Poppins SemiBold" pitchFamily="34" charset="-122"/>
                <a:cs typeface="Poppins SemiBold" pitchFamily="34" charset="-120"/>
              </a:rPr>
              <a:t>Deep Blue</a:t>
            </a:r>
            <a:endParaRPr lang="en-US" sz="1600" dirty="0"/>
          </a:p>
          <a:p>
            <a:pPr marL="0" indent="0" algn="ctr">
              <a:spcAft>
                <a:spcPts val="300"/>
              </a:spcAft>
              <a:buNone/>
            </a:pPr>
            <a:r>
              <a:rPr lang="de-DE" sz="1000" dirty="0">
                <a:solidFill>
                  <a:srgbClr val="404040"/>
                </a:solidFill>
                <a:latin typeface="Lato" pitchFamily="34" charset="0"/>
                <a:ea typeface="Lato" pitchFamily="34" charset="-122"/>
                <a:cs typeface="Lato" pitchFamily="34" charset="-120"/>
              </a:rPr>
              <a:t>Computer schlägt den</a:t>
            </a:r>
            <a:br/>
            <a:r>
              <a:rPr lang="de-DE" sz="1000" dirty="0">
                <a:solidFill>
                  <a:srgbClr val="404040"/>
                </a:solidFill>
                <a:latin typeface="Lato" pitchFamily="34" charset="0"/>
                <a:ea typeface="Lato" pitchFamily="34" charset="-122"/>
                <a:cs typeface="Lato" pitchFamily="34" charset="-120"/>
              </a:rPr>
              <a:t>Schachweltmeister</a:t>
            </a:r>
            <a:endParaRPr lang="en-US" sz="1600" dirty="0"/>
          </a:p>
          <a:p>
            <a:pPr marL="0" indent="0" algn="ctr">
              <a:spcAft>
                <a:spcPts val="100"/>
              </a:spcAft>
              <a:buNone/>
            </a:pPr>
            <a:r>
              <a:rPr lang="en-US" sz="1100" dirty="0">
                <a:solidFill>
                  <a:srgbClr val="595959"/>
                </a:solidFill>
                <a:latin typeface="Lato" pitchFamily="34" charset="0"/>
                <a:ea typeface="Lato" pitchFamily="34" charset="-122"/>
                <a:cs typeface="Lato" pitchFamily="34" charset="-120"/>
              </a:rPr>
              <a:t>IBM schlägt Kasparow</a:t>
            </a:r>
            <a:endParaRPr lang="en-US" sz="1600" dirty="0"/>
          </a:p>
        </p:txBody>
      </p:sp>
      <p:sp>
        <p:nvSpPr>
          <p:cNvPr id="41" name="Shape 39"/>
          <p:cNvSpPr/>
          <p:nvPr/>
        </p:nvSpPr>
        <p:spPr>
          <a:xfrm>
            <a:off x="9327935" y="3867912"/>
            <a:ext cx="219456" cy="219456"/>
          </a:xfrm>
          <a:prstGeom prst="ellipse">
            <a:avLst/>
          </a:prstGeom>
          <a:solidFill>
            <a:srgbClr val="FFFFFF"/>
          </a:solidFill>
          <a:ln w="38100">
            <a:solidFill>
              <a:srgbClr val="7F8C8D"/>
            </a:solidFill>
            <a:prstDash val="solid"/>
          </a:ln>
        </p:spPr>
        <p:txBody>
          <a:bodyPr/>
          <a:lstStyle/>
          <a:p>
            <a:endParaRPr lang="de-DE"/>
          </a:p>
        </p:txBody>
      </p:sp>
      <p:sp>
        <p:nvSpPr>
          <p:cNvPr id="42" name="Shape 40"/>
          <p:cNvSpPr/>
          <p:nvPr/>
        </p:nvSpPr>
        <p:spPr>
          <a:xfrm>
            <a:off x="9437663" y="3593592"/>
            <a:ext cx="0" cy="274320"/>
          </a:xfrm>
          <a:prstGeom prst="line">
            <a:avLst/>
          </a:prstGeom>
          <a:noFill/>
          <a:ln w="12700">
            <a:solidFill>
              <a:srgbClr val="7F8C8D"/>
            </a:solidFill>
            <a:prstDash val="solid"/>
          </a:ln>
        </p:spPr>
        <p:txBody>
          <a:bodyPr/>
          <a:lstStyle/>
          <a:p>
            <a:endParaRPr lang="de-DE"/>
          </a:p>
        </p:txBody>
      </p:sp>
      <p:sp>
        <p:nvSpPr>
          <p:cNvPr id="43" name="Text 41"/>
          <p:cNvSpPr/>
          <p:nvPr/>
        </p:nvSpPr>
        <p:spPr>
          <a:xfrm>
            <a:off x="8614703" y="2148840"/>
            <a:ext cx="1645920" cy="1417320"/>
          </a:xfrm>
          <a:prstGeom prst="rect">
            <a:avLst/>
          </a:prstGeom>
          <a:noFill/>
          <a:ln/>
        </p:spPr>
        <p:txBody>
          <a:bodyPr wrap="square" lIns="0" tIns="0" rIns="0" bIns="0" rtlCol="0" anchor="b"/>
          <a:lstStyle/>
          <a:p>
            <a:pPr marL="0" indent="0" algn="ctr">
              <a:spcAft>
                <a:spcPts val="100"/>
              </a:spcAft>
              <a:buNone/>
            </a:pPr>
            <a:r>
              <a:rPr lang="en-US" sz="1600" b="1" dirty="0">
                <a:solidFill>
                  <a:srgbClr val="3D4C61"/>
                </a:solidFill>
                <a:latin typeface="Poppins" pitchFamily="34" charset="0"/>
                <a:ea typeface="Poppins" pitchFamily="34" charset="-122"/>
                <a:cs typeface="Poppins" pitchFamily="34" charset="-120"/>
              </a:rPr>
              <a:t>1997</a:t>
            </a:r>
            <a:endParaRPr lang="en-US" sz="1600" dirty="0"/>
          </a:p>
          <a:p>
            <a:pPr marL="0" indent="0" algn="ctr">
              <a:spcAft>
                <a:spcPts val="100"/>
              </a:spcAft>
              <a:buNone/>
            </a:pPr>
            <a:r>
              <a:rPr lang="en-US" sz="1200" dirty="0">
                <a:solidFill>
                  <a:srgbClr val="181818"/>
                </a:solidFill>
                <a:latin typeface="Poppins SemiBold" pitchFamily="34" charset="0"/>
                <a:ea typeface="Poppins SemiBold" pitchFamily="34" charset="-122"/>
                <a:cs typeface="Poppins SemiBold" pitchFamily="34" charset="-120"/>
              </a:rPr>
              <a:t>LSTM</a:t>
            </a:r>
            <a:endParaRPr lang="en-US" sz="1600" dirty="0"/>
          </a:p>
          <a:p>
            <a:pPr marL="0" indent="0" algn="ctr">
              <a:spcAft>
                <a:spcPts val="300"/>
              </a:spcAft>
              <a:buNone/>
            </a:pPr>
            <a:r>
              <a:rPr lang="de-DE" sz="1000" dirty="0">
                <a:solidFill>
                  <a:srgbClr val="404040"/>
                </a:solidFill>
                <a:latin typeface="Lato" pitchFamily="34" charset="0"/>
                <a:ea typeface="Lato" pitchFamily="34" charset="-122"/>
                <a:cs typeface="Lato" pitchFamily="34" charset="-120"/>
              </a:rPr>
              <a:t>Netz mit Gedächtnis</a:t>
            </a:r>
            <a:br/>
            <a:r>
              <a:rPr lang="de-DE" sz="1000" dirty="0">
                <a:solidFill>
                  <a:srgbClr val="404040"/>
                </a:solidFill>
                <a:latin typeface="Lato" pitchFamily="34" charset="0"/>
                <a:ea typeface="Lato" pitchFamily="34" charset="-122"/>
                <a:cs typeface="Lato" pitchFamily="34" charset="-120"/>
              </a:rPr>
              <a:t>für lange Folgen</a:t>
            </a:r>
            <a:endParaRPr lang="en-US" sz="1600" dirty="0"/>
          </a:p>
          <a:p>
            <a:pPr marL="0" indent="0" algn="ctr">
              <a:spcAft>
                <a:spcPts val="100"/>
              </a:spcAft>
              <a:buNone/>
            </a:pPr>
            <a:r>
              <a:rPr lang="en-US" sz="1100" dirty="0">
                <a:solidFill>
                  <a:srgbClr val="595959"/>
                </a:solidFill>
                <a:latin typeface="Lato" pitchFamily="34" charset="0"/>
                <a:ea typeface="Lato" pitchFamily="34" charset="-122"/>
                <a:cs typeface="Lato" pitchFamily="34" charset="-120"/>
              </a:rPr>
              <a:t>Hochreiter &amp; Schmidhuber</a:t>
            </a:r>
            <a:endParaRPr lang="en-US" sz="1600" dirty="0"/>
          </a:p>
        </p:txBody>
      </p:sp>
      <p:sp>
        <p:nvSpPr>
          <p:cNvPr id="44" name="Shape 42"/>
          <p:cNvSpPr/>
          <p:nvPr/>
        </p:nvSpPr>
        <p:spPr>
          <a:xfrm>
            <a:off x="10161446" y="3867912"/>
            <a:ext cx="219456" cy="219456"/>
          </a:xfrm>
          <a:prstGeom prst="ellipse">
            <a:avLst/>
          </a:prstGeom>
          <a:solidFill>
            <a:srgbClr val="FFFFFF"/>
          </a:solidFill>
          <a:ln w="38100">
            <a:solidFill>
              <a:srgbClr val="7F8C8D"/>
            </a:solidFill>
            <a:prstDash val="solid"/>
          </a:ln>
        </p:spPr>
        <p:txBody>
          <a:bodyPr/>
          <a:lstStyle/>
          <a:p>
            <a:endParaRPr lang="de-DE"/>
          </a:p>
        </p:txBody>
      </p:sp>
      <p:sp>
        <p:nvSpPr>
          <p:cNvPr id="45" name="Shape 43"/>
          <p:cNvSpPr/>
          <p:nvPr/>
        </p:nvSpPr>
        <p:spPr>
          <a:xfrm>
            <a:off x="10271174" y="4087368"/>
            <a:ext cx="0" cy="274320"/>
          </a:xfrm>
          <a:prstGeom prst="line">
            <a:avLst/>
          </a:prstGeom>
          <a:noFill/>
          <a:ln w="12700">
            <a:solidFill>
              <a:srgbClr val="7F8C8D"/>
            </a:solidFill>
            <a:prstDash val="solid"/>
          </a:ln>
        </p:spPr>
        <p:txBody>
          <a:bodyPr/>
          <a:lstStyle/>
          <a:p>
            <a:endParaRPr lang="de-DE"/>
          </a:p>
        </p:txBody>
      </p:sp>
      <p:sp>
        <p:nvSpPr>
          <p:cNvPr id="46" name="Text 44"/>
          <p:cNvSpPr/>
          <p:nvPr/>
        </p:nvSpPr>
        <p:spPr>
          <a:xfrm>
            <a:off x="9448214" y="4526280"/>
            <a:ext cx="1645920" cy="1325880"/>
          </a:xfrm>
          <a:prstGeom prst="rect">
            <a:avLst/>
          </a:prstGeom>
          <a:noFill/>
          <a:ln/>
        </p:spPr>
        <p:txBody>
          <a:bodyPr wrap="square" lIns="0" tIns="0" rIns="0" bIns="0" rtlCol="0" anchor="t"/>
          <a:lstStyle/>
          <a:p>
            <a:pPr marL="0" indent="0" algn="ctr">
              <a:spcAft>
                <a:spcPts val="100"/>
              </a:spcAft>
              <a:buNone/>
            </a:pPr>
            <a:r>
              <a:rPr lang="en-US" sz="1600" b="1" dirty="0">
                <a:solidFill>
                  <a:srgbClr val="3D4C61"/>
                </a:solidFill>
                <a:latin typeface="Poppins" pitchFamily="34" charset="0"/>
                <a:ea typeface="Poppins" pitchFamily="34" charset="-122"/>
                <a:cs typeface="Poppins" pitchFamily="34" charset="-120"/>
              </a:rPr>
              <a:t>2006</a:t>
            </a:r>
            <a:endParaRPr lang="en-US" sz="1600" dirty="0"/>
          </a:p>
          <a:p>
            <a:pPr marL="0" indent="0" algn="ctr">
              <a:spcAft>
                <a:spcPts val="100"/>
              </a:spcAft>
              <a:buNone/>
            </a:pPr>
            <a:r>
              <a:rPr lang="en-US" sz="1200" dirty="0">
                <a:solidFill>
                  <a:srgbClr val="181818"/>
                </a:solidFill>
                <a:latin typeface="Poppins SemiBold" pitchFamily="34" charset="0"/>
                <a:ea typeface="Poppins SemiBold" pitchFamily="34" charset="-122"/>
                <a:cs typeface="Poppins SemiBold" pitchFamily="34" charset="-120"/>
              </a:rPr>
              <a:t>Deep Learning</a:t>
            </a:r>
            <a:endParaRPr lang="en-US" sz="1600" dirty="0"/>
          </a:p>
          <a:p>
            <a:pPr marL="0" indent="0" algn="ctr">
              <a:spcAft>
                <a:spcPts val="300"/>
              </a:spcAft>
              <a:buNone/>
            </a:pPr>
            <a:r>
              <a:rPr lang="de-DE" sz="1000" dirty="0">
                <a:solidFill>
                  <a:srgbClr val="404040"/>
                </a:solidFill>
                <a:latin typeface="Lato" pitchFamily="34" charset="0"/>
                <a:ea typeface="Lato" pitchFamily="34" charset="-122"/>
                <a:cs typeface="Lato" pitchFamily="34" charset="-120"/>
              </a:rPr>
              <a:t>Tiefe Netze werden</a:t>
            </a:r>
            <a:br/>
            <a:r>
              <a:rPr lang="de-DE" sz="1000" dirty="0">
                <a:solidFill>
                  <a:srgbClr val="404040"/>
                </a:solidFill>
                <a:latin typeface="Lato" pitchFamily="34" charset="0"/>
                <a:ea typeface="Lato" pitchFamily="34" charset="-122"/>
                <a:cs typeface="Lato" pitchFamily="34" charset="-120"/>
              </a:rPr>
              <a:t>trainierbar</a:t>
            </a:r>
            <a:endParaRPr lang="en-US" sz="1600" dirty="0"/>
          </a:p>
          <a:p>
            <a:pPr marL="0" indent="0" algn="ctr">
              <a:spcAft>
                <a:spcPts val="100"/>
              </a:spcAft>
              <a:buNone/>
            </a:pPr>
            <a:r>
              <a:rPr lang="en-US" sz="1100" dirty="0">
                <a:solidFill>
                  <a:srgbClr val="595959"/>
                </a:solidFill>
                <a:latin typeface="Lato" pitchFamily="34" charset="0"/>
                <a:ea typeface="Lato" pitchFamily="34" charset="-122"/>
                <a:cs typeface="Lato" pitchFamily="34" charset="-120"/>
              </a:rPr>
              <a:t>Hinton u. a.</a:t>
            </a:r>
            <a:endParaRPr lang="en-US" sz="1600" dirty="0"/>
          </a:p>
        </p:txBody>
      </p:sp>
      <p:sp>
        <p:nvSpPr>
          <p:cNvPr id="47" name="Shape 45"/>
          <p:cNvSpPr/>
          <p:nvPr/>
        </p:nvSpPr>
        <p:spPr>
          <a:xfrm>
            <a:off x="10994957" y="3867912"/>
            <a:ext cx="219456" cy="219456"/>
          </a:xfrm>
          <a:prstGeom prst="ellipse">
            <a:avLst/>
          </a:prstGeom>
          <a:solidFill>
            <a:srgbClr val="FFFFFF"/>
          </a:solidFill>
          <a:ln w="38100">
            <a:solidFill>
              <a:srgbClr val="7F8C8D"/>
            </a:solidFill>
            <a:prstDash val="solid"/>
          </a:ln>
        </p:spPr>
        <p:txBody>
          <a:bodyPr/>
          <a:lstStyle/>
          <a:p>
            <a:endParaRPr lang="de-DE"/>
          </a:p>
        </p:txBody>
      </p:sp>
      <p:sp>
        <p:nvSpPr>
          <p:cNvPr id="48" name="Shape 46"/>
          <p:cNvSpPr/>
          <p:nvPr/>
        </p:nvSpPr>
        <p:spPr>
          <a:xfrm>
            <a:off x="11104685" y="3593592"/>
            <a:ext cx="0" cy="274320"/>
          </a:xfrm>
          <a:prstGeom prst="line">
            <a:avLst/>
          </a:prstGeom>
          <a:noFill/>
          <a:ln w="12700">
            <a:solidFill>
              <a:srgbClr val="7F8C8D"/>
            </a:solidFill>
            <a:prstDash val="solid"/>
          </a:ln>
        </p:spPr>
        <p:txBody>
          <a:bodyPr/>
          <a:lstStyle/>
          <a:p>
            <a:endParaRPr lang="de-DE"/>
          </a:p>
        </p:txBody>
      </p:sp>
      <p:sp>
        <p:nvSpPr>
          <p:cNvPr id="49" name="Text 47"/>
          <p:cNvSpPr/>
          <p:nvPr/>
        </p:nvSpPr>
        <p:spPr>
          <a:xfrm>
            <a:off x="10281725" y="2148840"/>
            <a:ext cx="1645920" cy="1417320"/>
          </a:xfrm>
          <a:prstGeom prst="rect">
            <a:avLst/>
          </a:prstGeom>
          <a:noFill/>
          <a:ln/>
        </p:spPr>
        <p:txBody>
          <a:bodyPr wrap="square" lIns="0" tIns="0" rIns="0" bIns="0" rtlCol="0" anchor="b"/>
          <a:lstStyle/>
          <a:p>
            <a:pPr marL="0" indent="0" algn="ctr">
              <a:spcAft>
                <a:spcPts val="100"/>
              </a:spcAft>
              <a:buNone/>
            </a:pPr>
            <a:r>
              <a:rPr lang="en-US" sz="1600" b="1" dirty="0">
                <a:solidFill>
                  <a:srgbClr val="3D4C61"/>
                </a:solidFill>
                <a:latin typeface="Poppins" pitchFamily="34" charset="0"/>
                <a:ea typeface="Poppins" pitchFamily="34" charset="-122"/>
                <a:cs typeface="Poppins" pitchFamily="34" charset="-120"/>
              </a:rPr>
              <a:t>2009</a:t>
            </a:r>
            <a:endParaRPr lang="en-US" sz="1600" dirty="0"/>
          </a:p>
          <a:p>
            <a:pPr marL="0" indent="0" algn="ctr">
              <a:spcAft>
                <a:spcPts val="100"/>
              </a:spcAft>
              <a:buNone/>
            </a:pPr>
            <a:r>
              <a:rPr lang="en-US" sz="1200" dirty="0">
                <a:solidFill>
                  <a:srgbClr val="181818"/>
                </a:solidFill>
                <a:latin typeface="Poppins SemiBold" pitchFamily="34" charset="0"/>
                <a:ea typeface="Poppins SemiBold" pitchFamily="34" charset="-122"/>
                <a:cs typeface="Poppins SemiBold" pitchFamily="34" charset="-120"/>
              </a:rPr>
              <a:t>ImageNet</a:t>
            </a:r>
            <a:endParaRPr lang="en-US" sz="1600" dirty="0"/>
          </a:p>
          <a:p>
            <a:pPr marL="0" indent="0" algn="ctr">
              <a:spcAft>
                <a:spcPts val="300"/>
              </a:spcAft>
              <a:buNone/>
            </a:pPr>
            <a:r>
              <a:rPr lang="de-DE" sz="1000" dirty="0">
                <a:solidFill>
                  <a:srgbClr val="404040"/>
                </a:solidFill>
                <a:latin typeface="Lato" pitchFamily="34" charset="0"/>
                <a:ea typeface="Lato" pitchFamily="34" charset="-122"/>
                <a:cs typeface="Lato" pitchFamily="34" charset="-120"/>
              </a:rPr>
              <a:t>Millionen beschriftete</a:t>
            </a:r>
            <a:br/>
            <a:r>
              <a:rPr lang="de-DE" sz="1000" dirty="0">
                <a:solidFill>
                  <a:srgbClr val="404040"/>
                </a:solidFill>
                <a:latin typeface="Lato" pitchFamily="34" charset="0"/>
                <a:ea typeface="Lato" pitchFamily="34" charset="-122"/>
                <a:cs typeface="Lato" pitchFamily="34" charset="-120"/>
              </a:rPr>
              <a:t>Bilder zum Trainieren</a:t>
            </a:r>
            <a:endParaRPr lang="en-US" sz="1600" dirty="0"/>
          </a:p>
          <a:p>
            <a:pPr marL="0" indent="0" algn="ctr">
              <a:spcAft>
                <a:spcPts val="100"/>
              </a:spcAft>
              <a:buNone/>
            </a:pPr>
            <a:r>
              <a:rPr lang="en-US" sz="1100" dirty="0">
                <a:solidFill>
                  <a:srgbClr val="595959"/>
                </a:solidFill>
                <a:latin typeface="Lato" pitchFamily="34" charset="0"/>
                <a:ea typeface="Lato" pitchFamily="34" charset="-122"/>
                <a:cs typeface="Lato" pitchFamily="34" charset="-120"/>
              </a:rPr>
              <a:t>Fei-Fei Li u. a.</a:t>
            </a:r>
            <a:endParaRPr lang="en-US" sz="1600" dirty="0"/>
          </a:p>
        </p:txBody>
      </p:sp>
      <p:sp>
        <p:nvSpPr>
          <p:cNvPr id="50" name="Text 48"/>
          <p:cNvSpPr/>
          <p:nvPr/>
        </p:nvSpPr>
        <p:spPr>
          <a:xfrm>
            <a:off x="685800" y="5897880"/>
            <a:ext cx="10789920" cy="320040"/>
          </a:xfrm>
          <a:prstGeom prst="rect">
            <a:avLst/>
          </a:prstGeom>
          <a:noFill/>
          <a:ln/>
        </p:spPr>
        <p:txBody>
          <a:bodyPr wrap="square" lIns="0" tIns="0" rIns="0" bIns="0" rtlCol="0" anchor="ctr"/>
          <a:lstStyle/>
          <a:p>
            <a:pPr marL="0" indent="0">
              <a:buNone/>
            </a:pPr>
            <a:r>
              <a:rPr lang="en-US" sz="1200" i="1" dirty="0">
                <a:solidFill>
                  <a:srgbClr val="808080"/>
                </a:solidFill>
                <a:latin typeface="Lato" pitchFamily="34" charset="0"/>
                <a:ea typeface="Lato" pitchFamily="34" charset="-122"/>
                <a:cs typeface="Lato" pitchFamily="34" charset="-120"/>
              </a:rPr>
              <a:t>Danach beginnt die öffentliche KI: Siri, Watson, AlexNet (Kapitel 2)</a:t>
            </a:r>
            <a:endParaRPr lang="en-US" sz="1200" dirty="0"/>
          </a:p>
        </p:txBody>
      </p:sp>
      <p:sp>
        <p:nvSpPr>
          <p:cNvPr id="51" name="Shape 49"/>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52" name="Shape 50"/>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53" name="Text 51"/>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54" name="Shape 52"/>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55" name="Text 53"/>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56" name="Shape 54"/>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57" name="Text 55"/>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58" name="Shape 56"/>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59" name="Text 57"/>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60" name="Shape 58"/>
          <p:cNvSpPr/>
          <p:nvPr/>
        </p:nvSpPr>
        <p:spPr>
          <a:xfrm>
            <a:off x="8692530" y="6359652"/>
            <a:ext cx="82296" cy="82296"/>
          </a:xfrm>
          <a:prstGeom prst="ellipse">
            <a:avLst/>
          </a:prstGeom>
          <a:solidFill>
            <a:srgbClr val="D62828"/>
          </a:solidFill>
          <a:ln/>
        </p:spPr>
        <p:txBody>
          <a:bodyPr/>
          <a:lstStyle/>
          <a:p>
            <a:endParaRPr lang="de-DE"/>
          </a:p>
        </p:txBody>
      </p:sp>
      <p:sp>
        <p:nvSpPr>
          <p:cNvPr id="61" name="Shape 59"/>
          <p:cNvSpPr/>
          <p:nvPr/>
        </p:nvSpPr>
        <p:spPr>
          <a:xfrm>
            <a:off x="777240" y="6364224"/>
            <a:ext cx="1594476" cy="73152"/>
          </a:xfrm>
          <a:prstGeom prst="rect">
            <a:avLst/>
          </a:prstGeom>
          <a:solidFill>
            <a:srgbClr val="3D4C61"/>
          </a:solidFill>
          <a:ln/>
        </p:spPr>
        <p:txBody>
          <a:bodyPr/>
          <a:lstStyle/>
          <a:p>
            <a:endParaRPr lang="de-DE"/>
          </a:p>
        </p:txBody>
      </p:sp>
      <p:sp>
        <p:nvSpPr>
          <p:cNvPr id="62" name="Text 60"/>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2</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4"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5" name="Kicker"/>
          <p:cNvSpPr/>
          <p:nvPr/>
        </p:nvSpPr>
        <p:spPr>
          <a:xfrm>
            <a:off x="685800" y="777240"/>
            <a:ext cx="7315200" cy="338328"/>
          </a:xfrm>
          <a:prstGeom prst="rect">
            <a:avLst/>
          </a:prstGeom>
          <a:noFill/>
          <a:ln>
            <a:noFill/>
          </a:ln>
        </p:spPr>
        <p:txBody>
          <a:bodyPr wrap="square" lIns="0" tIns="0" rIns="0" bIns="0" rtlCol="0" anchor="t"/>
          <a:lstStyle/>
          <a:p>
            <a:pPr marL="0" indent="0" algn="l">
              <a:buNone/>
            </a:pPr>
            <a:r>
              <a:rPr lang="de-DE" sz="1600" dirty="0">
                <a:solidFill>
                  <a:srgbClr val="595959"/>
                </a:solidFill>
                <a:latin typeface="Poppins"/>
                <a:ea typeface="Poppins"/>
                <a:cs typeface="Poppins"/>
              </a:rPr>
              <a:t>Kapitel 1 · Wie ein Neuron rechnet</a:t>
            </a:r>
          </a:p>
        </p:txBody>
      </p:sp>
      <p:sp>
        <p:nvSpPr>
          <p:cNvPr id="6" name="Titel"/>
          <p:cNvSpPr/>
          <p:nvPr/>
        </p:nvSpPr>
        <p:spPr>
          <a:xfrm>
            <a:off x="685800" y="1133856"/>
            <a:ext cx="10835640" cy="566928"/>
          </a:xfrm>
          <a:prstGeom prst="rect">
            <a:avLst/>
          </a:prstGeom>
          <a:noFill/>
          <a:ln>
            <a:noFill/>
          </a:ln>
        </p:spPr>
        <p:txBody>
          <a:bodyPr wrap="square" lIns="0" tIns="0" rIns="0" bIns="0" rtlCol="0" anchor="t"/>
          <a:lstStyle/>
          <a:p>
            <a:pPr marL="0" indent="0" algn="l">
              <a:buNone/>
            </a:pPr>
            <a:r>
              <a:rPr lang="de-DE" sz="2800" dirty="0">
                <a:solidFill>
                  <a:srgbClr val="3D4C61"/>
                </a:solidFill>
                <a:latin typeface="Poppins SemiBold"/>
                <a:ea typeface="Poppins SemiBold"/>
                <a:cs typeface="Poppins SemiBold"/>
              </a:rPr>
              <a:t>Das erste künstliche Neuron: McCulloch &amp; Pitts 1943</a:t>
            </a:r>
          </a:p>
        </p:txBody>
      </p:sp>
      <p:sp>
        <p:nvSpPr>
          <p:cNvPr id="7" name="Formel Band"/>
          <p:cNvSpPr/>
          <p:nvPr/>
        </p:nvSpPr>
        <p:spPr>
          <a:xfrm>
            <a:off x="685800" y="1810512"/>
            <a:ext cx="10835640" cy="786384"/>
          </a:xfrm>
          <a:prstGeom prst="rect">
            <a:avLst/>
          </a:prstGeom>
          <a:solidFill>
            <a:srgbClr val="F2F2F2"/>
          </a:solidFill>
          <a:ln>
            <a:noFill/>
          </a:ln>
        </p:spPr>
        <p:txBody>
          <a:bodyPr wrap="square" lIns="0" tIns="0" rIns="0" bIns="0" rtlCol="0" anchor="t"/>
          <a:lstStyle/>
          <a:p>
            <a:endParaRPr lang="de-DE"/>
          </a:p>
        </p:txBody>
      </p:sp>
      <p:sp>
        <p:nvSpPr>
          <p:cNvPr id="8" name="Formel Balken"/>
          <p:cNvSpPr/>
          <p:nvPr/>
        </p:nvSpPr>
        <p:spPr>
          <a:xfrm>
            <a:off x="685800" y="1810512"/>
            <a:ext cx="73152" cy="786384"/>
          </a:xfrm>
          <a:prstGeom prst="rect">
            <a:avLst/>
          </a:prstGeom>
          <a:solidFill>
            <a:srgbClr val="3D4C61"/>
          </a:solidFill>
          <a:ln>
            <a:noFill/>
          </a:ln>
        </p:spPr>
        <p:txBody>
          <a:bodyPr wrap="square" lIns="0" tIns="0" rIns="0" bIns="0" rtlCol="0" anchor="t"/>
          <a:lstStyle/>
          <a:p>
            <a:endParaRPr lang="de-DE"/>
          </a:p>
        </p:txBody>
      </p:sp>
      <p:sp>
        <p:nvSpPr>
          <p:cNvPr id="9" name="Formel Label"/>
          <p:cNvSpPr/>
          <p:nvPr/>
        </p:nvSpPr>
        <p:spPr>
          <a:xfrm>
            <a:off x="960120" y="1810512"/>
            <a:ext cx="1554480" cy="786384"/>
          </a:xfrm>
          <a:prstGeom prst="rect">
            <a:avLst/>
          </a:prstGeom>
          <a:noFill/>
          <a:ln>
            <a:noFill/>
          </a:ln>
        </p:spPr>
        <p:txBody>
          <a:bodyPr wrap="square" lIns="0" tIns="0" rIns="0" bIns="0" rtlCol="0" anchor="ctr"/>
          <a:lstStyle/>
          <a:p>
            <a:pPr marL="0" indent="0" algn="l">
              <a:buNone/>
            </a:pPr>
            <a:r>
              <a:rPr lang="de-DE" sz="1300" dirty="0">
                <a:solidFill>
                  <a:srgbClr val="595959"/>
                </a:solidFill>
                <a:latin typeface="Poppins SemiBold"/>
                <a:ea typeface="Poppins SemiBold"/>
                <a:cs typeface="Poppins SemiBold"/>
              </a:rPr>
              <a:t>Originalarbeit:</a:t>
            </a:r>
          </a:p>
        </p:txBody>
      </p:sp>
      <p:sp>
        <p:nvSpPr>
          <p:cNvPr id="12" name="Karte 0"/>
          <p:cNvSpPr/>
          <p:nvPr/>
        </p:nvSpPr>
        <p:spPr>
          <a:xfrm>
            <a:off x="685800" y="2743200"/>
            <a:ext cx="3502152" cy="3218688"/>
          </a:xfrm>
          <a:prstGeom prst="rect">
            <a:avLst/>
          </a:prstGeom>
          <a:solidFill>
            <a:srgbClr val="FFFFFF"/>
          </a:solidFill>
          <a:ln w="12700">
            <a:solidFill>
              <a:srgbClr val="D9D9D9"/>
            </a:solidFill>
            <a:prstDash val="solid"/>
          </a:ln>
        </p:spPr>
        <p:txBody>
          <a:bodyPr wrap="square" lIns="0" tIns="0" rIns="0" bIns="0" rtlCol="0" anchor="t"/>
          <a:lstStyle/>
          <a:p>
            <a:endParaRPr lang="de-DE"/>
          </a:p>
        </p:txBody>
      </p:sp>
      <p:sp>
        <p:nvSpPr>
          <p:cNvPr id="13" name="Karte 0 Kopf"/>
          <p:cNvSpPr/>
          <p:nvPr/>
        </p:nvSpPr>
        <p:spPr>
          <a:xfrm>
            <a:off x="685800" y="2743200"/>
            <a:ext cx="3502152" cy="640080"/>
          </a:xfrm>
          <a:prstGeom prst="rect">
            <a:avLst/>
          </a:prstGeom>
          <a:solidFill>
            <a:srgbClr val="3D4C61"/>
          </a:solidFill>
          <a:ln>
            <a:noFill/>
          </a:ln>
        </p:spPr>
        <p:txBody>
          <a:bodyPr wrap="square" lIns="0" tIns="0" rIns="0" bIns="0" rtlCol="0" anchor="t"/>
          <a:lstStyle/>
          <a:p>
            <a:endParaRPr lang="de-DE"/>
          </a:p>
        </p:txBody>
      </p:sp>
      <p:sp>
        <p:nvSpPr>
          <p:cNvPr id="14" name="Karte 0 Nr"/>
          <p:cNvSpPr/>
          <p:nvPr/>
        </p:nvSpPr>
        <p:spPr>
          <a:xfrm>
            <a:off x="850392" y="2816352"/>
            <a:ext cx="502920" cy="502920"/>
          </a:xfrm>
          <a:prstGeom prst="rect">
            <a:avLst/>
          </a:prstGeom>
          <a:noFill/>
          <a:ln>
            <a:noFill/>
          </a:ln>
        </p:spPr>
        <p:txBody>
          <a:bodyPr wrap="square" lIns="0" tIns="0" rIns="0" bIns="0" rtlCol="0" anchor="ctr"/>
          <a:lstStyle/>
          <a:p>
            <a:pPr marL="0" indent="0" algn="l">
              <a:buNone/>
            </a:pPr>
            <a:r>
              <a:rPr lang="de-DE" sz="3000" dirty="0">
                <a:solidFill>
                  <a:srgbClr val="FFFFFF"/>
                </a:solidFill>
                <a:latin typeface="Playfair Display"/>
                <a:ea typeface="Playfair Display"/>
                <a:cs typeface="Playfair Display"/>
              </a:rPr>
              <a:t>1</a:t>
            </a:r>
          </a:p>
        </p:txBody>
      </p:sp>
      <p:sp>
        <p:nvSpPr>
          <p:cNvPr id="15" name="Karte 0 Titel"/>
          <p:cNvSpPr/>
          <p:nvPr/>
        </p:nvSpPr>
        <p:spPr>
          <a:xfrm>
            <a:off x="1325880" y="2798064"/>
            <a:ext cx="2724912" cy="310896"/>
          </a:xfrm>
          <a:prstGeom prst="rect">
            <a:avLst/>
          </a:prstGeom>
          <a:noFill/>
          <a:ln>
            <a:noFill/>
          </a:ln>
        </p:spPr>
        <p:txBody>
          <a:bodyPr wrap="square" lIns="0" tIns="0" rIns="0" bIns="0" rtlCol="0" anchor="ctr"/>
          <a:lstStyle/>
          <a:p>
            <a:pPr marL="0" indent="0" algn="l">
              <a:buNone/>
            </a:pPr>
            <a:r>
              <a:rPr lang="de-DE" sz="1600" dirty="0">
                <a:solidFill>
                  <a:srgbClr val="FFFFFF"/>
                </a:solidFill>
                <a:latin typeface="Poppins SemiBold"/>
                <a:ea typeface="Poppins SemiBold"/>
                <a:cs typeface="Poppins SemiBold"/>
              </a:rPr>
              <a:t>Das Modell</a:t>
            </a:r>
          </a:p>
        </p:txBody>
      </p:sp>
      <p:sp>
        <p:nvSpPr>
          <p:cNvPr id="16" name="Karte 0 Unter"/>
          <p:cNvSpPr/>
          <p:nvPr/>
        </p:nvSpPr>
        <p:spPr>
          <a:xfrm>
            <a:off x="1325880" y="3108960"/>
            <a:ext cx="2724912" cy="237744"/>
          </a:xfrm>
          <a:prstGeom prst="rect">
            <a:avLst/>
          </a:prstGeom>
          <a:noFill/>
          <a:ln>
            <a:noFill/>
          </a:ln>
        </p:spPr>
        <p:txBody>
          <a:bodyPr wrap="square" lIns="0" tIns="0" rIns="0" bIns="0" rtlCol="0" anchor="ctr"/>
          <a:lstStyle/>
          <a:p>
            <a:pPr marL="0" indent="0" algn="l">
              <a:buNone/>
            </a:pPr>
            <a:r>
              <a:rPr lang="de-DE" sz="1050" dirty="0">
                <a:solidFill>
                  <a:srgbClr val="E6E9EE"/>
                </a:solidFill>
                <a:latin typeface="Lato"/>
                <a:ea typeface="Lato"/>
                <a:cs typeface="Lato"/>
              </a:rPr>
              <a:t>Ein Neuron mit fester Schwelle</a:t>
            </a:r>
          </a:p>
        </p:txBody>
      </p:sp>
      <p:sp>
        <p:nvSpPr>
          <p:cNvPr id="27" name="Karte 1"/>
          <p:cNvSpPr/>
          <p:nvPr/>
        </p:nvSpPr>
        <p:spPr>
          <a:xfrm>
            <a:off x="4352544" y="2743200"/>
            <a:ext cx="3502152" cy="3218688"/>
          </a:xfrm>
          <a:prstGeom prst="rect">
            <a:avLst/>
          </a:prstGeom>
          <a:solidFill>
            <a:srgbClr val="FFFFFF"/>
          </a:solidFill>
          <a:ln w="12700">
            <a:solidFill>
              <a:srgbClr val="D9D9D9"/>
            </a:solidFill>
            <a:prstDash val="solid"/>
          </a:ln>
        </p:spPr>
        <p:txBody>
          <a:bodyPr wrap="square" lIns="0" tIns="0" rIns="0" bIns="0" rtlCol="0" anchor="t"/>
          <a:lstStyle/>
          <a:p>
            <a:endParaRPr lang="de-DE"/>
          </a:p>
        </p:txBody>
      </p:sp>
      <p:sp>
        <p:nvSpPr>
          <p:cNvPr id="28" name="Karte 1 Kopf"/>
          <p:cNvSpPr/>
          <p:nvPr/>
        </p:nvSpPr>
        <p:spPr>
          <a:xfrm>
            <a:off x="4352544" y="2743200"/>
            <a:ext cx="3502152" cy="640080"/>
          </a:xfrm>
          <a:prstGeom prst="rect">
            <a:avLst/>
          </a:prstGeom>
          <a:solidFill>
            <a:srgbClr val="2E86DE"/>
          </a:solidFill>
          <a:ln>
            <a:noFill/>
          </a:ln>
        </p:spPr>
        <p:txBody>
          <a:bodyPr wrap="square" lIns="0" tIns="0" rIns="0" bIns="0" rtlCol="0" anchor="t"/>
          <a:lstStyle/>
          <a:p>
            <a:endParaRPr lang="de-DE"/>
          </a:p>
        </p:txBody>
      </p:sp>
      <p:sp>
        <p:nvSpPr>
          <p:cNvPr id="29" name="Karte 1 Nr"/>
          <p:cNvSpPr/>
          <p:nvPr/>
        </p:nvSpPr>
        <p:spPr>
          <a:xfrm>
            <a:off x="4517136" y="2816352"/>
            <a:ext cx="502920" cy="502920"/>
          </a:xfrm>
          <a:prstGeom prst="rect">
            <a:avLst/>
          </a:prstGeom>
          <a:noFill/>
          <a:ln>
            <a:noFill/>
          </a:ln>
        </p:spPr>
        <p:txBody>
          <a:bodyPr wrap="square" lIns="0" tIns="0" rIns="0" bIns="0" rtlCol="0" anchor="ctr"/>
          <a:lstStyle/>
          <a:p>
            <a:pPr marL="0" indent="0" algn="l">
              <a:buNone/>
            </a:pPr>
            <a:r>
              <a:rPr lang="de-DE" sz="3000" dirty="0">
                <a:solidFill>
                  <a:srgbClr val="FFFFFF"/>
                </a:solidFill>
                <a:latin typeface="Playfair Display"/>
                <a:ea typeface="Playfair Display"/>
                <a:cs typeface="Playfair Display"/>
              </a:rPr>
              <a:t>2</a:t>
            </a:r>
          </a:p>
        </p:txBody>
      </p:sp>
      <p:sp>
        <p:nvSpPr>
          <p:cNvPr id="30" name="Karte 1 Titel"/>
          <p:cNvSpPr/>
          <p:nvPr/>
        </p:nvSpPr>
        <p:spPr>
          <a:xfrm>
            <a:off x="4992624" y="2798064"/>
            <a:ext cx="2724912" cy="310896"/>
          </a:xfrm>
          <a:prstGeom prst="rect">
            <a:avLst/>
          </a:prstGeom>
          <a:noFill/>
          <a:ln>
            <a:noFill/>
          </a:ln>
        </p:spPr>
        <p:txBody>
          <a:bodyPr wrap="square" lIns="0" tIns="0" rIns="0" bIns="0" rtlCol="0" anchor="ctr"/>
          <a:lstStyle/>
          <a:p>
            <a:pPr marL="0" indent="0" algn="l">
              <a:buNone/>
            </a:pPr>
            <a:r>
              <a:rPr lang="de-DE" sz="1600" dirty="0">
                <a:solidFill>
                  <a:srgbClr val="FFFFFF"/>
                </a:solidFill>
                <a:latin typeface="Poppins SemiBold"/>
                <a:ea typeface="Poppins SemiBold"/>
                <a:cs typeface="Poppins SemiBold"/>
              </a:rPr>
              <a:t>Beispiel: UND</a:t>
            </a:r>
          </a:p>
        </p:txBody>
      </p:sp>
      <p:sp>
        <p:nvSpPr>
          <p:cNvPr id="31" name="Karte 1 Unter"/>
          <p:cNvSpPr/>
          <p:nvPr/>
        </p:nvSpPr>
        <p:spPr>
          <a:xfrm>
            <a:off x="4992624" y="3108960"/>
            <a:ext cx="2724912" cy="237744"/>
          </a:xfrm>
          <a:prstGeom prst="rect">
            <a:avLst/>
          </a:prstGeom>
          <a:noFill/>
          <a:ln>
            <a:noFill/>
          </a:ln>
        </p:spPr>
        <p:txBody>
          <a:bodyPr wrap="square" lIns="0" tIns="0" rIns="0" bIns="0" rtlCol="0" anchor="ctr"/>
          <a:lstStyle/>
          <a:p>
            <a:pPr marL="0" indent="0" algn="l">
              <a:buNone/>
            </a:pPr>
            <a:r>
              <a:rPr lang="de-DE" sz="1050" dirty="0">
                <a:solidFill>
                  <a:srgbClr val="E6E9EE"/>
                </a:solidFill>
                <a:latin typeface="Lato"/>
                <a:ea typeface="Lato"/>
                <a:cs typeface="Lato"/>
              </a:rPr>
              <a:t>Wahrheitstabelle mit θ = 2</a:t>
            </a:r>
          </a:p>
        </p:txBody>
      </p:sp>
      <p:sp>
        <p:nvSpPr>
          <p:cNvPr id="42" name="Karte 2"/>
          <p:cNvSpPr/>
          <p:nvPr/>
        </p:nvSpPr>
        <p:spPr>
          <a:xfrm>
            <a:off x="8019288" y="2743200"/>
            <a:ext cx="3502152" cy="3218688"/>
          </a:xfrm>
          <a:prstGeom prst="rect">
            <a:avLst/>
          </a:prstGeom>
          <a:solidFill>
            <a:srgbClr val="FFFFFF"/>
          </a:solidFill>
          <a:ln w="12700">
            <a:solidFill>
              <a:srgbClr val="D9D9D9"/>
            </a:solidFill>
            <a:prstDash val="solid"/>
          </a:ln>
        </p:spPr>
        <p:txBody>
          <a:bodyPr wrap="square" lIns="0" tIns="0" rIns="0" bIns="0" rtlCol="0" anchor="t"/>
          <a:lstStyle/>
          <a:p>
            <a:endParaRPr lang="de-DE"/>
          </a:p>
        </p:txBody>
      </p:sp>
      <p:sp>
        <p:nvSpPr>
          <p:cNvPr id="43" name="Karte 2 Kopf"/>
          <p:cNvSpPr/>
          <p:nvPr/>
        </p:nvSpPr>
        <p:spPr>
          <a:xfrm>
            <a:off x="8019288" y="2743200"/>
            <a:ext cx="3502152" cy="640080"/>
          </a:xfrm>
          <a:prstGeom prst="rect">
            <a:avLst/>
          </a:prstGeom>
          <a:solidFill>
            <a:srgbClr val="595959"/>
          </a:solidFill>
          <a:ln>
            <a:noFill/>
          </a:ln>
        </p:spPr>
        <p:txBody>
          <a:bodyPr wrap="square" lIns="0" tIns="0" rIns="0" bIns="0" rtlCol="0" anchor="t"/>
          <a:lstStyle/>
          <a:p>
            <a:endParaRPr lang="de-DE"/>
          </a:p>
        </p:txBody>
      </p:sp>
      <p:sp>
        <p:nvSpPr>
          <p:cNvPr id="44" name="Karte 2 Nr"/>
          <p:cNvSpPr/>
          <p:nvPr/>
        </p:nvSpPr>
        <p:spPr>
          <a:xfrm>
            <a:off x="8183880" y="2816352"/>
            <a:ext cx="502920" cy="502920"/>
          </a:xfrm>
          <a:prstGeom prst="rect">
            <a:avLst/>
          </a:prstGeom>
          <a:noFill/>
          <a:ln>
            <a:noFill/>
          </a:ln>
        </p:spPr>
        <p:txBody>
          <a:bodyPr wrap="square" lIns="0" tIns="0" rIns="0" bIns="0" rtlCol="0" anchor="ctr"/>
          <a:lstStyle/>
          <a:p>
            <a:pPr marL="0" indent="0" algn="l">
              <a:buNone/>
            </a:pPr>
            <a:r>
              <a:rPr lang="de-DE" sz="3000" dirty="0">
                <a:solidFill>
                  <a:srgbClr val="FFFFFF"/>
                </a:solidFill>
                <a:latin typeface="Playfair Display"/>
                <a:ea typeface="Playfair Display"/>
                <a:cs typeface="Playfair Display"/>
              </a:rPr>
              <a:t>3</a:t>
            </a:r>
          </a:p>
        </p:txBody>
      </p:sp>
      <p:sp>
        <p:nvSpPr>
          <p:cNvPr id="45" name="Karte 2 Titel"/>
          <p:cNvSpPr/>
          <p:nvPr/>
        </p:nvSpPr>
        <p:spPr>
          <a:xfrm>
            <a:off x="8659368" y="2798064"/>
            <a:ext cx="2724912" cy="310896"/>
          </a:xfrm>
          <a:prstGeom prst="rect">
            <a:avLst/>
          </a:prstGeom>
          <a:noFill/>
          <a:ln>
            <a:noFill/>
          </a:ln>
        </p:spPr>
        <p:txBody>
          <a:bodyPr wrap="square" lIns="0" tIns="0" rIns="0" bIns="0" rtlCol="0" anchor="ctr"/>
          <a:lstStyle/>
          <a:p>
            <a:pPr marL="0" indent="0" algn="l">
              <a:buNone/>
            </a:pPr>
            <a:r>
              <a:rPr lang="de-DE" sz="1600" dirty="0">
                <a:solidFill>
                  <a:srgbClr val="FFFFFF"/>
                </a:solidFill>
                <a:latin typeface="Poppins SemiBold"/>
                <a:ea typeface="Poppins SemiBold"/>
                <a:cs typeface="Poppins SemiBold"/>
              </a:rPr>
              <a:t>Das Wichtigste</a:t>
            </a:r>
          </a:p>
        </p:txBody>
      </p:sp>
      <p:sp>
        <p:nvSpPr>
          <p:cNvPr id="46" name="Karte 2 Unter"/>
          <p:cNvSpPr/>
          <p:nvPr/>
        </p:nvSpPr>
        <p:spPr>
          <a:xfrm>
            <a:off x="8659368" y="3108960"/>
            <a:ext cx="2724912" cy="237744"/>
          </a:xfrm>
          <a:prstGeom prst="rect">
            <a:avLst/>
          </a:prstGeom>
          <a:noFill/>
          <a:ln>
            <a:noFill/>
          </a:ln>
        </p:spPr>
        <p:txBody>
          <a:bodyPr wrap="square" lIns="0" tIns="0" rIns="0" bIns="0" rtlCol="0" anchor="ctr"/>
          <a:lstStyle/>
          <a:p>
            <a:pPr marL="0" indent="0" algn="l">
              <a:buNone/>
            </a:pPr>
            <a:r>
              <a:rPr lang="de-DE" sz="1050" dirty="0">
                <a:solidFill>
                  <a:srgbClr val="E6E9EE"/>
                </a:solidFill>
                <a:latin typeface="Lato"/>
                <a:ea typeface="Lato"/>
                <a:cs typeface="Lato"/>
              </a:rPr>
              <a:t>Was das Modell kann – und was nicht</a:t>
            </a:r>
          </a:p>
        </p:txBody>
      </p:sp>
      <p:sp>
        <p:nvSpPr>
          <p:cNvPr id="100" name="Zitat"/>
          <p:cNvSpPr/>
          <p:nvPr/>
        </p:nvSpPr>
        <p:spPr>
          <a:xfrm>
            <a:off x="2514600" y="1810512"/>
            <a:ext cx="8915400" cy="786384"/>
          </a:xfrm>
          <a:prstGeom prst="rect">
            <a:avLst/>
          </a:prstGeom>
          <a:noFill/>
          <a:ln>
            <a:noFill/>
          </a:ln>
        </p:spPr>
        <p:txBody>
          <a:bodyPr wrap="square" lIns="0" tIns="0" rIns="0" bIns="0" rtlCol="0" anchor="ctr"/>
          <a:lstStyle/>
          <a:p>
            <a:pPr marL="0" indent="0" algn="l">
              <a:spcAft>
                <a:spcPts val="300"/>
              </a:spcAft>
              <a:buNone/>
            </a:pPr>
            <a:r>
              <a:rPr lang="de-DE" sz="1300" b="1" dirty="0">
                <a:solidFill>
                  <a:srgbClr val="3D4C61"/>
                </a:solidFill>
                <a:latin typeface="Lato"/>
                <a:ea typeface="Lato"/>
                <a:cs typeface="Lato"/>
              </a:rPr>
              <a:t>Warren S. McCulloch &amp; Walter Pitts: </a:t>
            </a:r>
            <a:r>
              <a:rPr lang="de-DE" sz="1300" i="1" dirty="0">
                <a:solidFill>
                  <a:srgbClr val="181818"/>
                </a:solidFill>
                <a:latin typeface="Lato"/>
                <a:ea typeface="Lato"/>
                <a:cs typeface="Lato"/>
              </a:rPr>
              <a:t>„A Logical Calculus of the Ideas Immanent in Nervous Activity“</a:t>
            </a:r>
          </a:p>
          <a:p>
            <a:pPr marL="0" indent="0" algn="l">
              <a:buNone/>
            </a:pPr>
            <a:r>
              <a:rPr lang="de-DE" sz="1200" dirty="0">
                <a:solidFill>
                  <a:srgbClr val="595959"/>
                </a:solidFill>
                <a:latin typeface="Lato"/>
                <a:ea typeface="Lato"/>
                <a:cs typeface="Lato"/>
              </a:rPr>
              <a:t>Bulletin of Mathematical Biophysics 5 (1943), 115–133 · doi:10.1007/BF02478259</a:t>
            </a:r>
          </a:p>
        </p:txBody>
      </p:sp>
      <p:sp>
        <p:nvSpPr>
          <p:cNvPr id="101" name="Neuron Linie 1"/>
          <p:cNvSpPr/>
          <p:nvPr/>
        </p:nvSpPr>
        <p:spPr>
          <a:xfrm>
            <a:off x="1417320" y="3817620"/>
            <a:ext cx="585216" cy="292608"/>
          </a:xfrm>
          <a:prstGeom prst="line">
            <a:avLst/>
          </a:prstGeom>
          <a:ln w="19050">
            <a:solidFill>
              <a:srgbClr val="595959"/>
            </a:solidFill>
            <a:tailEnd type="triangle" w="med" len="med"/>
          </a:ln>
        </p:spPr>
        <p:txBody>
          <a:bodyPr/>
          <a:lstStyle/>
          <a:p>
            <a:endParaRPr lang="de-DE"/>
          </a:p>
        </p:txBody>
      </p:sp>
      <p:sp>
        <p:nvSpPr>
          <p:cNvPr id="102" name="Neuron Linie 2"/>
          <p:cNvSpPr/>
          <p:nvPr/>
        </p:nvSpPr>
        <p:spPr>
          <a:xfrm flipV="1">
            <a:off x="1417320" y="4389120"/>
            <a:ext cx="585216" cy="297180"/>
          </a:xfrm>
          <a:prstGeom prst="line">
            <a:avLst/>
          </a:prstGeom>
          <a:ln w="19050">
            <a:solidFill>
              <a:srgbClr val="595959"/>
            </a:solidFill>
            <a:tailEnd type="triangle" w="med" len="med"/>
          </a:ln>
        </p:spPr>
        <p:txBody>
          <a:bodyPr/>
          <a:lstStyle/>
          <a:p>
            <a:endParaRPr lang="de-DE"/>
          </a:p>
        </p:txBody>
      </p:sp>
      <p:sp>
        <p:nvSpPr>
          <p:cNvPr id="103" name="Neuron Linie 3"/>
          <p:cNvSpPr/>
          <p:nvPr/>
        </p:nvSpPr>
        <p:spPr>
          <a:xfrm>
            <a:off x="2834640" y="4229100"/>
            <a:ext cx="502920" cy="0"/>
          </a:xfrm>
          <a:prstGeom prst="line">
            <a:avLst/>
          </a:prstGeom>
          <a:ln w="19050">
            <a:solidFill>
              <a:srgbClr val="595959"/>
            </a:solidFill>
            <a:tailEnd type="triangle" w="med" len="med"/>
          </a:ln>
        </p:spPr>
        <p:txBody>
          <a:bodyPr/>
          <a:lstStyle/>
          <a:p>
            <a:endParaRPr lang="de-DE"/>
          </a:p>
        </p:txBody>
      </p:sp>
      <p:sp>
        <p:nvSpPr>
          <p:cNvPr id="104" name="Eingang x1"/>
          <p:cNvSpPr/>
          <p:nvPr/>
        </p:nvSpPr>
        <p:spPr>
          <a:xfrm>
            <a:off x="914400" y="3566160"/>
            <a:ext cx="502920" cy="502920"/>
          </a:xfrm>
          <a:prstGeom prst="ellipse">
            <a:avLst/>
          </a:prstGeom>
          <a:solidFill>
            <a:srgbClr val="FFFFFF"/>
          </a:solidFill>
          <a:ln w="19050">
            <a:solidFill>
              <a:srgbClr val="3D4C61"/>
            </a:solidFill>
          </a:ln>
        </p:spPr>
        <p:txBody>
          <a:bodyPr wrap="square" lIns="0" tIns="0" rIns="0" bIns="0" rtlCol="0" anchor="ctr"/>
          <a:lstStyle/>
          <a:p>
            <a:pPr marL="0" indent="0" algn="ctr">
              <a:buNone/>
            </a:pPr>
            <a:r>
              <a:rPr lang="de-DE" sz="1600" b="1" dirty="0">
                <a:solidFill>
                  <a:srgbClr val="181818"/>
                </a:solidFill>
                <a:latin typeface="Lato"/>
                <a:ea typeface="Lato"/>
                <a:cs typeface="Lato"/>
              </a:rPr>
              <a:t>x</a:t>
            </a:r>
            <a:r>
              <a:rPr lang="de-DE" sz="1600" b="1" baseline="-25000" dirty="0">
                <a:solidFill>
                  <a:srgbClr val="181818"/>
                </a:solidFill>
                <a:latin typeface="Lato"/>
                <a:ea typeface="Lato"/>
                <a:cs typeface="Lato"/>
              </a:rPr>
              <a:t>1</a:t>
            </a:r>
          </a:p>
        </p:txBody>
      </p:sp>
      <p:sp>
        <p:nvSpPr>
          <p:cNvPr id="105" name="Eingang x2"/>
          <p:cNvSpPr/>
          <p:nvPr/>
        </p:nvSpPr>
        <p:spPr>
          <a:xfrm>
            <a:off x="914400" y="4434840"/>
            <a:ext cx="502920" cy="502920"/>
          </a:xfrm>
          <a:prstGeom prst="ellipse">
            <a:avLst/>
          </a:prstGeom>
          <a:solidFill>
            <a:srgbClr val="FFFFFF"/>
          </a:solidFill>
          <a:ln w="19050">
            <a:solidFill>
              <a:srgbClr val="3D4C61"/>
            </a:solidFill>
          </a:ln>
        </p:spPr>
        <p:txBody>
          <a:bodyPr wrap="square" lIns="0" tIns="0" rIns="0" bIns="0" rtlCol="0" anchor="ctr"/>
          <a:lstStyle/>
          <a:p>
            <a:pPr marL="0" indent="0" algn="ctr">
              <a:buNone/>
            </a:pPr>
            <a:r>
              <a:rPr lang="de-DE" sz="1600" b="1" dirty="0">
                <a:solidFill>
                  <a:srgbClr val="181818"/>
                </a:solidFill>
                <a:latin typeface="Lato"/>
                <a:ea typeface="Lato"/>
                <a:cs typeface="Lato"/>
              </a:rPr>
              <a:t>x</a:t>
            </a:r>
            <a:r>
              <a:rPr lang="de-DE" sz="1600" b="1" baseline="-25000" dirty="0">
                <a:solidFill>
                  <a:srgbClr val="181818"/>
                </a:solidFill>
                <a:latin typeface="Lato"/>
                <a:ea typeface="Lato"/>
                <a:cs typeface="Lato"/>
              </a:rPr>
              <a:t>2</a:t>
            </a:r>
          </a:p>
        </p:txBody>
      </p:sp>
      <p:sp>
        <p:nvSpPr>
          <p:cNvPr id="106" name="Neuron Summe"/>
          <p:cNvSpPr/>
          <p:nvPr/>
        </p:nvSpPr>
        <p:spPr>
          <a:xfrm>
            <a:off x="1965960" y="3794760"/>
            <a:ext cx="868680" cy="868680"/>
          </a:xfrm>
          <a:prstGeom prst="ellipse">
            <a:avLst/>
          </a:prstGeom>
          <a:solidFill>
            <a:srgbClr val="3D4C61"/>
          </a:solidFill>
          <a:ln>
            <a:noFill/>
          </a:ln>
        </p:spPr>
        <p:txBody>
          <a:bodyPr wrap="square" lIns="0" tIns="0" rIns="0" bIns="0" rtlCol="0" anchor="ctr"/>
          <a:lstStyle/>
          <a:p>
            <a:pPr marL="0" indent="0" algn="ctr">
              <a:buNone/>
            </a:pPr>
            <a:r>
              <a:rPr lang="de-DE" sz="1500" b="1" dirty="0">
                <a:solidFill>
                  <a:srgbClr val="FFFFFF"/>
                </a:solidFill>
                <a:latin typeface="Lato"/>
                <a:ea typeface="Lato"/>
                <a:cs typeface="Lato"/>
              </a:rPr>
              <a:t>Σ ≥ 2</a:t>
            </a:r>
          </a:p>
        </p:txBody>
      </p:sp>
      <p:sp>
        <p:nvSpPr>
          <p:cNvPr id="107" name="Ausgang y"/>
          <p:cNvSpPr/>
          <p:nvPr/>
        </p:nvSpPr>
        <p:spPr>
          <a:xfrm>
            <a:off x="3337560" y="3977640"/>
            <a:ext cx="502920" cy="502920"/>
          </a:xfrm>
          <a:prstGeom prst="ellipse">
            <a:avLst/>
          </a:prstGeom>
          <a:solidFill>
            <a:srgbClr val="FFFFFF"/>
          </a:solidFill>
          <a:ln w="19050">
            <a:solidFill>
              <a:srgbClr val="3D4C61"/>
            </a:solidFill>
          </a:ln>
        </p:spPr>
        <p:txBody>
          <a:bodyPr wrap="square" lIns="0" tIns="0" rIns="0" bIns="0" rtlCol="0" anchor="ctr"/>
          <a:lstStyle/>
          <a:p>
            <a:pPr marL="0" indent="0" algn="ctr">
              <a:buNone/>
            </a:pPr>
            <a:r>
              <a:rPr lang="de-DE" sz="1600" b="1" dirty="0">
                <a:solidFill>
                  <a:srgbClr val="181818"/>
                </a:solidFill>
                <a:latin typeface="Lato"/>
                <a:ea typeface="Lato"/>
                <a:cs typeface="Lato"/>
              </a:rPr>
              <a:t>y</a:t>
            </a:r>
          </a:p>
        </p:txBody>
      </p:sp>
      <p:sp>
        <p:nvSpPr>
          <p:cNvPr id="108" name="Label Eingaenge"/>
          <p:cNvSpPr/>
          <p:nvPr/>
        </p:nvSpPr>
        <p:spPr>
          <a:xfrm>
            <a:off x="777240" y="4983480"/>
            <a:ext cx="777240" cy="201168"/>
          </a:xfrm>
          <a:prstGeom prst="rect">
            <a:avLst/>
          </a:prstGeom>
          <a:noFill/>
          <a:ln>
            <a:noFill/>
          </a:ln>
        </p:spPr>
        <p:txBody>
          <a:bodyPr wrap="square" lIns="0" tIns="0" rIns="0" bIns="0" rtlCol="0" anchor="t"/>
          <a:lstStyle/>
          <a:p>
            <a:pPr marL="0" indent="0" algn="ctr">
              <a:buNone/>
            </a:pPr>
            <a:r>
              <a:rPr lang="de-DE" sz="1000" dirty="0">
                <a:solidFill>
                  <a:srgbClr val="595959"/>
                </a:solidFill>
                <a:latin typeface="Lato"/>
                <a:ea typeface="Lato"/>
                <a:cs typeface="Lato"/>
              </a:rPr>
              <a:t>Eingänge</a:t>
            </a:r>
          </a:p>
        </p:txBody>
      </p:sp>
      <p:sp>
        <p:nvSpPr>
          <p:cNvPr id="109" name="Label Schwelle"/>
          <p:cNvSpPr/>
          <p:nvPr/>
        </p:nvSpPr>
        <p:spPr>
          <a:xfrm>
            <a:off x="1783080" y="4983480"/>
            <a:ext cx="1234440" cy="201168"/>
          </a:xfrm>
          <a:prstGeom prst="rect">
            <a:avLst/>
          </a:prstGeom>
          <a:noFill/>
          <a:ln>
            <a:noFill/>
          </a:ln>
        </p:spPr>
        <p:txBody>
          <a:bodyPr wrap="square" lIns="0" tIns="0" rIns="0" bIns="0" rtlCol="0" anchor="t"/>
          <a:lstStyle/>
          <a:p>
            <a:pPr marL="0" indent="0" algn="ctr">
              <a:buNone/>
            </a:pPr>
            <a:r>
              <a:rPr lang="de-DE" sz="1000" dirty="0">
                <a:solidFill>
                  <a:srgbClr val="595959"/>
                </a:solidFill>
                <a:latin typeface="Lato"/>
                <a:ea typeface="Lato"/>
                <a:cs typeface="Lato"/>
              </a:rPr>
              <a:t>Summe, Schwelle</a:t>
            </a:r>
          </a:p>
        </p:txBody>
      </p:sp>
      <p:sp>
        <p:nvSpPr>
          <p:cNvPr id="110" name="Label Ausgang"/>
          <p:cNvSpPr/>
          <p:nvPr/>
        </p:nvSpPr>
        <p:spPr>
          <a:xfrm>
            <a:off x="3154680" y="4983480"/>
            <a:ext cx="868680" cy="201168"/>
          </a:xfrm>
          <a:prstGeom prst="rect">
            <a:avLst/>
          </a:prstGeom>
          <a:noFill/>
          <a:ln>
            <a:noFill/>
          </a:ln>
        </p:spPr>
        <p:txBody>
          <a:bodyPr wrap="square" lIns="0" tIns="0" rIns="0" bIns="0" rtlCol="0" anchor="t"/>
          <a:lstStyle/>
          <a:p>
            <a:pPr marL="0" indent="0" algn="ctr">
              <a:buNone/>
            </a:pPr>
            <a:r>
              <a:rPr lang="de-DE" sz="1000" dirty="0">
                <a:solidFill>
                  <a:srgbClr val="595959"/>
                </a:solidFill>
                <a:latin typeface="Lato"/>
                <a:ea typeface="Lato"/>
                <a:cs typeface="Lato"/>
              </a:rPr>
              <a:t>Ausgang</a:t>
            </a:r>
          </a:p>
        </p:txBody>
      </p:sp>
      <p:sp>
        <p:nvSpPr>
          <p:cNvPr id="111" name="Regel"/>
          <p:cNvSpPr/>
          <p:nvPr/>
        </p:nvSpPr>
        <p:spPr>
          <a:xfrm>
            <a:off x="868680" y="5285232"/>
            <a:ext cx="3136392" cy="594360"/>
          </a:xfrm>
          <a:prstGeom prst="rect">
            <a:avLst/>
          </a:prstGeom>
          <a:noFill/>
          <a:ln>
            <a:noFill/>
          </a:ln>
        </p:spPr>
        <p:txBody>
          <a:bodyPr wrap="square" lIns="0" tIns="0" rIns="0" bIns="0" rtlCol="0" anchor="t"/>
          <a:lstStyle/>
          <a:p>
            <a:pPr marL="0" indent="0" algn="l">
              <a:spcAft>
                <a:spcPts val="300"/>
              </a:spcAft>
              <a:buNone/>
            </a:pPr>
            <a:r>
              <a:rPr lang="de-DE" sz="1200" dirty="0">
                <a:solidFill>
                  <a:srgbClr val="181818"/>
                </a:solidFill>
                <a:latin typeface="Lato"/>
                <a:ea typeface="Lato"/>
                <a:cs typeface="Lato"/>
              </a:rPr>
              <a:t>Σ = x</a:t>
            </a:r>
            <a:r>
              <a:rPr lang="de-DE" sz="1200" baseline="-25000" dirty="0">
                <a:solidFill>
                  <a:srgbClr val="181818"/>
                </a:solidFill>
                <a:latin typeface="Lato"/>
                <a:ea typeface="Lato"/>
                <a:cs typeface="Lato"/>
              </a:rPr>
              <a:t>1</a:t>
            </a:r>
            <a:r>
              <a:rPr lang="de-DE" sz="1200" dirty="0">
                <a:solidFill>
                  <a:srgbClr val="181818"/>
                </a:solidFill>
                <a:latin typeface="Lato"/>
                <a:ea typeface="Lato"/>
                <a:cs typeface="Lato"/>
              </a:rPr>
              <a:t> + x</a:t>
            </a:r>
            <a:r>
              <a:rPr lang="de-DE" sz="1200" baseline="-25000" dirty="0">
                <a:solidFill>
                  <a:srgbClr val="181818"/>
                </a:solidFill>
                <a:latin typeface="Lato"/>
                <a:ea typeface="Lato"/>
                <a:cs typeface="Lato"/>
              </a:rPr>
              <a:t>2</a:t>
            </a:r>
            <a:r>
              <a:rPr lang="de-DE" sz="1100" dirty="0">
                <a:solidFill>
                  <a:srgbClr val="595959"/>
                </a:solidFill>
                <a:latin typeface="Lato"/>
                <a:ea typeface="Lato"/>
                <a:cs typeface="Lato"/>
              </a:rPr>
              <a:t>   (nur 0 oder 1)</a:t>
            </a:r>
          </a:p>
          <a:p>
            <a:pPr marL="0" indent="0" algn="l">
              <a:buNone/>
            </a:pPr>
            <a:r>
              <a:rPr lang="de-DE" sz="1200" b="1" dirty="0">
                <a:solidFill>
                  <a:srgbClr val="181818"/>
                </a:solidFill>
                <a:latin typeface="Lato"/>
                <a:ea typeface="Lato"/>
                <a:cs typeface="Lato"/>
              </a:rPr>
              <a:t>feuert (y = 1), wenn Σ ≥ θ = 2</a:t>
            </a:r>
            <a:r>
              <a:rPr lang="de-DE" sz="1200" dirty="0">
                <a:solidFill>
                  <a:srgbClr val="181818"/>
                </a:solidFill>
                <a:latin typeface="Lato"/>
                <a:ea typeface="Lato"/>
                <a:cs typeface="Lato"/>
              </a:rPr>
              <a:t> – sonst y = 0</a:t>
            </a:r>
          </a:p>
        </p:txBody>
      </p:sp>
      <p:graphicFrame>
        <p:nvGraphicFramePr>
          <p:cNvPr id="112" name="UND Tabelle"/>
          <p:cNvGraphicFramePr>
            <a:graphicFrameLocks noGrp="1"/>
          </p:cNvGraphicFramePr>
          <p:nvPr/>
        </p:nvGraphicFramePr>
        <p:xfrm>
          <a:off x="4672584" y="3520440"/>
          <a:ext cx="2852928" cy="1645920"/>
        </p:xfrm>
        <a:graphic>
          <a:graphicData uri="http://schemas.openxmlformats.org/drawingml/2006/table">
            <a:tbl>
              <a:tblPr firstRow="1"/>
              <a:tblGrid>
                <a:gridCol w="713232">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713232">
                  <a:extLst>
                    <a:ext uri="{9D8B030D-6E8A-4147-A177-3AD203B41FA5}">
                      <a16:colId xmlns:a16="http://schemas.microsoft.com/office/drawing/2014/main" val="20002"/>
                    </a:ext>
                  </a:extLst>
                </a:gridCol>
                <a:gridCol w="713232">
                  <a:extLst>
                    <a:ext uri="{9D8B030D-6E8A-4147-A177-3AD203B41FA5}">
                      <a16:colId xmlns:a16="http://schemas.microsoft.com/office/drawing/2014/main" val="20003"/>
                    </a:ext>
                  </a:extLst>
                </a:gridCol>
              </a:tblGrid>
              <a:tr h="329184">
                <a:tc>
                  <a:txBody>
                    <a:bodyPr/>
                    <a:lstStyle/>
                    <a:p>
                      <a:pPr marL="0" indent="0" algn="ctr">
                        <a:buNone/>
                      </a:pPr>
                      <a:r>
                        <a:rPr lang="de-DE" sz="1400" b="1" dirty="0">
                          <a:solidFill>
                            <a:srgbClr val="FFFFFF"/>
                          </a:solidFill>
                          <a:latin typeface="Lato"/>
                          <a:ea typeface="Lato"/>
                          <a:cs typeface="Lato"/>
                        </a:rPr>
                        <a:t>x</a:t>
                      </a:r>
                      <a:r>
                        <a:rPr lang="de-DE" sz="1400" b="1" baseline="-25000" dirty="0">
                          <a:solidFill>
                            <a:srgbClr val="FFFFFF"/>
                          </a:solidFill>
                          <a:latin typeface="Lato"/>
                          <a:ea typeface="Lato"/>
                          <a:cs typeface="Lato"/>
                        </a:rPr>
                        <a:t>1</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3D4C61"/>
                    </a:solidFill>
                  </a:tcPr>
                </a:tc>
                <a:tc>
                  <a:txBody>
                    <a:bodyPr/>
                    <a:lstStyle/>
                    <a:p>
                      <a:pPr marL="0" indent="0" algn="ctr">
                        <a:buNone/>
                      </a:pPr>
                      <a:r>
                        <a:rPr lang="de-DE" sz="1400" b="1" dirty="0">
                          <a:solidFill>
                            <a:srgbClr val="FFFFFF"/>
                          </a:solidFill>
                          <a:latin typeface="Lato"/>
                          <a:ea typeface="Lato"/>
                          <a:cs typeface="Lato"/>
                        </a:rPr>
                        <a:t>x</a:t>
                      </a:r>
                      <a:r>
                        <a:rPr lang="de-DE" sz="1400" b="1" baseline="-25000" dirty="0">
                          <a:solidFill>
                            <a:srgbClr val="FFFFFF"/>
                          </a:solidFill>
                          <a:latin typeface="Lato"/>
                          <a:ea typeface="Lato"/>
                          <a:cs typeface="Lato"/>
                        </a:rPr>
                        <a:t>2</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3D4C61"/>
                    </a:solidFill>
                  </a:tcPr>
                </a:tc>
                <a:tc>
                  <a:txBody>
                    <a:bodyPr/>
                    <a:lstStyle/>
                    <a:p>
                      <a:pPr marL="0" indent="0" algn="ctr">
                        <a:buNone/>
                      </a:pPr>
                      <a:r>
                        <a:rPr lang="de-DE" sz="1400" b="1" dirty="0">
                          <a:solidFill>
                            <a:srgbClr val="FFFFFF"/>
                          </a:solidFill>
                          <a:latin typeface="Lato"/>
                          <a:ea typeface="Lato"/>
                          <a:cs typeface="Lato"/>
                        </a:rPr>
                        <a:t>Σ</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3D4C61"/>
                    </a:solidFill>
                  </a:tcPr>
                </a:tc>
                <a:tc>
                  <a:txBody>
                    <a:bodyPr/>
                    <a:lstStyle/>
                    <a:p>
                      <a:pPr marL="0" indent="0" algn="ctr">
                        <a:buNone/>
                      </a:pPr>
                      <a:r>
                        <a:rPr lang="de-DE" sz="1400" b="1" dirty="0">
                          <a:solidFill>
                            <a:srgbClr val="FFFFFF"/>
                          </a:solidFill>
                          <a:latin typeface="Lato"/>
                          <a:ea typeface="Lato"/>
                          <a:cs typeface="Lato"/>
                        </a:rPr>
                        <a:t>y</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3D4C61"/>
                    </a:solidFill>
                  </a:tcPr>
                </a:tc>
                <a:extLst>
                  <a:ext uri="{0D108BD9-81ED-4DB2-BD59-A6C34878D82A}">
                    <a16:rowId xmlns:a16="http://schemas.microsoft.com/office/drawing/2014/main" val="10000"/>
                  </a:ext>
                </a:extLst>
              </a:tr>
              <a:tr h="329184">
                <a:tc>
                  <a:txBody>
                    <a:bodyPr/>
                    <a:lstStyle/>
                    <a:p>
                      <a:pPr marL="0" indent="0" algn="ctr">
                        <a:buNone/>
                      </a:pPr>
                      <a:r>
                        <a:rPr lang="de-DE" sz="1400" dirty="0">
                          <a:solidFill>
                            <a:srgbClr val="181818"/>
                          </a:solidFill>
                          <a:latin typeface="Lato"/>
                          <a:ea typeface="Lato"/>
                          <a:cs typeface="Lato"/>
                        </a:rPr>
                        <a:t>0</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FFFFFF"/>
                    </a:solidFill>
                  </a:tcPr>
                </a:tc>
                <a:tc>
                  <a:txBody>
                    <a:bodyPr/>
                    <a:lstStyle/>
                    <a:p>
                      <a:pPr marL="0" indent="0" algn="ctr">
                        <a:buNone/>
                      </a:pPr>
                      <a:r>
                        <a:rPr lang="de-DE" sz="1400" dirty="0">
                          <a:solidFill>
                            <a:srgbClr val="181818"/>
                          </a:solidFill>
                          <a:latin typeface="Lato"/>
                          <a:ea typeface="Lato"/>
                          <a:cs typeface="Lato"/>
                        </a:rPr>
                        <a:t>0</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FFFFFF"/>
                    </a:solidFill>
                  </a:tcPr>
                </a:tc>
                <a:tc>
                  <a:txBody>
                    <a:bodyPr/>
                    <a:lstStyle/>
                    <a:p>
                      <a:pPr marL="0" indent="0" algn="ctr">
                        <a:buNone/>
                      </a:pPr>
                      <a:r>
                        <a:rPr lang="de-DE" sz="1400" dirty="0">
                          <a:solidFill>
                            <a:srgbClr val="181818"/>
                          </a:solidFill>
                          <a:latin typeface="Lato"/>
                          <a:ea typeface="Lato"/>
                          <a:cs typeface="Lato"/>
                        </a:rPr>
                        <a:t>0</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FFFFFF"/>
                    </a:solidFill>
                  </a:tcPr>
                </a:tc>
                <a:tc>
                  <a:txBody>
                    <a:bodyPr/>
                    <a:lstStyle/>
                    <a:p>
                      <a:pPr marL="0" indent="0" algn="ctr">
                        <a:buNone/>
                      </a:pPr>
                      <a:r>
                        <a:rPr lang="de-DE" sz="1400" b="1" dirty="0">
                          <a:solidFill>
                            <a:srgbClr val="3D4C61"/>
                          </a:solidFill>
                          <a:latin typeface="Lato"/>
                          <a:ea typeface="Lato"/>
                          <a:cs typeface="Lato"/>
                        </a:rPr>
                        <a:t>0</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FFFFFF"/>
                    </a:solidFill>
                  </a:tcPr>
                </a:tc>
                <a:extLst>
                  <a:ext uri="{0D108BD9-81ED-4DB2-BD59-A6C34878D82A}">
                    <a16:rowId xmlns:a16="http://schemas.microsoft.com/office/drawing/2014/main" val="10001"/>
                  </a:ext>
                </a:extLst>
              </a:tr>
              <a:tr h="329184">
                <a:tc>
                  <a:txBody>
                    <a:bodyPr/>
                    <a:lstStyle/>
                    <a:p>
                      <a:pPr marL="0" indent="0" algn="ctr">
                        <a:buNone/>
                      </a:pPr>
                      <a:r>
                        <a:rPr lang="de-DE" sz="1400" dirty="0">
                          <a:solidFill>
                            <a:srgbClr val="181818"/>
                          </a:solidFill>
                          <a:latin typeface="Lato"/>
                          <a:ea typeface="Lato"/>
                          <a:cs typeface="Lato"/>
                        </a:rPr>
                        <a:t>0</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FFFFFF"/>
                    </a:solidFill>
                  </a:tcPr>
                </a:tc>
                <a:tc>
                  <a:txBody>
                    <a:bodyPr/>
                    <a:lstStyle/>
                    <a:p>
                      <a:pPr marL="0" indent="0" algn="ctr">
                        <a:buNone/>
                      </a:pPr>
                      <a:r>
                        <a:rPr lang="de-DE" sz="1400" dirty="0">
                          <a:solidFill>
                            <a:srgbClr val="181818"/>
                          </a:solidFill>
                          <a:latin typeface="Lato"/>
                          <a:ea typeface="Lato"/>
                          <a:cs typeface="Lato"/>
                        </a:rPr>
                        <a:t>1</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FFFFFF"/>
                    </a:solidFill>
                  </a:tcPr>
                </a:tc>
                <a:tc>
                  <a:txBody>
                    <a:bodyPr/>
                    <a:lstStyle/>
                    <a:p>
                      <a:pPr marL="0" indent="0" algn="ctr">
                        <a:buNone/>
                      </a:pPr>
                      <a:r>
                        <a:rPr lang="de-DE" sz="1400" dirty="0">
                          <a:solidFill>
                            <a:srgbClr val="181818"/>
                          </a:solidFill>
                          <a:latin typeface="Lato"/>
                          <a:ea typeface="Lato"/>
                          <a:cs typeface="Lato"/>
                        </a:rPr>
                        <a:t>1</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FFFFFF"/>
                    </a:solidFill>
                  </a:tcPr>
                </a:tc>
                <a:tc>
                  <a:txBody>
                    <a:bodyPr/>
                    <a:lstStyle/>
                    <a:p>
                      <a:pPr marL="0" indent="0" algn="ctr">
                        <a:buNone/>
                      </a:pPr>
                      <a:r>
                        <a:rPr lang="de-DE" sz="1400" b="1" dirty="0">
                          <a:solidFill>
                            <a:srgbClr val="3D4C61"/>
                          </a:solidFill>
                          <a:latin typeface="Lato"/>
                          <a:ea typeface="Lato"/>
                          <a:cs typeface="Lato"/>
                        </a:rPr>
                        <a:t>0</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FFFFFF"/>
                    </a:solidFill>
                  </a:tcPr>
                </a:tc>
                <a:extLst>
                  <a:ext uri="{0D108BD9-81ED-4DB2-BD59-A6C34878D82A}">
                    <a16:rowId xmlns:a16="http://schemas.microsoft.com/office/drawing/2014/main" val="10002"/>
                  </a:ext>
                </a:extLst>
              </a:tr>
              <a:tr h="329184">
                <a:tc>
                  <a:txBody>
                    <a:bodyPr/>
                    <a:lstStyle/>
                    <a:p>
                      <a:pPr marL="0" indent="0" algn="ctr">
                        <a:buNone/>
                      </a:pPr>
                      <a:r>
                        <a:rPr lang="de-DE" sz="1400" dirty="0">
                          <a:solidFill>
                            <a:srgbClr val="181818"/>
                          </a:solidFill>
                          <a:latin typeface="Lato"/>
                          <a:ea typeface="Lato"/>
                          <a:cs typeface="Lato"/>
                        </a:rPr>
                        <a:t>1</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FFFFFF"/>
                    </a:solidFill>
                  </a:tcPr>
                </a:tc>
                <a:tc>
                  <a:txBody>
                    <a:bodyPr/>
                    <a:lstStyle/>
                    <a:p>
                      <a:pPr marL="0" indent="0" algn="ctr">
                        <a:buNone/>
                      </a:pPr>
                      <a:r>
                        <a:rPr lang="de-DE" sz="1400" dirty="0">
                          <a:solidFill>
                            <a:srgbClr val="181818"/>
                          </a:solidFill>
                          <a:latin typeface="Lato"/>
                          <a:ea typeface="Lato"/>
                          <a:cs typeface="Lato"/>
                        </a:rPr>
                        <a:t>0</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FFFFFF"/>
                    </a:solidFill>
                  </a:tcPr>
                </a:tc>
                <a:tc>
                  <a:txBody>
                    <a:bodyPr/>
                    <a:lstStyle/>
                    <a:p>
                      <a:pPr marL="0" indent="0" algn="ctr">
                        <a:buNone/>
                      </a:pPr>
                      <a:r>
                        <a:rPr lang="de-DE" sz="1400" dirty="0">
                          <a:solidFill>
                            <a:srgbClr val="181818"/>
                          </a:solidFill>
                          <a:latin typeface="Lato"/>
                          <a:ea typeface="Lato"/>
                          <a:cs typeface="Lato"/>
                        </a:rPr>
                        <a:t>1</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FFFFFF"/>
                    </a:solidFill>
                  </a:tcPr>
                </a:tc>
                <a:tc>
                  <a:txBody>
                    <a:bodyPr/>
                    <a:lstStyle/>
                    <a:p>
                      <a:pPr marL="0" indent="0" algn="ctr">
                        <a:buNone/>
                      </a:pPr>
                      <a:r>
                        <a:rPr lang="de-DE" sz="1400" b="1" dirty="0">
                          <a:solidFill>
                            <a:srgbClr val="3D4C61"/>
                          </a:solidFill>
                          <a:latin typeface="Lato"/>
                          <a:ea typeface="Lato"/>
                          <a:cs typeface="Lato"/>
                        </a:rPr>
                        <a:t>0</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FFFFFF"/>
                    </a:solidFill>
                  </a:tcPr>
                </a:tc>
                <a:extLst>
                  <a:ext uri="{0D108BD9-81ED-4DB2-BD59-A6C34878D82A}">
                    <a16:rowId xmlns:a16="http://schemas.microsoft.com/office/drawing/2014/main" val="10003"/>
                  </a:ext>
                </a:extLst>
              </a:tr>
              <a:tr h="329184">
                <a:tc>
                  <a:txBody>
                    <a:bodyPr/>
                    <a:lstStyle/>
                    <a:p>
                      <a:pPr marL="0" indent="0" algn="ctr">
                        <a:buNone/>
                      </a:pPr>
                      <a:r>
                        <a:rPr lang="de-DE" sz="1400" dirty="0">
                          <a:solidFill>
                            <a:srgbClr val="3D4C61"/>
                          </a:solidFill>
                          <a:latin typeface="Lato"/>
                          <a:ea typeface="Lato"/>
                          <a:cs typeface="Lato"/>
                        </a:rPr>
                        <a:t>1</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E6E9EE"/>
                    </a:solidFill>
                  </a:tcPr>
                </a:tc>
                <a:tc>
                  <a:txBody>
                    <a:bodyPr/>
                    <a:lstStyle/>
                    <a:p>
                      <a:pPr marL="0" indent="0" algn="ctr">
                        <a:buNone/>
                      </a:pPr>
                      <a:r>
                        <a:rPr lang="de-DE" sz="1400" dirty="0">
                          <a:solidFill>
                            <a:srgbClr val="3D4C61"/>
                          </a:solidFill>
                          <a:latin typeface="Lato"/>
                          <a:ea typeface="Lato"/>
                          <a:cs typeface="Lato"/>
                        </a:rPr>
                        <a:t>1</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E6E9EE"/>
                    </a:solidFill>
                  </a:tcPr>
                </a:tc>
                <a:tc>
                  <a:txBody>
                    <a:bodyPr/>
                    <a:lstStyle/>
                    <a:p>
                      <a:pPr marL="0" indent="0" algn="ctr">
                        <a:buNone/>
                      </a:pPr>
                      <a:r>
                        <a:rPr lang="de-DE" sz="1400" dirty="0">
                          <a:solidFill>
                            <a:srgbClr val="3D4C61"/>
                          </a:solidFill>
                          <a:latin typeface="Lato"/>
                          <a:ea typeface="Lato"/>
                          <a:cs typeface="Lato"/>
                        </a:rPr>
                        <a:t>2</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E6E9EE"/>
                    </a:solidFill>
                  </a:tcPr>
                </a:tc>
                <a:tc>
                  <a:txBody>
                    <a:bodyPr/>
                    <a:lstStyle/>
                    <a:p>
                      <a:pPr marL="0" indent="0" algn="ctr">
                        <a:buNone/>
                      </a:pPr>
                      <a:r>
                        <a:rPr lang="de-DE" sz="1400" b="1" dirty="0">
                          <a:solidFill>
                            <a:srgbClr val="3D4C61"/>
                          </a:solidFill>
                          <a:latin typeface="Lato"/>
                          <a:ea typeface="Lato"/>
                          <a:cs typeface="Lato"/>
                        </a:rPr>
                        <a:t>1</a:t>
                      </a:r>
                    </a:p>
                  </a:txBody>
                  <a:tcPr marL="0" marR="0" marT="0" marB="0" anchor="ctr">
                    <a:lnL w="9525">
                      <a:solidFill>
                        <a:srgbClr val="D0D5DC"/>
                      </a:solidFill>
                    </a:lnL>
                    <a:lnR w="9525">
                      <a:solidFill>
                        <a:srgbClr val="D0D5DC"/>
                      </a:solidFill>
                    </a:lnR>
                    <a:lnT w="9525">
                      <a:solidFill>
                        <a:srgbClr val="D0D5DC"/>
                      </a:solidFill>
                    </a:lnT>
                    <a:lnB w="9525">
                      <a:solidFill>
                        <a:srgbClr val="D0D5DC"/>
                      </a:solidFill>
                    </a:lnB>
                    <a:solidFill>
                      <a:srgbClr val="E6E9EE"/>
                    </a:solidFill>
                  </a:tcPr>
                </a:tc>
                <a:extLst>
                  <a:ext uri="{0D108BD9-81ED-4DB2-BD59-A6C34878D82A}">
                    <a16:rowId xmlns:a16="http://schemas.microsoft.com/office/drawing/2014/main" val="10004"/>
                  </a:ext>
                </a:extLst>
              </a:tr>
            </a:tbl>
          </a:graphicData>
        </a:graphic>
      </p:graphicFrame>
      <p:sp>
        <p:nvSpPr>
          <p:cNvPr id="113" name="UND Hinweis"/>
          <p:cNvSpPr/>
          <p:nvPr/>
        </p:nvSpPr>
        <p:spPr>
          <a:xfrm>
            <a:off x="4535424" y="5285232"/>
            <a:ext cx="3136392" cy="594360"/>
          </a:xfrm>
          <a:prstGeom prst="rect">
            <a:avLst/>
          </a:prstGeom>
          <a:noFill/>
          <a:ln>
            <a:noFill/>
          </a:ln>
        </p:spPr>
        <p:txBody>
          <a:bodyPr wrap="square" lIns="0" tIns="0" rIns="0" bIns="0" rtlCol="0" anchor="t"/>
          <a:lstStyle/>
          <a:p>
            <a:pPr marL="0" indent="0" algn="l">
              <a:spcAft>
                <a:spcPts val="300"/>
              </a:spcAft>
              <a:buNone/>
            </a:pPr>
            <a:r>
              <a:rPr lang="de-DE" sz="1100" dirty="0">
                <a:solidFill>
                  <a:srgbClr val="181818"/>
                </a:solidFill>
                <a:latin typeface="Lato"/>
                <a:ea typeface="Lato"/>
                <a:cs typeface="Lato"/>
              </a:rPr>
              <a:t>Nur wenn beide Eingänge 1 sind, feuert das Neuron.</a:t>
            </a:r>
          </a:p>
          <a:p>
            <a:pPr marL="0" indent="0" algn="l">
              <a:buNone/>
            </a:pPr>
            <a:r>
              <a:rPr lang="de-DE" sz="1100" i="1" dirty="0">
                <a:solidFill>
                  <a:srgbClr val="595959"/>
                </a:solidFill>
                <a:latin typeface="Lato"/>
                <a:ea typeface="Lato"/>
                <a:cs typeface="Lato"/>
              </a:rPr>
              <a:t>Mit θ = 1 wird daraus ODER.</a:t>
            </a:r>
          </a:p>
        </p:txBody>
      </p:sp>
      <p:sp>
        <p:nvSpPr>
          <p:cNvPr id="114" name="Kernpunkte"/>
          <p:cNvSpPr/>
          <p:nvPr/>
        </p:nvSpPr>
        <p:spPr>
          <a:xfrm>
            <a:off x="8202168" y="3520440"/>
            <a:ext cx="3136392" cy="2331720"/>
          </a:xfrm>
          <a:prstGeom prst="rect">
            <a:avLst/>
          </a:prstGeom>
          <a:noFill/>
          <a:ln>
            <a:noFill/>
          </a:ln>
        </p:spPr>
        <p:txBody>
          <a:bodyPr wrap="square" lIns="0" tIns="0" rIns="0" bIns="0" rtlCol="0" anchor="t"/>
          <a:lstStyle/>
          <a:p>
            <a:pPr marL="164592" indent="-164592" algn="l">
              <a:spcAft>
                <a:spcPts val="900"/>
              </a:spcAft>
              <a:buClr>
                <a:srgbClr val="3D4C61"/>
              </a:buClr>
              <a:buFont typeface="Arial"/>
              <a:buChar char="•"/>
            </a:pPr>
            <a:r>
              <a:rPr lang="de-DE" sz="1300" b="1" dirty="0">
                <a:solidFill>
                  <a:srgbClr val="3D4C61"/>
                </a:solidFill>
                <a:latin typeface="Lato"/>
                <a:ea typeface="Lato"/>
                <a:cs typeface="Lato"/>
              </a:rPr>
              <a:t>Nur 0 oder 1: </a:t>
            </a:r>
            <a:r>
              <a:rPr lang="de-DE" sz="1300" dirty="0">
                <a:solidFill>
                  <a:srgbClr val="181818"/>
                </a:solidFill>
                <a:latin typeface="Lato"/>
                <a:ea typeface="Lato"/>
                <a:cs typeface="Lato"/>
              </a:rPr>
              <a:t>Eingänge und Ausgang kennen nur „an“ oder „aus“.</a:t>
            </a:r>
          </a:p>
          <a:p>
            <a:pPr marL="164592" indent="-164592" algn="l">
              <a:spcAft>
                <a:spcPts val="900"/>
              </a:spcAft>
              <a:buClr>
                <a:srgbClr val="3D4C61"/>
              </a:buClr>
              <a:buFont typeface="Arial"/>
              <a:buChar char="•"/>
            </a:pPr>
            <a:r>
              <a:rPr lang="de-DE" sz="1300" b="1" dirty="0">
                <a:solidFill>
                  <a:srgbClr val="3D4C61"/>
                </a:solidFill>
                <a:latin typeface="Lato"/>
                <a:ea typeface="Lato"/>
                <a:cs typeface="Lato"/>
              </a:rPr>
              <a:t>Feste Schwelle: </a:t>
            </a:r>
            <a:r>
              <a:rPr lang="de-DE" sz="1300" dirty="0">
                <a:solidFill>
                  <a:srgbClr val="181818"/>
                </a:solidFill>
                <a:latin typeface="Lato"/>
                <a:ea typeface="Lato"/>
                <a:cs typeface="Lato"/>
              </a:rPr>
              <a:t>ein hemmender Eingang blockiert das Neuron sofort.</a:t>
            </a:r>
          </a:p>
          <a:p>
            <a:pPr marL="164592" indent="-164592" algn="l">
              <a:spcAft>
                <a:spcPts val="900"/>
              </a:spcAft>
              <a:buClr>
                <a:srgbClr val="3D4C61"/>
              </a:buClr>
              <a:buFont typeface="Arial"/>
              <a:buChar char="•"/>
            </a:pPr>
            <a:r>
              <a:rPr lang="de-DE" sz="1300" b="1" dirty="0">
                <a:solidFill>
                  <a:srgbClr val="3D4C61"/>
                </a:solidFill>
                <a:latin typeface="Lato"/>
                <a:ea typeface="Lato"/>
                <a:cs typeface="Lato"/>
              </a:rPr>
              <a:t>Keine Gewichte, </a:t>
            </a:r>
            <a:r>
              <a:rPr lang="de-DE" sz="1300" dirty="0">
                <a:solidFill>
                  <a:srgbClr val="181818"/>
                </a:solidFill>
                <a:latin typeface="Lato"/>
                <a:ea typeface="Lato"/>
                <a:cs typeface="Lato"/>
              </a:rPr>
              <a:t>kein Lernen – alles ist fest eingestellt.</a:t>
            </a:r>
          </a:p>
          <a:p>
            <a:pPr marL="164592" indent="-164592" algn="l">
              <a:spcAft>
                <a:spcPts val="900"/>
              </a:spcAft>
              <a:buClr>
                <a:srgbClr val="3D4C61"/>
              </a:buClr>
              <a:buFont typeface="Arial"/>
              <a:buChar char="•"/>
            </a:pPr>
            <a:r>
              <a:rPr lang="de-DE" sz="1300" b="1" dirty="0">
                <a:solidFill>
                  <a:srgbClr val="3D4C61"/>
                </a:solidFill>
                <a:latin typeface="Lato"/>
                <a:ea typeface="Lato"/>
                <a:cs typeface="Lato"/>
              </a:rPr>
              <a:t>Große Wirkung: </a:t>
            </a:r>
            <a:r>
              <a:rPr lang="de-DE" sz="1300" dirty="0">
                <a:solidFill>
                  <a:srgbClr val="181818"/>
                </a:solidFill>
                <a:latin typeface="Lato"/>
                <a:ea typeface="Lato"/>
                <a:cs typeface="Lato"/>
              </a:rPr>
              <a:t>Netze daraus können jede logische Funktion berechnen – Vorbild für von Neumanns Computerentwurf 1945.</a:t>
            </a:r>
          </a:p>
        </p:txBody>
      </p:sp>
      <p:sp>
        <p:nvSpPr>
          <p:cNvPr id="57" name="Fussnote"/>
          <p:cNvSpPr/>
          <p:nvPr/>
        </p:nvSpPr>
        <p:spPr>
          <a:xfrm>
            <a:off x="685800" y="6053328"/>
            <a:ext cx="10058400" cy="237744"/>
          </a:xfrm>
          <a:prstGeom prst="rect">
            <a:avLst/>
          </a:prstGeom>
          <a:noFill/>
          <a:ln>
            <a:noFill/>
          </a:ln>
        </p:spPr>
        <p:txBody>
          <a:bodyPr wrap="square" lIns="0" tIns="0" rIns="0" bIns="0" rtlCol="0" anchor="t"/>
          <a:lstStyle/>
          <a:p>
            <a:pPr marL="0" indent="0" algn="l">
              <a:buNone/>
            </a:pPr>
            <a:r>
              <a:rPr lang="de-DE" sz="1050" dirty="0">
                <a:solidFill>
                  <a:srgbClr val="595959"/>
                </a:solidFill>
                <a:latin typeface="Lato"/>
                <a:ea typeface="Lato"/>
                <a:cs typeface="Lato"/>
              </a:rPr>
              <a:t>Wie geht es weiter?  </a:t>
            </a:r>
            <a:r>
              <a:rPr lang="de-DE" sz="1050" b="1" dirty="0">
                <a:solidFill>
                  <a:srgbClr val="3D4C61"/>
                </a:solidFill>
                <a:latin typeface="Lato"/>
                <a:ea typeface="Lato"/>
                <a:cs typeface="Lato"/>
              </a:rPr>
              <a:t>1957/58: Rosenblatt macht es lernfähig → nächste Folie</a:t>
            </a:r>
          </a:p>
        </p:txBody>
      </p:sp>
      <p:sp>
        <p:nvSpPr>
          <p:cNvPr id="58" name="Shape 24"/>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59" name="Shape 25"/>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60" name="Text 26"/>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61" name="Shape 27"/>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62" name="Text 28"/>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63" name="Shape 29"/>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64" name="Text 30"/>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65" name="Shape 31"/>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66" name="Text 32"/>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67" name="Shape 33"/>
          <p:cNvSpPr/>
          <p:nvPr/>
        </p:nvSpPr>
        <p:spPr>
          <a:xfrm>
            <a:off x="8692530" y="6359652"/>
            <a:ext cx="82296" cy="82296"/>
          </a:xfrm>
          <a:prstGeom prst="ellipse">
            <a:avLst/>
          </a:prstGeom>
          <a:solidFill>
            <a:srgbClr val="D62828"/>
          </a:solidFill>
          <a:ln/>
        </p:spPr>
        <p:txBody>
          <a:bodyPr/>
          <a:lstStyle/>
          <a:p>
            <a:endParaRPr lang="de-DE"/>
          </a:p>
        </p:txBody>
      </p:sp>
      <p:sp>
        <p:nvSpPr>
          <p:cNvPr id="68" name="Shape 34"/>
          <p:cNvSpPr/>
          <p:nvPr/>
        </p:nvSpPr>
        <p:spPr>
          <a:xfrm>
            <a:off x="777240" y="6364224"/>
            <a:ext cx="1594714" cy="73152"/>
          </a:xfrm>
          <a:prstGeom prst="rect">
            <a:avLst/>
          </a:prstGeom>
          <a:solidFill>
            <a:srgbClr val="3D4C61"/>
          </a:solidFill>
          <a:ln/>
        </p:spPr>
        <p:txBody>
          <a:bodyPr/>
          <a:lstStyle/>
          <a:p>
            <a:endParaRPr lang="de-DE"/>
          </a:p>
        </p:txBody>
      </p:sp>
      <p:sp>
        <p:nvSpPr>
          <p:cNvPr id="69" name="Text 35"/>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3</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4"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5" name="Text 2"/>
          <p:cNvSpPr/>
          <p:nvPr/>
        </p:nvSpPr>
        <p:spPr>
          <a:xfrm>
            <a:off x="685800" y="914400"/>
            <a:ext cx="4572000" cy="1188720"/>
          </a:xfrm>
          <a:prstGeom prst="rect">
            <a:avLst/>
          </a:prstGeom>
          <a:noFill/>
          <a:ln/>
        </p:spPr>
        <p:txBody>
          <a:bodyPr wrap="square" lIns="0" tIns="0" rIns="0" bIns="0" rtlCol="0" anchor="ctr"/>
          <a:lstStyle/>
          <a:p>
            <a:pPr marL="0" indent="0">
              <a:buNone/>
            </a:pPr>
            <a:r>
              <a:rPr lang="en-US" sz="6400" dirty="0">
                <a:solidFill>
                  <a:srgbClr val="2C3E50"/>
                </a:solidFill>
                <a:latin typeface="Playfair Display" pitchFamily="34" charset="0"/>
                <a:ea typeface="Playfair Display" pitchFamily="34" charset="-122"/>
                <a:cs typeface="Playfair Display" pitchFamily="34" charset="-120"/>
              </a:rPr>
              <a:t>1958</a:t>
            </a:r>
            <a:endParaRPr lang="en-US" sz="6400" dirty="0"/>
          </a:p>
        </p:txBody>
      </p:sp>
      <p:sp>
        <p:nvSpPr>
          <p:cNvPr id="6" name="Text 3"/>
          <p:cNvSpPr/>
          <p:nvPr/>
        </p:nvSpPr>
        <p:spPr>
          <a:xfrm>
            <a:off x="685800" y="2240280"/>
            <a:ext cx="457200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1 · Wie ein Neuron rechnet</a:t>
            </a:r>
            <a:endParaRPr lang="en-US" sz="1600" dirty="0"/>
          </a:p>
        </p:txBody>
      </p:sp>
      <p:sp>
        <p:nvSpPr>
          <p:cNvPr id="7" name="Text 4"/>
          <p:cNvSpPr/>
          <p:nvPr/>
        </p:nvSpPr>
        <p:spPr>
          <a:xfrm>
            <a:off x="685800" y="2578608"/>
            <a:ext cx="4572000" cy="548640"/>
          </a:xfrm>
          <a:prstGeom prst="rect">
            <a:avLst/>
          </a:prstGeom>
          <a:noFill/>
          <a:ln/>
        </p:spPr>
        <p:txBody>
          <a:bodyPr wrap="square" lIns="0" tIns="0" rIns="0" bIns="0" rtlCol="0" anchor="ctr"/>
          <a:lstStyle/>
          <a:p>
            <a:pPr marL="0" indent="0">
              <a:buNone/>
            </a:pPr>
            <a:r>
              <a:rPr lang="en-US" sz="2800" dirty="0">
                <a:solidFill>
                  <a:srgbClr val="3D4C61"/>
                </a:solidFill>
                <a:latin typeface="Poppins SemiBold" pitchFamily="34" charset="0"/>
                <a:ea typeface="Poppins SemiBold" pitchFamily="34" charset="-122"/>
                <a:cs typeface="Poppins SemiBold" pitchFamily="34" charset="-120"/>
              </a:rPr>
              <a:t>Ein einzelnes Neuron</a:t>
            </a:r>
            <a:endParaRPr lang="en-US" sz="2800" dirty="0"/>
          </a:p>
        </p:txBody>
      </p:sp>
      <p:sp>
        <p:nvSpPr>
          <p:cNvPr id="8" name="Erklaerung"/>
          <p:cNvSpPr/>
          <p:nvPr/>
        </p:nvSpPr>
        <p:spPr>
          <a:xfrm>
            <a:off x="685800" y="3246120"/>
            <a:ext cx="4526280" cy="2788920"/>
          </a:xfrm>
          <a:prstGeom prst="rect">
            <a:avLst/>
          </a:prstGeom>
          <a:noFill/>
          <a:ln>
            <a:noFill/>
          </a:ln>
        </p:spPr>
        <p:txBody>
          <a:bodyPr wrap="square" lIns="0" tIns="0" rIns="0" bIns="0" rtlCol="0" anchor="t"/>
          <a:lstStyle/>
          <a:p>
            <a:pPr marL="0" indent="0" algn="l">
              <a:spcAft>
                <a:spcPts val="900"/>
              </a:spcAft>
              <a:buNone/>
            </a:pPr>
            <a:r>
              <a:rPr lang="de-DE" sz="1400" b="1" dirty="0">
                <a:solidFill>
                  <a:srgbClr val="3D4C61"/>
                </a:solidFill>
                <a:latin typeface="Lato"/>
                <a:ea typeface="Lato"/>
                <a:cs typeface="Lato"/>
              </a:rPr>
              <a:t>Eingaben x: </a:t>
            </a:r>
            <a:r>
              <a:rPr lang="de-DE" sz="1400" dirty="0">
                <a:solidFill>
                  <a:srgbClr val="595959"/>
                </a:solidFill>
                <a:latin typeface="Lato"/>
                <a:ea typeface="Lato"/>
                <a:cs typeface="Lato"/>
              </a:rPr>
              <a:t>die Zahlen, die ins Neuron gehen – zum Beispiel Messwerte.</a:t>
            </a:r>
          </a:p>
          <a:p>
            <a:pPr marL="0" indent="0" algn="l">
              <a:spcAft>
                <a:spcPts val="900"/>
              </a:spcAft>
              <a:buNone/>
            </a:pPr>
            <a:r>
              <a:rPr lang="de-DE" sz="1400" b="1" dirty="0">
                <a:solidFill>
                  <a:srgbClr val="3D4C61"/>
                </a:solidFill>
                <a:latin typeface="Lato"/>
                <a:ea typeface="Lato"/>
                <a:cs typeface="Lato"/>
              </a:rPr>
              <a:t>Gewichte w: </a:t>
            </a:r>
            <a:r>
              <a:rPr lang="de-DE" sz="1400" dirty="0">
                <a:solidFill>
                  <a:srgbClr val="595959"/>
                </a:solidFill>
                <a:latin typeface="Lato"/>
                <a:ea typeface="Lato"/>
                <a:cs typeface="Lato"/>
              </a:rPr>
              <a:t>wie wichtig jede Eingabe ist.</a:t>
            </a:r>
          </a:p>
          <a:p>
            <a:pPr marL="0" indent="0" algn="l">
              <a:spcAft>
                <a:spcPts val="900"/>
              </a:spcAft>
              <a:buNone/>
            </a:pPr>
            <a:r>
              <a:rPr lang="de-DE" sz="1400" b="1" dirty="0">
                <a:solidFill>
                  <a:srgbClr val="3D4C61"/>
                </a:solidFill>
                <a:latin typeface="Lato"/>
                <a:ea typeface="Lato"/>
                <a:cs typeface="Lato"/>
              </a:rPr>
              <a:t>Bias b: </a:t>
            </a:r>
            <a:r>
              <a:rPr lang="de-DE" sz="1400" dirty="0">
                <a:solidFill>
                  <a:srgbClr val="595959"/>
                </a:solidFill>
                <a:latin typeface="Lato"/>
                <a:ea typeface="Lato"/>
                <a:cs typeface="Lato"/>
              </a:rPr>
              <a:t>eine Grundeinstellung, die immer dazukommt.</a:t>
            </a:r>
          </a:p>
          <a:p>
            <a:pPr marL="0" indent="0" algn="l">
              <a:spcAft>
                <a:spcPts val="900"/>
              </a:spcAft>
              <a:buNone/>
            </a:pPr>
            <a:r>
              <a:rPr lang="de-DE" sz="1400" b="1" dirty="0">
                <a:solidFill>
                  <a:srgbClr val="3D4C61"/>
                </a:solidFill>
                <a:latin typeface="Lato"/>
                <a:ea typeface="Lato"/>
                <a:cs typeface="Lato"/>
              </a:rPr>
              <a:t>Aktivierung f(z): </a:t>
            </a:r>
            <a:r>
              <a:rPr lang="de-DE" sz="1400" dirty="0">
                <a:solidFill>
                  <a:srgbClr val="595959"/>
                </a:solidFill>
                <a:latin typeface="Lato"/>
                <a:ea typeface="Lato"/>
                <a:cs typeface="Lato"/>
              </a:rPr>
              <a:t>macht aus der Summe z die Ausgabe y.</a:t>
            </a:r>
          </a:p>
        </p:txBody>
      </p:sp>
      <p:sp>
        <p:nvSpPr>
          <p:cNvPr id="9" name="Bildkarte"/>
          <p:cNvSpPr/>
          <p:nvPr/>
        </p:nvSpPr>
        <p:spPr>
          <a:xfrm>
            <a:off x="5486400" y="1188720"/>
            <a:ext cx="6080760" cy="4141731"/>
          </a:xfrm>
          <a:prstGeom prst="rect">
            <a:avLst/>
          </a:prstGeom>
          <a:solidFill>
            <a:srgbClr val="FFFFFF"/>
          </a:solidFill>
          <a:ln w="12700">
            <a:solidFill>
              <a:srgbClr val="D9D9D9"/>
            </a:solidFill>
            <a:prstDash val="solid"/>
          </a:ln>
        </p:spPr>
        <p:txBody>
          <a:bodyPr wrap="square" lIns="0" tIns="0" rIns="0" bIns="0" rtlCol="0" anchor="t"/>
          <a:lstStyle/>
          <a:p>
            <a:endParaRPr lang="de-DE"/>
          </a:p>
        </p:txBody>
      </p:sp>
      <p:pic>
        <p:nvPicPr>
          <p:cNvPr id="10" name="Diagramm" descr="Ein einzelnes Neuron – Diagramm des Nutzers (1_einzelnes_neuron.png)"/>
          <p:cNvPicPr>
            <a:picLocks noChangeAspect="1"/>
          </p:cNvPicPr>
          <p:nvPr/>
        </p:nvPicPr>
        <p:blipFill>
          <a:blip r:embed="rId3"/>
          <a:stretch>
            <a:fillRect/>
          </a:stretch>
        </p:blipFill>
        <p:spPr>
          <a:xfrm>
            <a:off x="5577840" y="1280160"/>
            <a:ext cx="5897880" cy="3958851"/>
          </a:xfrm>
          <a:prstGeom prst="rect">
            <a:avLst/>
          </a:prstGeom>
        </p:spPr>
      </p:pic>
      <p:sp>
        <p:nvSpPr>
          <p:cNvPr id="11" name="Bildquelle"/>
          <p:cNvSpPr/>
          <p:nvPr/>
        </p:nvSpPr>
        <p:spPr>
          <a:xfrm>
            <a:off x="5486400" y="5403603"/>
            <a:ext cx="6080760" cy="274320"/>
          </a:xfrm>
          <a:prstGeom prst="rect">
            <a:avLst/>
          </a:prstGeom>
          <a:noFill/>
          <a:ln>
            <a:noFill/>
          </a:ln>
        </p:spPr>
        <p:txBody>
          <a:bodyPr wrap="square" lIns="0" tIns="0" rIns="0" bIns="0" rtlCol="0" anchor="t"/>
          <a:lstStyle/>
          <a:p>
            <a:pPr marL="0" indent="0" algn="r">
              <a:buNone/>
            </a:pPr>
            <a:r>
              <a:rPr lang="de-DE" sz="1000" i="1" dirty="0">
                <a:solidFill>
                  <a:srgbClr val="808080"/>
                </a:solidFill>
                <a:latin typeface="Lato"/>
                <a:ea typeface="Lato"/>
                <a:cs typeface="Lato"/>
              </a:rPr>
              <a:t>Perzeptron nach Rosenblatt (1958), Psychological Review 65(6), 386–408</a:t>
            </a:r>
          </a:p>
        </p:txBody>
      </p:sp>
      <p:sp>
        <p:nvSpPr>
          <p:cNvPr id="12" name="Shape 31"/>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13" name="Shape 32"/>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14" name="Text 33"/>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15" name="Shape 34"/>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16" name="Text 35"/>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17" name="Shape 36"/>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18" name="Text 37"/>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19" name="Shape 38"/>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20" name="Text 39"/>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21" name="Shape 40"/>
          <p:cNvSpPr/>
          <p:nvPr/>
        </p:nvSpPr>
        <p:spPr>
          <a:xfrm>
            <a:off x="8692530" y="6359652"/>
            <a:ext cx="82296" cy="82296"/>
          </a:xfrm>
          <a:prstGeom prst="ellipse">
            <a:avLst/>
          </a:prstGeom>
          <a:solidFill>
            <a:srgbClr val="D62828"/>
          </a:solidFill>
          <a:ln/>
        </p:spPr>
        <p:txBody>
          <a:bodyPr/>
          <a:lstStyle/>
          <a:p>
            <a:endParaRPr lang="de-DE"/>
          </a:p>
        </p:txBody>
      </p:sp>
      <p:sp>
        <p:nvSpPr>
          <p:cNvPr id="22" name="Shape 41"/>
          <p:cNvSpPr/>
          <p:nvPr/>
        </p:nvSpPr>
        <p:spPr>
          <a:xfrm>
            <a:off x="777240" y="6364224"/>
            <a:ext cx="1594714" cy="73152"/>
          </a:xfrm>
          <a:prstGeom prst="rect">
            <a:avLst/>
          </a:prstGeom>
          <a:solidFill>
            <a:srgbClr val="3D4C61"/>
          </a:solidFill>
          <a:ln/>
        </p:spPr>
        <p:txBody>
          <a:bodyPr/>
          <a:lstStyle/>
          <a:p>
            <a:endParaRPr lang="de-DE"/>
          </a:p>
        </p:txBody>
      </p:sp>
      <p:sp>
        <p:nvSpPr>
          <p:cNvPr id="23" name="Text 42"/>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4</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4"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5" name="Kicker"/>
          <p:cNvSpPr/>
          <p:nvPr/>
        </p:nvSpPr>
        <p:spPr>
          <a:xfrm>
            <a:off x="685800" y="777240"/>
            <a:ext cx="7315200" cy="338328"/>
          </a:xfrm>
          <a:prstGeom prst="rect">
            <a:avLst/>
          </a:prstGeom>
          <a:noFill/>
          <a:ln>
            <a:noFill/>
          </a:ln>
        </p:spPr>
        <p:txBody>
          <a:bodyPr wrap="square" lIns="0" tIns="0" rIns="0" bIns="0" rtlCol="0" anchor="t"/>
          <a:lstStyle/>
          <a:p>
            <a:pPr marL="0" indent="0" algn="l">
              <a:buNone/>
            </a:pPr>
            <a:r>
              <a:rPr lang="de-DE" sz="1600" dirty="0">
                <a:solidFill>
                  <a:srgbClr val="595959"/>
                </a:solidFill>
                <a:latin typeface="Poppins"/>
                <a:ea typeface="Poppins"/>
                <a:cs typeface="Poppins"/>
              </a:rPr>
              <a:t>Kapitel 1 · Wie ein Neuron rechnet</a:t>
            </a:r>
          </a:p>
        </p:txBody>
      </p:sp>
      <p:sp>
        <p:nvSpPr>
          <p:cNvPr id="6" name="Titel"/>
          <p:cNvSpPr/>
          <p:nvPr/>
        </p:nvSpPr>
        <p:spPr>
          <a:xfrm>
            <a:off x="685800" y="1133856"/>
            <a:ext cx="10835640" cy="566928"/>
          </a:xfrm>
          <a:prstGeom prst="rect">
            <a:avLst/>
          </a:prstGeom>
          <a:noFill/>
          <a:ln>
            <a:noFill/>
          </a:ln>
        </p:spPr>
        <p:txBody>
          <a:bodyPr wrap="square" lIns="0" tIns="0" rIns="0" bIns="0" rtlCol="0" anchor="t"/>
          <a:lstStyle/>
          <a:p>
            <a:pPr marL="0" indent="0" algn="l">
              <a:buNone/>
            </a:pPr>
            <a:r>
              <a:rPr lang="de-DE" sz="2800" dirty="0">
                <a:solidFill>
                  <a:srgbClr val="3D4C61"/>
                </a:solidFill>
                <a:latin typeface="Poppins SemiBold"/>
                <a:ea typeface="Poppins SemiBold"/>
                <a:cs typeface="Poppins SemiBold"/>
              </a:rPr>
              <a:t>Drei Rechenbeispiele: dieselbe Summe, drei Aktivierungen</a:t>
            </a:r>
          </a:p>
        </p:txBody>
      </p:sp>
      <p:sp>
        <p:nvSpPr>
          <p:cNvPr id="7" name="Formel Band"/>
          <p:cNvSpPr/>
          <p:nvPr/>
        </p:nvSpPr>
        <p:spPr>
          <a:xfrm>
            <a:off x="685800" y="1810512"/>
            <a:ext cx="10835640" cy="786384"/>
          </a:xfrm>
          <a:prstGeom prst="rect">
            <a:avLst/>
          </a:prstGeom>
          <a:solidFill>
            <a:srgbClr val="F2F2F2"/>
          </a:solidFill>
          <a:ln>
            <a:noFill/>
          </a:ln>
        </p:spPr>
        <p:txBody>
          <a:bodyPr wrap="square" lIns="0" tIns="0" rIns="0" bIns="0" rtlCol="0" anchor="t"/>
          <a:lstStyle/>
          <a:p>
            <a:endParaRPr lang="de-DE"/>
          </a:p>
        </p:txBody>
      </p:sp>
      <p:sp>
        <p:nvSpPr>
          <p:cNvPr id="8" name="Formel Balken"/>
          <p:cNvSpPr/>
          <p:nvPr/>
        </p:nvSpPr>
        <p:spPr>
          <a:xfrm>
            <a:off x="685800" y="1810512"/>
            <a:ext cx="73152" cy="786384"/>
          </a:xfrm>
          <a:prstGeom prst="rect">
            <a:avLst/>
          </a:prstGeom>
          <a:solidFill>
            <a:srgbClr val="3D4C61"/>
          </a:solidFill>
          <a:ln>
            <a:noFill/>
          </a:ln>
        </p:spPr>
        <p:txBody>
          <a:bodyPr wrap="square" lIns="0" tIns="0" rIns="0" bIns="0" rtlCol="0" anchor="t"/>
          <a:lstStyle/>
          <a:p>
            <a:endParaRPr lang="de-DE"/>
          </a:p>
        </p:txBody>
      </p:sp>
      <p:sp>
        <p:nvSpPr>
          <p:cNvPr id="9" name="Formel Label"/>
          <p:cNvSpPr/>
          <p:nvPr/>
        </p:nvSpPr>
        <p:spPr>
          <a:xfrm>
            <a:off x="960120" y="1810512"/>
            <a:ext cx="1554480" cy="786384"/>
          </a:xfrm>
          <a:prstGeom prst="rect">
            <a:avLst/>
          </a:prstGeom>
          <a:noFill/>
          <a:ln>
            <a:noFill/>
          </a:ln>
        </p:spPr>
        <p:txBody>
          <a:bodyPr wrap="square" lIns="0" tIns="0" rIns="0" bIns="0" rtlCol="0" anchor="ctr"/>
          <a:lstStyle/>
          <a:p>
            <a:pPr marL="0" indent="0" algn="l">
              <a:buNone/>
            </a:pPr>
            <a:r>
              <a:rPr lang="de-DE" sz="1300" dirty="0">
                <a:solidFill>
                  <a:srgbClr val="595959"/>
                </a:solidFill>
                <a:latin typeface="Poppins SemiBold"/>
                <a:ea typeface="Poppins SemiBold"/>
                <a:cs typeface="Poppins SemiBold"/>
              </a:rPr>
              <a:t>Für jedes Neuron:</a:t>
            </a:r>
          </a:p>
        </p:txBody>
      </p:sp>
      <mc:AlternateContent xmlns:mc="http://schemas.openxmlformats.org/markup-compatibility/2006" xmlns:a14="http://schemas.microsoft.com/office/drawing/2010/main">
        <mc:Choice Requires="a14">
          <p:sp>
            <p:nvSpPr>
              <p:cNvPr id="10" name="Formel allgemein"/>
              <p:cNvSpPr txBox="1"/>
              <p:nvPr/>
            </p:nvSpPr>
            <p:spPr>
              <a:xfrm>
                <a:off x="2606040" y="1883664"/>
                <a:ext cx="5498592" cy="640080"/>
              </a:xfrm>
              <a:prstGeom prst="rect">
                <a:avLst/>
              </a:prstGeom>
              <a:noFill/>
            </p:spPr>
            <p:txBody>
              <a:bodyPr wrap="none" lIns="0" tIns="0" rIns="0" bIns="0" rtlCol="0" anchor="ctr">
                <a:noAutofit/>
              </a:bodyPr>
              <a:lstStyle/>
              <a:p>
                <a:pPr algn="l"/>
                <a14:m>
                  <m:oMathPara xmlns:m="http://schemas.openxmlformats.org/officeDocument/2006/math">
                    <m:oMathParaPr>
                      <m:jc m:val="left"/>
                    </m:oMathParaPr>
                    <m:oMath>
                      <m:r>
                        <a:rPr lang="de-DE" sz="2000" i="1">
                          <a:solidFill>
                            <a:srgbClr val="3D4C61"/>
                          </a:solidFill>
                          <a:latin typeface="Cambria Math" panose="02040503050406030204" pitchFamily="18" charset="0"/>
                        </a:rPr>
                        <m:t>𝑧</m:t>
                      </m:r>
                      <m:r>
                        <a:rPr lang="de-DE" sz="2000" i="0">
                          <a:solidFill>
                            <a:srgbClr val="3D4C61"/>
                          </a:solidFill>
                          <a:latin typeface="Cambria Math" panose="02040503050406030204" pitchFamily="18" charset="0"/>
                        </a:rPr>
                        <m:t>=</m:t>
                      </m:r>
                      <m:nary>
                        <m:naryPr>
                          <m:chr m:val="∑"/>
                          <m:limLoc m:val="undOvr"/>
                          <m:ctrlPr>
                            <a:rPr lang="de-DE" sz="2000" i="1">
                              <a:solidFill>
                                <a:srgbClr val="3D4C61"/>
                              </a:solidFill>
                              <a:latin typeface="Cambria Math" panose="02040503050406030204" pitchFamily="18" charset="0"/>
                            </a:rPr>
                          </m:ctrlPr>
                        </m:naryPr>
                        <m:sub>
                          <m:r>
                            <a:rPr lang="de-DE" sz="2000" i="1">
                              <a:solidFill>
                                <a:srgbClr val="3D4C61"/>
                              </a:solidFill>
                              <a:latin typeface="Cambria Math" panose="02040503050406030204" pitchFamily="18" charset="0"/>
                            </a:rPr>
                            <m:t>𝑖</m:t>
                          </m:r>
                          <m:r>
                            <a:rPr lang="de-DE" sz="2000" i="0">
                              <a:solidFill>
                                <a:srgbClr val="3D4C61"/>
                              </a:solidFill>
                              <a:latin typeface="Cambria Math" panose="02040503050406030204" pitchFamily="18" charset="0"/>
                            </a:rPr>
                            <m:t>=1</m:t>
                          </m:r>
                        </m:sub>
                        <m:sup>
                          <m:r>
                            <a:rPr lang="de-DE" sz="2000" i="0">
                              <a:solidFill>
                                <a:srgbClr val="3D4C61"/>
                              </a:solidFill>
                              <a:latin typeface="Cambria Math" panose="02040503050406030204" pitchFamily="18" charset="0"/>
                            </a:rPr>
                            <m:t>3</m:t>
                          </m:r>
                        </m:sup>
                        <m:e>
                          <m:sSub>
                            <m:sSubPr>
                              <m:ctrlPr>
                                <a:rPr lang="de-DE" sz="2000" i="1">
                                  <a:solidFill>
                                    <a:srgbClr val="3D4C61"/>
                                  </a:solidFill>
                                  <a:latin typeface="Cambria Math" panose="02040503050406030204" pitchFamily="18" charset="0"/>
                                </a:rPr>
                              </m:ctrlPr>
                            </m:sSubPr>
                            <m:e>
                              <m:r>
                                <a:rPr lang="de-DE" sz="2000" i="1">
                                  <a:solidFill>
                                    <a:srgbClr val="3D4C61"/>
                                  </a:solidFill>
                                  <a:latin typeface="Cambria Math" panose="02040503050406030204" pitchFamily="18" charset="0"/>
                                </a:rPr>
                                <m:t>𝑤</m:t>
                              </m:r>
                            </m:e>
                            <m:sub>
                              <m:r>
                                <a:rPr lang="de-DE" sz="2000" i="1">
                                  <a:solidFill>
                                    <a:srgbClr val="3D4C61"/>
                                  </a:solidFill>
                                  <a:latin typeface="Cambria Math" panose="02040503050406030204" pitchFamily="18" charset="0"/>
                                </a:rPr>
                                <m:t>𝑖</m:t>
                              </m:r>
                            </m:sub>
                          </m:sSub>
                          <m:r>
                            <a:rPr lang="de-DE" sz="2000" i="0">
                              <a:solidFill>
                                <a:srgbClr val="3D4C61"/>
                              </a:solidFill>
                              <a:latin typeface="Cambria Math" panose="02040503050406030204" pitchFamily="18" charset="0"/>
                            </a:rPr>
                            <m:t>·</m:t>
                          </m:r>
                          <m:sSub>
                            <m:sSubPr>
                              <m:ctrlPr>
                                <a:rPr lang="de-DE" sz="2000" i="1">
                                  <a:solidFill>
                                    <a:srgbClr val="3D4C61"/>
                                  </a:solidFill>
                                  <a:latin typeface="Cambria Math" panose="02040503050406030204" pitchFamily="18" charset="0"/>
                                </a:rPr>
                              </m:ctrlPr>
                            </m:sSubPr>
                            <m:e>
                              <m:r>
                                <a:rPr lang="de-DE" sz="2000" i="1">
                                  <a:solidFill>
                                    <a:srgbClr val="3D4C61"/>
                                  </a:solidFill>
                                  <a:latin typeface="Cambria Math" panose="02040503050406030204" pitchFamily="18" charset="0"/>
                                </a:rPr>
                                <m:t>𝑥</m:t>
                              </m:r>
                            </m:e>
                            <m:sub>
                              <m:r>
                                <a:rPr lang="de-DE" sz="2000" i="1">
                                  <a:solidFill>
                                    <a:srgbClr val="3D4C61"/>
                                  </a:solidFill>
                                  <a:latin typeface="Cambria Math" panose="02040503050406030204" pitchFamily="18" charset="0"/>
                                </a:rPr>
                                <m:t>𝑖</m:t>
                              </m:r>
                            </m:sub>
                          </m:sSub>
                        </m:e>
                      </m:nary>
                      <m:r>
                        <a:rPr lang="de-DE" sz="2000" i="0">
                          <a:solidFill>
                            <a:srgbClr val="3D4C61"/>
                          </a:solidFill>
                          <a:latin typeface="Cambria Math" panose="02040503050406030204" pitchFamily="18" charset="0"/>
                        </a:rPr>
                        <m:t>+</m:t>
                      </m:r>
                      <m:r>
                        <a:rPr lang="de-DE" sz="2000" i="1">
                          <a:solidFill>
                            <a:srgbClr val="3D4C61"/>
                          </a:solidFill>
                          <a:latin typeface="Cambria Math" panose="02040503050406030204" pitchFamily="18" charset="0"/>
                        </a:rPr>
                        <m:t>𝑏</m:t>
                      </m:r>
                      <m:r>
                        <a:rPr lang="de-DE" sz="2000" i="0">
                          <a:solidFill>
                            <a:srgbClr val="3D4C61"/>
                          </a:solidFill>
                          <a:latin typeface="Cambria Math" panose="02040503050406030204" pitchFamily="18" charset="0"/>
                        </a:rPr>
                        <m:t>=</m:t>
                      </m:r>
                      <m:sSub>
                        <m:sSubPr>
                          <m:ctrlPr>
                            <a:rPr lang="de-DE" sz="2000" i="1">
                              <a:solidFill>
                                <a:srgbClr val="3D4C61"/>
                              </a:solidFill>
                              <a:latin typeface="Cambria Math" panose="02040503050406030204" pitchFamily="18" charset="0"/>
                            </a:rPr>
                          </m:ctrlPr>
                        </m:sSubPr>
                        <m:e>
                          <m:r>
                            <a:rPr lang="de-DE" sz="2000" i="1">
                              <a:solidFill>
                                <a:srgbClr val="3D4C61"/>
                              </a:solidFill>
                              <a:latin typeface="Cambria Math" panose="02040503050406030204" pitchFamily="18" charset="0"/>
                            </a:rPr>
                            <m:t>𝑤</m:t>
                          </m:r>
                        </m:e>
                        <m:sub>
                          <m:r>
                            <a:rPr lang="de-DE" sz="2000" i="0">
                              <a:solidFill>
                                <a:srgbClr val="3D4C61"/>
                              </a:solidFill>
                              <a:latin typeface="Cambria Math" panose="02040503050406030204" pitchFamily="18" charset="0"/>
                            </a:rPr>
                            <m:t>1</m:t>
                          </m:r>
                        </m:sub>
                      </m:sSub>
                      <m:sSub>
                        <m:sSubPr>
                          <m:ctrlPr>
                            <a:rPr lang="de-DE" sz="2000" i="1">
                              <a:solidFill>
                                <a:srgbClr val="3D4C61"/>
                              </a:solidFill>
                              <a:latin typeface="Cambria Math" panose="02040503050406030204" pitchFamily="18" charset="0"/>
                            </a:rPr>
                          </m:ctrlPr>
                        </m:sSubPr>
                        <m:e>
                          <m:r>
                            <a:rPr lang="de-DE" sz="2000" i="1">
                              <a:solidFill>
                                <a:srgbClr val="3D4C61"/>
                              </a:solidFill>
                              <a:latin typeface="Cambria Math" panose="02040503050406030204" pitchFamily="18" charset="0"/>
                            </a:rPr>
                            <m:t>𝑥</m:t>
                          </m:r>
                        </m:e>
                        <m:sub>
                          <m:r>
                            <a:rPr lang="de-DE" sz="2000" i="0">
                              <a:solidFill>
                                <a:srgbClr val="3D4C61"/>
                              </a:solidFill>
                              <a:latin typeface="Cambria Math" panose="02040503050406030204" pitchFamily="18" charset="0"/>
                            </a:rPr>
                            <m:t>1</m:t>
                          </m:r>
                        </m:sub>
                      </m:sSub>
                      <m:r>
                        <a:rPr lang="de-DE" sz="2000" i="0">
                          <a:solidFill>
                            <a:srgbClr val="3D4C61"/>
                          </a:solidFill>
                          <a:latin typeface="Cambria Math" panose="02040503050406030204" pitchFamily="18" charset="0"/>
                        </a:rPr>
                        <m:t>+</m:t>
                      </m:r>
                      <m:sSub>
                        <m:sSubPr>
                          <m:ctrlPr>
                            <a:rPr lang="de-DE" sz="2000" i="1">
                              <a:solidFill>
                                <a:srgbClr val="3D4C61"/>
                              </a:solidFill>
                              <a:latin typeface="Cambria Math" panose="02040503050406030204" pitchFamily="18" charset="0"/>
                            </a:rPr>
                          </m:ctrlPr>
                        </m:sSubPr>
                        <m:e>
                          <m:r>
                            <a:rPr lang="de-DE" sz="2000" i="1">
                              <a:solidFill>
                                <a:srgbClr val="3D4C61"/>
                              </a:solidFill>
                              <a:latin typeface="Cambria Math" panose="02040503050406030204" pitchFamily="18" charset="0"/>
                            </a:rPr>
                            <m:t>𝑤</m:t>
                          </m:r>
                        </m:e>
                        <m:sub>
                          <m:r>
                            <a:rPr lang="de-DE" sz="2000" i="0">
                              <a:solidFill>
                                <a:srgbClr val="3D4C61"/>
                              </a:solidFill>
                              <a:latin typeface="Cambria Math" panose="02040503050406030204" pitchFamily="18" charset="0"/>
                            </a:rPr>
                            <m:t>2</m:t>
                          </m:r>
                        </m:sub>
                      </m:sSub>
                      <m:sSub>
                        <m:sSubPr>
                          <m:ctrlPr>
                            <a:rPr lang="de-DE" sz="2000" i="1">
                              <a:solidFill>
                                <a:srgbClr val="3D4C61"/>
                              </a:solidFill>
                              <a:latin typeface="Cambria Math" panose="02040503050406030204" pitchFamily="18" charset="0"/>
                            </a:rPr>
                          </m:ctrlPr>
                        </m:sSubPr>
                        <m:e>
                          <m:r>
                            <a:rPr lang="de-DE" sz="2000" i="1">
                              <a:solidFill>
                                <a:srgbClr val="3D4C61"/>
                              </a:solidFill>
                              <a:latin typeface="Cambria Math" panose="02040503050406030204" pitchFamily="18" charset="0"/>
                            </a:rPr>
                            <m:t>𝑥</m:t>
                          </m:r>
                        </m:e>
                        <m:sub>
                          <m:r>
                            <a:rPr lang="de-DE" sz="2000" i="0">
                              <a:solidFill>
                                <a:srgbClr val="3D4C61"/>
                              </a:solidFill>
                              <a:latin typeface="Cambria Math" panose="02040503050406030204" pitchFamily="18" charset="0"/>
                            </a:rPr>
                            <m:t>2</m:t>
                          </m:r>
                        </m:sub>
                      </m:sSub>
                      <m:r>
                        <a:rPr lang="de-DE" sz="2000" i="0">
                          <a:solidFill>
                            <a:srgbClr val="3D4C61"/>
                          </a:solidFill>
                          <a:latin typeface="Cambria Math" panose="02040503050406030204" pitchFamily="18" charset="0"/>
                        </a:rPr>
                        <m:t>+</m:t>
                      </m:r>
                      <m:sSub>
                        <m:sSubPr>
                          <m:ctrlPr>
                            <a:rPr lang="de-DE" sz="2000" i="1">
                              <a:solidFill>
                                <a:srgbClr val="3D4C61"/>
                              </a:solidFill>
                              <a:latin typeface="Cambria Math" panose="02040503050406030204" pitchFamily="18" charset="0"/>
                            </a:rPr>
                          </m:ctrlPr>
                        </m:sSubPr>
                        <m:e>
                          <m:r>
                            <a:rPr lang="de-DE" sz="2000" i="1">
                              <a:solidFill>
                                <a:srgbClr val="3D4C61"/>
                              </a:solidFill>
                              <a:latin typeface="Cambria Math" panose="02040503050406030204" pitchFamily="18" charset="0"/>
                            </a:rPr>
                            <m:t>𝑤</m:t>
                          </m:r>
                        </m:e>
                        <m:sub>
                          <m:r>
                            <a:rPr lang="de-DE" sz="2000" i="0">
                              <a:solidFill>
                                <a:srgbClr val="3D4C61"/>
                              </a:solidFill>
                              <a:latin typeface="Cambria Math" panose="02040503050406030204" pitchFamily="18" charset="0"/>
                            </a:rPr>
                            <m:t>3</m:t>
                          </m:r>
                        </m:sub>
                      </m:sSub>
                      <m:sSub>
                        <m:sSubPr>
                          <m:ctrlPr>
                            <a:rPr lang="de-DE" sz="2000" i="1">
                              <a:solidFill>
                                <a:srgbClr val="3D4C61"/>
                              </a:solidFill>
                              <a:latin typeface="Cambria Math" panose="02040503050406030204" pitchFamily="18" charset="0"/>
                            </a:rPr>
                          </m:ctrlPr>
                        </m:sSubPr>
                        <m:e>
                          <m:r>
                            <a:rPr lang="de-DE" sz="2000" i="1">
                              <a:solidFill>
                                <a:srgbClr val="3D4C61"/>
                              </a:solidFill>
                              <a:latin typeface="Cambria Math" panose="02040503050406030204" pitchFamily="18" charset="0"/>
                            </a:rPr>
                            <m:t>𝑥</m:t>
                          </m:r>
                        </m:e>
                        <m:sub>
                          <m:r>
                            <a:rPr lang="de-DE" sz="2000" i="0">
                              <a:solidFill>
                                <a:srgbClr val="3D4C61"/>
                              </a:solidFill>
                              <a:latin typeface="Cambria Math" panose="02040503050406030204" pitchFamily="18" charset="0"/>
                            </a:rPr>
                            <m:t>3</m:t>
                          </m:r>
                        </m:sub>
                      </m:sSub>
                      <m:r>
                        <a:rPr lang="de-DE" sz="2000" i="0">
                          <a:solidFill>
                            <a:srgbClr val="3D4C61"/>
                          </a:solidFill>
                          <a:latin typeface="Cambria Math" panose="02040503050406030204" pitchFamily="18" charset="0"/>
                        </a:rPr>
                        <m:t>+</m:t>
                      </m:r>
                      <m:r>
                        <a:rPr lang="de-DE" sz="2000" i="1">
                          <a:solidFill>
                            <a:srgbClr val="3D4C61"/>
                          </a:solidFill>
                          <a:latin typeface="Cambria Math" panose="02040503050406030204" pitchFamily="18" charset="0"/>
                        </a:rPr>
                        <m:t>𝑏</m:t>
                      </m:r>
                      <m:r>
                        <a:rPr lang="de-DE" sz="2000" i="0">
                          <a:solidFill>
                            <a:srgbClr val="3D4C61"/>
                          </a:solidFill>
                          <a:latin typeface="Cambria Math" panose="02040503050406030204" pitchFamily="18" charset="0"/>
                        </a:rPr>
                        <m:t>,   </m:t>
                      </m:r>
                      <m:r>
                        <a:rPr lang="de-DE" sz="2000" i="1">
                          <a:solidFill>
                            <a:srgbClr val="3D4C61"/>
                          </a:solidFill>
                          <a:latin typeface="Cambria Math" panose="02040503050406030204" pitchFamily="18" charset="0"/>
                        </a:rPr>
                        <m:t>𝑦</m:t>
                      </m:r>
                      <m:r>
                        <a:rPr lang="de-DE" sz="2000" i="0">
                          <a:solidFill>
                            <a:srgbClr val="3D4C61"/>
                          </a:solidFill>
                          <a:latin typeface="Cambria Math" panose="02040503050406030204" pitchFamily="18" charset="0"/>
                        </a:rPr>
                        <m:t>=</m:t>
                      </m:r>
                      <m:r>
                        <a:rPr lang="de-DE" sz="2000" i="1">
                          <a:solidFill>
                            <a:srgbClr val="3D4C61"/>
                          </a:solidFill>
                          <a:latin typeface="Cambria Math" panose="02040503050406030204" pitchFamily="18" charset="0"/>
                        </a:rPr>
                        <m:t>𝑓</m:t>
                      </m:r>
                      <m:r>
                        <a:rPr lang="de-DE" sz="2000" i="0">
                          <a:solidFill>
                            <a:srgbClr val="3D4C61"/>
                          </a:solidFill>
                          <a:latin typeface="Cambria Math" panose="02040503050406030204" pitchFamily="18" charset="0"/>
                        </a:rPr>
                        <m:t>(</m:t>
                      </m:r>
                      <m:r>
                        <a:rPr lang="de-DE" sz="2000" i="1">
                          <a:solidFill>
                            <a:srgbClr val="3D4C61"/>
                          </a:solidFill>
                          <a:latin typeface="Cambria Math" panose="02040503050406030204" pitchFamily="18" charset="0"/>
                        </a:rPr>
                        <m:t>𝑧</m:t>
                      </m:r>
                      <m:r>
                        <a:rPr lang="de-DE" sz="2000" i="0">
                          <a:solidFill>
                            <a:srgbClr val="3D4C61"/>
                          </a:solidFill>
                          <a:latin typeface="Cambria Math" panose="02040503050406030204" pitchFamily="18" charset="0"/>
                        </a:rPr>
                        <m:t>)</m:t>
                      </m:r>
                    </m:oMath>
                  </m:oMathPara>
                </a14:m>
                <a:endParaRPr lang="de-DE" sz="2000"/>
              </a:p>
            </p:txBody>
          </p:sp>
        </mc:Choice>
        <mc:Fallback xmlns="">
          <p:sp>
            <p:nvSpPr>
              <p:cNvPr id="11" name="Formel allgemein"/>
              <p:cNvSpPr txBox="1"/>
              <p:nvPr/>
            </p:nvSpPr>
            <p:spPr>
              <a:xfrm>
                <a:off x="2606040" y="1883664"/>
                <a:ext cx="5498592" cy="640080"/>
              </a:xfrm>
              <a:prstGeom prst="rect">
                <a:avLst/>
              </a:prstGeom>
              <a:blipFill>
                <a:blip r:embed="rId10"/>
                <a:stretch>
                  <a:fillRect/>
                </a:stretch>
              </a:blipFill>
            </p:spPr>
            <p:txBody>
              <a:bodyPr/>
              <a:lstStyle/>
              <a:p>
                <a:r>
                  <a:rPr lang="de-DE">
                    <a:noFill/>
                  </a:rPr>
                  <a:t> </a:t>
                </a:r>
              </a:p>
            </p:txBody>
          </p:sp>
        </mc:Fallback>
      </mc:AlternateContent>
      <p:sp>
        <p:nvSpPr>
          <p:cNvPr id="12" name="Karte 0"/>
          <p:cNvSpPr/>
          <p:nvPr/>
        </p:nvSpPr>
        <p:spPr>
          <a:xfrm>
            <a:off x="685800" y="2743200"/>
            <a:ext cx="3502152" cy="3218688"/>
          </a:xfrm>
          <a:prstGeom prst="rect">
            <a:avLst/>
          </a:prstGeom>
          <a:solidFill>
            <a:srgbClr val="FFFFFF"/>
          </a:solidFill>
          <a:ln w="12700">
            <a:solidFill>
              <a:srgbClr val="D9D9D9"/>
            </a:solidFill>
            <a:prstDash val="solid"/>
          </a:ln>
        </p:spPr>
        <p:txBody>
          <a:bodyPr wrap="square" lIns="0" tIns="0" rIns="0" bIns="0" rtlCol="0" anchor="t"/>
          <a:lstStyle/>
          <a:p>
            <a:endParaRPr lang="de-DE"/>
          </a:p>
        </p:txBody>
      </p:sp>
      <p:sp>
        <p:nvSpPr>
          <p:cNvPr id="13" name="Karte 0 Kopf"/>
          <p:cNvSpPr/>
          <p:nvPr/>
        </p:nvSpPr>
        <p:spPr>
          <a:xfrm>
            <a:off x="685800" y="2743200"/>
            <a:ext cx="3502152" cy="640080"/>
          </a:xfrm>
          <a:prstGeom prst="rect">
            <a:avLst/>
          </a:prstGeom>
          <a:solidFill>
            <a:srgbClr val="3D4C61"/>
          </a:solidFill>
          <a:ln>
            <a:noFill/>
          </a:ln>
        </p:spPr>
        <p:txBody>
          <a:bodyPr wrap="square" lIns="0" tIns="0" rIns="0" bIns="0" rtlCol="0" anchor="t"/>
          <a:lstStyle/>
          <a:p>
            <a:endParaRPr lang="de-DE"/>
          </a:p>
        </p:txBody>
      </p:sp>
      <p:sp>
        <p:nvSpPr>
          <p:cNvPr id="14" name="Karte 0 Nr"/>
          <p:cNvSpPr/>
          <p:nvPr/>
        </p:nvSpPr>
        <p:spPr>
          <a:xfrm>
            <a:off x="850392" y="2816352"/>
            <a:ext cx="502920" cy="502920"/>
          </a:xfrm>
          <a:prstGeom prst="rect">
            <a:avLst/>
          </a:prstGeom>
          <a:noFill/>
          <a:ln>
            <a:noFill/>
          </a:ln>
        </p:spPr>
        <p:txBody>
          <a:bodyPr wrap="square" lIns="0" tIns="0" rIns="0" bIns="0" rtlCol="0" anchor="ctr"/>
          <a:lstStyle/>
          <a:p>
            <a:pPr marL="0" indent="0" algn="l">
              <a:buNone/>
            </a:pPr>
            <a:r>
              <a:rPr lang="de-DE" sz="3000" dirty="0">
                <a:solidFill>
                  <a:srgbClr val="FFFFFF"/>
                </a:solidFill>
                <a:latin typeface="Playfair Display"/>
                <a:ea typeface="Playfair Display"/>
                <a:cs typeface="Playfair Display"/>
              </a:rPr>
              <a:t>1</a:t>
            </a:r>
          </a:p>
        </p:txBody>
      </p:sp>
      <p:sp>
        <p:nvSpPr>
          <p:cNvPr id="15" name="Karte 0 Titel"/>
          <p:cNvSpPr/>
          <p:nvPr/>
        </p:nvSpPr>
        <p:spPr>
          <a:xfrm>
            <a:off x="1325880" y="2798064"/>
            <a:ext cx="2724912" cy="310896"/>
          </a:xfrm>
          <a:prstGeom prst="rect">
            <a:avLst/>
          </a:prstGeom>
          <a:noFill/>
          <a:ln>
            <a:noFill/>
          </a:ln>
        </p:spPr>
        <p:txBody>
          <a:bodyPr wrap="square" lIns="0" tIns="0" rIns="0" bIns="0" rtlCol="0" anchor="ctr"/>
          <a:lstStyle/>
          <a:p>
            <a:pPr marL="0" indent="0" algn="l">
              <a:buNone/>
            </a:pPr>
            <a:r>
              <a:rPr lang="de-DE" sz="1600" dirty="0">
                <a:solidFill>
                  <a:srgbClr val="FFFFFF"/>
                </a:solidFill>
                <a:latin typeface="Poppins SemiBold"/>
                <a:ea typeface="Poppins SemiBold"/>
                <a:cs typeface="Poppins SemiBold"/>
              </a:rPr>
              <a:t>Stufe (Schwellenwert)</a:t>
            </a:r>
          </a:p>
        </p:txBody>
      </p:sp>
      <p:sp>
        <p:nvSpPr>
          <p:cNvPr id="16" name="Karte 0 Unter"/>
          <p:cNvSpPr/>
          <p:nvPr/>
        </p:nvSpPr>
        <p:spPr>
          <a:xfrm>
            <a:off x="1325880" y="3108960"/>
            <a:ext cx="2724912" cy="237744"/>
          </a:xfrm>
          <a:prstGeom prst="rect">
            <a:avLst/>
          </a:prstGeom>
          <a:noFill/>
          <a:ln>
            <a:noFill/>
          </a:ln>
        </p:spPr>
        <p:txBody>
          <a:bodyPr wrap="square" lIns="0" tIns="0" rIns="0" bIns="0" rtlCol="0" anchor="ctr"/>
          <a:lstStyle/>
          <a:p>
            <a:pPr marL="0" indent="0" algn="l">
              <a:buNone/>
            </a:pPr>
            <a:r>
              <a:rPr lang="de-DE" sz="1050" dirty="0">
                <a:solidFill>
                  <a:srgbClr val="E6E9EE"/>
                </a:solidFill>
                <a:latin typeface="Lato"/>
                <a:ea typeface="Lato"/>
                <a:cs typeface="Lato"/>
              </a:rPr>
              <a:t>Perzeptron · Rosenblatt 1958</a:t>
            </a:r>
          </a:p>
        </p:txBody>
      </p:sp>
      <p:sp>
        <p:nvSpPr>
          <p:cNvPr id="17" name="Karte 0 Lead"/>
          <p:cNvSpPr/>
          <p:nvPr/>
        </p:nvSpPr>
        <p:spPr>
          <a:xfrm>
            <a:off x="868680" y="3456432"/>
            <a:ext cx="3136392" cy="384048"/>
          </a:xfrm>
          <a:prstGeom prst="rect">
            <a:avLst/>
          </a:prstGeom>
          <a:noFill/>
          <a:ln>
            <a:noFill/>
          </a:ln>
        </p:spPr>
        <p:txBody>
          <a:bodyPr wrap="square" lIns="0" tIns="0" rIns="0" bIns="0" rtlCol="0" anchor="t"/>
          <a:lstStyle/>
          <a:p>
            <a:pPr marL="0" indent="0" algn="l">
              <a:buNone/>
            </a:pPr>
            <a:r>
              <a:rPr lang="de-DE" sz="1050" i="1" dirty="0">
                <a:solidFill>
                  <a:srgbClr val="595959"/>
                </a:solidFill>
                <a:latin typeface="Lato"/>
                <a:ea typeface="Lato"/>
                <a:cs typeface="Lato"/>
              </a:rPr>
              <a:t>Spielbeispiel: Fieber ja (1), Husten nein (0), Halsschmerzen ja (1)</a:t>
            </a:r>
          </a:p>
        </p:txBody>
      </p:sp>
      <p:sp>
        <p:nvSpPr>
          <p:cNvPr id="18" name="Karte 0 Werte"/>
          <p:cNvSpPr/>
          <p:nvPr/>
        </p:nvSpPr>
        <p:spPr>
          <a:xfrm>
            <a:off x="868680" y="3858768"/>
            <a:ext cx="3136392" cy="438912"/>
          </a:xfrm>
          <a:prstGeom prst="rect">
            <a:avLst/>
          </a:prstGeom>
          <a:noFill/>
          <a:ln>
            <a:noFill/>
          </a:ln>
        </p:spPr>
        <p:txBody>
          <a:bodyPr wrap="square" lIns="0" tIns="0" rIns="0" bIns="0" rtlCol="0" anchor="t"/>
          <a:lstStyle/>
          <a:p>
            <a:pPr marL="0" indent="0" algn="l">
              <a:buNone/>
            </a:pPr>
            <a:r>
              <a:rPr lang="de-DE" sz="1150" i="1" dirty="0">
                <a:solidFill>
                  <a:srgbClr val="181818"/>
                </a:solidFill>
                <a:latin typeface="Lato"/>
                <a:ea typeface="Lato"/>
                <a:cs typeface="Lato"/>
              </a:rPr>
              <a:t>x</a:t>
            </a:r>
            <a:r>
              <a:rPr lang="de-DE" sz="1150" dirty="0">
                <a:solidFill>
                  <a:srgbClr val="181818"/>
                </a:solidFill>
                <a:latin typeface="Lato"/>
                <a:ea typeface="Lato"/>
                <a:cs typeface="Lato"/>
              </a:rPr>
              <a:t> = (1; 0; 1)</a:t>
            </a:r>
          </a:p>
          <a:p>
            <a:pPr marL="0" indent="0" algn="l">
              <a:buNone/>
            </a:pPr>
            <a:r>
              <a:rPr lang="de-DE" sz="1150" i="1" dirty="0">
                <a:solidFill>
                  <a:srgbClr val="181818"/>
                </a:solidFill>
                <a:latin typeface="Lato"/>
                <a:ea typeface="Lato"/>
                <a:cs typeface="Lato"/>
              </a:rPr>
              <a:t>w</a:t>
            </a:r>
            <a:r>
              <a:rPr lang="de-DE" sz="1150" dirty="0">
                <a:solidFill>
                  <a:srgbClr val="181818"/>
                </a:solidFill>
                <a:latin typeface="Lato"/>
                <a:ea typeface="Lato"/>
                <a:cs typeface="Lato"/>
              </a:rPr>
              <a:t> = (0,6; 0,4; 0,3)   </a:t>
            </a:r>
            <a:r>
              <a:rPr lang="de-DE" sz="1150" i="1" dirty="0">
                <a:solidFill>
                  <a:srgbClr val="181818"/>
                </a:solidFill>
                <a:latin typeface="Lato"/>
                <a:ea typeface="Lato"/>
                <a:cs typeface="Lato"/>
              </a:rPr>
              <a:t>b</a:t>
            </a:r>
            <a:r>
              <a:rPr lang="de-DE" sz="1150" dirty="0">
                <a:solidFill>
                  <a:srgbClr val="181818"/>
                </a:solidFill>
                <a:latin typeface="Lato"/>
                <a:ea typeface="Lato"/>
                <a:cs typeface="Lato"/>
              </a:rPr>
              <a:t> = −0,5</a:t>
            </a:r>
          </a:p>
        </p:txBody>
      </p:sp>
      <p:sp>
        <p:nvSpPr>
          <p:cNvPr id="19" name="Karte 0 Trenner"/>
          <p:cNvSpPr/>
          <p:nvPr/>
        </p:nvSpPr>
        <p:spPr>
          <a:xfrm>
            <a:off x="868680" y="4297680"/>
            <a:ext cx="3136392" cy="0"/>
          </a:xfrm>
          <a:prstGeom prst="line">
            <a:avLst/>
          </a:prstGeom>
          <a:noFill/>
          <a:ln w="12700">
            <a:solidFill>
              <a:srgbClr val="D9D9D9"/>
            </a:solidFill>
            <a:prstDash val="solid"/>
          </a:ln>
        </p:spPr>
        <p:txBody>
          <a:bodyPr wrap="square" lIns="0" tIns="0" rIns="0" bIns="0" rtlCol="0" anchor="t"/>
          <a:lstStyle/>
          <a:p>
            <a:endParaRPr lang="de-DE"/>
          </a:p>
        </p:txBody>
      </p:sp>
      <mc:AlternateContent xmlns:mc="http://schemas.openxmlformats.org/markup-compatibility/2006" xmlns:a14="http://schemas.microsoft.com/office/drawing/2010/main">
        <mc:Choice Requires="a14">
          <p:sp>
            <p:nvSpPr>
              <p:cNvPr id="20" name="Karte 0 Formel 0"/>
              <p:cNvSpPr txBox="1"/>
              <p:nvPr/>
            </p:nvSpPr>
            <p:spPr>
              <a:xfrm>
                <a:off x="868680" y="4389120"/>
                <a:ext cx="2816352" cy="213360"/>
              </a:xfrm>
              <a:prstGeom prst="rect">
                <a:avLst/>
              </a:prstGeom>
              <a:noFill/>
            </p:spPr>
            <p:txBody>
              <a:bodyPr wrap="none" lIns="0" tIns="0" rIns="0" bIns="0" rtlCol="0" anchor="ctr">
                <a:noAutofit/>
              </a:bodyPr>
              <a:lstStyle/>
              <a:p>
                <a:pPr algn="l"/>
                <a14:m>
                  <m:oMathPara xmlns:m="http://schemas.openxmlformats.org/officeDocument/2006/math">
                    <m:oMathParaPr>
                      <m:jc m:val="left"/>
                    </m:oMathParaPr>
                    <m:oMath>
                      <m:r>
                        <a:rPr lang="de-DE" sz="1400" i="1">
                          <a:solidFill>
                            <a:srgbClr val="3D4C61"/>
                          </a:solidFill>
                          <a:latin typeface="Cambria Math" panose="02040503050406030204" pitchFamily="18" charset="0"/>
                        </a:rPr>
                        <m:t>𝑧</m:t>
                      </m:r>
                      <m:r>
                        <a:rPr lang="de-DE" sz="1400" i="0">
                          <a:solidFill>
                            <a:srgbClr val="3D4C61"/>
                          </a:solidFill>
                          <a:latin typeface="Cambria Math" panose="02040503050406030204" pitchFamily="18" charset="0"/>
                        </a:rPr>
                        <m:t>=0,6·1+0,4·0+0,3·1−0,5=0,4</m:t>
                      </m:r>
                    </m:oMath>
                  </m:oMathPara>
                </a14:m>
                <a:endParaRPr lang="de-DE" sz="1400"/>
              </a:p>
            </p:txBody>
          </p:sp>
        </mc:Choice>
        <mc:Fallback xmlns="">
          <p:sp>
            <p:nvSpPr>
              <p:cNvPr id="21" name="Karte 0 Formel 0"/>
              <p:cNvSpPr txBox="1"/>
              <p:nvPr/>
            </p:nvSpPr>
            <p:spPr>
              <a:xfrm>
                <a:off x="868680" y="4389120"/>
                <a:ext cx="2816352" cy="213360"/>
              </a:xfrm>
              <a:prstGeom prst="rect">
                <a:avLst/>
              </a:prstGeom>
              <a:blipFill>
                <a:blip r:embed="rId11"/>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2" name="Karte 0 Formel 1"/>
              <p:cNvSpPr txBox="1"/>
              <p:nvPr/>
            </p:nvSpPr>
            <p:spPr>
              <a:xfrm>
                <a:off x="868680" y="4748784"/>
                <a:ext cx="2148840" cy="213360"/>
              </a:xfrm>
              <a:prstGeom prst="rect">
                <a:avLst/>
              </a:prstGeom>
              <a:noFill/>
            </p:spPr>
            <p:txBody>
              <a:bodyPr wrap="none" lIns="0" tIns="0" rIns="0" bIns="0" rtlCol="0" anchor="ctr">
                <a:noAutofit/>
              </a:bodyPr>
              <a:lstStyle/>
              <a:p>
                <a:pPr algn="l"/>
                <a14:m>
                  <m:oMathPara xmlns:m="http://schemas.openxmlformats.org/officeDocument/2006/math">
                    <m:oMathParaPr>
                      <m:jc m:val="left"/>
                    </m:oMathParaPr>
                    <m:oMath>
                      <m:r>
                        <a:rPr lang="de-DE" sz="1400" i="1">
                          <a:solidFill>
                            <a:srgbClr val="3D4C61"/>
                          </a:solidFill>
                          <a:latin typeface="Cambria Math" panose="02040503050406030204" pitchFamily="18" charset="0"/>
                        </a:rPr>
                        <m:t>𝑓</m:t>
                      </m:r>
                      <m:r>
                        <a:rPr lang="de-DE" sz="1400" i="0">
                          <a:solidFill>
                            <a:srgbClr val="3D4C61"/>
                          </a:solidFill>
                          <a:latin typeface="Cambria Math" panose="02040503050406030204" pitchFamily="18" charset="0"/>
                        </a:rPr>
                        <m:t>(</m:t>
                      </m:r>
                      <m:r>
                        <a:rPr lang="de-DE" sz="1400" i="1">
                          <a:solidFill>
                            <a:srgbClr val="3D4C61"/>
                          </a:solidFill>
                          <a:latin typeface="Cambria Math" panose="02040503050406030204" pitchFamily="18" charset="0"/>
                        </a:rPr>
                        <m:t>𝑧</m:t>
                      </m:r>
                      <m:r>
                        <a:rPr lang="de-DE" sz="1400" i="0">
                          <a:solidFill>
                            <a:srgbClr val="3D4C61"/>
                          </a:solidFill>
                          <a:latin typeface="Cambria Math" panose="02040503050406030204" pitchFamily="18" charset="0"/>
                        </a:rPr>
                        <m:t>)=1, </m:t>
                      </m:r>
                      <m:r>
                        <m:rPr>
                          <m:sty m:val="p"/>
                        </m:rPr>
                        <a:rPr lang="de-DE" sz="1400" i="0">
                          <a:solidFill>
                            <a:srgbClr val="3D4C61"/>
                          </a:solidFill>
                          <a:latin typeface="Cambria Math" panose="02040503050406030204" pitchFamily="18" charset="0"/>
                        </a:rPr>
                        <m:t>wenn</m:t>
                      </m:r>
                      <m:r>
                        <a:rPr lang="de-DE" sz="1400" i="0">
                          <a:solidFill>
                            <a:srgbClr val="3D4C61"/>
                          </a:solidFill>
                          <a:latin typeface="Cambria Math" panose="02040503050406030204" pitchFamily="18" charset="0"/>
                        </a:rPr>
                        <m:t> </m:t>
                      </m:r>
                      <m:r>
                        <a:rPr lang="de-DE" sz="1400" i="1">
                          <a:solidFill>
                            <a:srgbClr val="3D4C61"/>
                          </a:solidFill>
                          <a:latin typeface="Cambria Math" panose="02040503050406030204" pitchFamily="18" charset="0"/>
                        </a:rPr>
                        <m:t>𝑧</m:t>
                      </m:r>
                      <m:r>
                        <a:rPr lang="de-DE" sz="1400" i="0">
                          <a:solidFill>
                            <a:srgbClr val="3D4C61"/>
                          </a:solidFill>
                          <a:latin typeface="Cambria Math" panose="02040503050406030204" pitchFamily="18" charset="0"/>
                        </a:rPr>
                        <m:t>≥0; </m:t>
                      </m:r>
                      <m:r>
                        <m:rPr>
                          <m:sty m:val="p"/>
                        </m:rPr>
                        <a:rPr lang="de-DE" sz="1400" i="0">
                          <a:solidFill>
                            <a:srgbClr val="3D4C61"/>
                          </a:solidFill>
                          <a:latin typeface="Cambria Math" panose="02040503050406030204" pitchFamily="18" charset="0"/>
                        </a:rPr>
                        <m:t>sonst</m:t>
                      </m:r>
                      <m:r>
                        <a:rPr lang="de-DE" sz="1400" i="0">
                          <a:solidFill>
                            <a:srgbClr val="3D4C61"/>
                          </a:solidFill>
                          <a:latin typeface="Cambria Math" panose="02040503050406030204" pitchFamily="18" charset="0"/>
                        </a:rPr>
                        <m:t> 0</m:t>
                      </m:r>
                    </m:oMath>
                  </m:oMathPara>
                </a14:m>
                <a:endParaRPr lang="de-DE" sz="1400"/>
              </a:p>
            </p:txBody>
          </p:sp>
        </mc:Choice>
        <mc:Fallback xmlns="">
          <p:sp>
            <p:nvSpPr>
              <p:cNvPr id="23" name="Karte 0 Formel 1"/>
              <p:cNvSpPr txBox="1"/>
              <p:nvPr/>
            </p:nvSpPr>
            <p:spPr>
              <a:xfrm>
                <a:off x="868680" y="4748784"/>
                <a:ext cx="2148840" cy="213360"/>
              </a:xfrm>
              <a:prstGeom prst="rect">
                <a:avLst/>
              </a:prstGeom>
              <a:blipFill>
                <a:blip r:embed="rId12"/>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4" name="Karte 0 Ergebnis"/>
              <p:cNvSpPr txBox="1"/>
              <p:nvPr/>
            </p:nvSpPr>
            <p:spPr>
              <a:xfrm>
                <a:off x="868680" y="5108448"/>
                <a:ext cx="1307592" cy="265176"/>
              </a:xfrm>
              <a:prstGeom prst="rect">
                <a:avLst/>
              </a:prstGeom>
              <a:noFill/>
            </p:spPr>
            <p:txBody>
              <a:bodyPr wrap="none" lIns="0" tIns="0" rIns="0" bIns="0" rtlCol="0" anchor="ctr">
                <a:noAutofit/>
              </a:bodyPr>
              <a:lstStyle/>
              <a:p>
                <a:pPr algn="l"/>
                <a14:m>
                  <m:oMathPara xmlns:m="http://schemas.openxmlformats.org/officeDocument/2006/math">
                    <m:oMathParaPr>
                      <m:jc m:val="left"/>
                    </m:oMathParaPr>
                    <m:oMath>
                      <m:r>
                        <a:rPr lang="de-DE" sz="1800" b="1" i="1">
                          <a:solidFill>
                            <a:srgbClr val="3D4C61"/>
                          </a:solidFill>
                          <a:latin typeface="Cambria Math" panose="02040503050406030204" pitchFamily="18" charset="0"/>
                        </a:rPr>
                        <m:t>𝒚</m:t>
                      </m:r>
                      <m:r>
                        <a:rPr lang="de-DE" sz="1800" b="1" i="0">
                          <a:solidFill>
                            <a:srgbClr val="3D4C61"/>
                          </a:solidFill>
                          <a:latin typeface="Cambria Math" panose="02040503050406030204" pitchFamily="18" charset="0"/>
                        </a:rPr>
                        <m:t>=</m:t>
                      </m:r>
                      <m:r>
                        <a:rPr lang="de-DE" sz="1800" b="1" i="1">
                          <a:solidFill>
                            <a:srgbClr val="3D4C61"/>
                          </a:solidFill>
                          <a:latin typeface="Cambria Math" panose="02040503050406030204" pitchFamily="18" charset="0"/>
                        </a:rPr>
                        <m:t>𝒇</m:t>
                      </m:r>
                      <m:r>
                        <a:rPr lang="de-DE" sz="1800" b="1" i="0">
                          <a:solidFill>
                            <a:srgbClr val="3D4C61"/>
                          </a:solidFill>
                          <a:latin typeface="Cambria Math" panose="02040503050406030204" pitchFamily="18" charset="0"/>
                        </a:rPr>
                        <m:t>(</m:t>
                      </m:r>
                      <m:r>
                        <a:rPr lang="de-DE" sz="1800" b="1" i="0">
                          <a:solidFill>
                            <a:srgbClr val="3D4C61"/>
                          </a:solidFill>
                          <a:latin typeface="Cambria Math" panose="02040503050406030204" pitchFamily="18" charset="0"/>
                        </a:rPr>
                        <m:t>𝟎</m:t>
                      </m:r>
                      <m:r>
                        <a:rPr lang="de-DE" sz="1800" b="1" i="0">
                          <a:solidFill>
                            <a:srgbClr val="3D4C61"/>
                          </a:solidFill>
                          <a:latin typeface="Cambria Math" panose="02040503050406030204" pitchFamily="18" charset="0"/>
                        </a:rPr>
                        <m:t>,</m:t>
                      </m:r>
                      <m:r>
                        <a:rPr lang="de-DE" sz="1800" b="1" i="0">
                          <a:solidFill>
                            <a:srgbClr val="3D4C61"/>
                          </a:solidFill>
                          <a:latin typeface="Cambria Math" panose="02040503050406030204" pitchFamily="18" charset="0"/>
                        </a:rPr>
                        <m:t>𝟒</m:t>
                      </m:r>
                      <m:r>
                        <a:rPr lang="de-DE" sz="1800" b="1" i="0">
                          <a:solidFill>
                            <a:srgbClr val="3D4C61"/>
                          </a:solidFill>
                          <a:latin typeface="Cambria Math" panose="02040503050406030204" pitchFamily="18" charset="0"/>
                        </a:rPr>
                        <m:t>)=</m:t>
                      </m:r>
                      <m:r>
                        <a:rPr lang="de-DE" sz="1800" b="1" i="0">
                          <a:solidFill>
                            <a:srgbClr val="3D4C61"/>
                          </a:solidFill>
                          <a:latin typeface="Cambria Math" panose="02040503050406030204" pitchFamily="18" charset="0"/>
                        </a:rPr>
                        <m:t>𝟏</m:t>
                      </m:r>
                    </m:oMath>
                  </m:oMathPara>
                </a14:m>
                <a:endParaRPr lang="de-DE" sz="1800"/>
              </a:p>
            </p:txBody>
          </p:sp>
        </mc:Choice>
        <mc:Fallback xmlns="">
          <p:sp>
            <p:nvSpPr>
              <p:cNvPr id="25" name="Karte 0 Ergebnis"/>
              <p:cNvSpPr txBox="1"/>
              <p:nvPr/>
            </p:nvSpPr>
            <p:spPr>
              <a:xfrm>
                <a:off x="868680" y="5108448"/>
                <a:ext cx="1307592" cy="265176"/>
              </a:xfrm>
              <a:prstGeom prst="rect">
                <a:avLst/>
              </a:prstGeom>
              <a:blipFill>
                <a:blip r:embed="rId13"/>
                <a:stretch>
                  <a:fillRect/>
                </a:stretch>
              </a:blipFill>
            </p:spPr>
            <p:txBody>
              <a:bodyPr/>
              <a:lstStyle/>
              <a:p>
                <a:r>
                  <a:rPr lang="de-DE">
                    <a:noFill/>
                  </a:rPr>
                  <a:t> </a:t>
                </a:r>
              </a:p>
            </p:txBody>
          </p:sp>
        </mc:Fallback>
      </mc:AlternateContent>
      <p:sp>
        <p:nvSpPr>
          <p:cNvPr id="26" name="Karte 0 Nachsatz"/>
          <p:cNvSpPr/>
          <p:nvPr/>
        </p:nvSpPr>
        <p:spPr>
          <a:xfrm>
            <a:off x="868680" y="5428488"/>
            <a:ext cx="3136392" cy="274320"/>
          </a:xfrm>
          <a:prstGeom prst="rect">
            <a:avLst/>
          </a:prstGeom>
          <a:noFill/>
          <a:ln>
            <a:noFill/>
          </a:ln>
        </p:spPr>
        <p:txBody>
          <a:bodyPr wrap="square" lIns="0" tIns="0" rIns="0" bIns="0" rtlCol="0" anchor="t"/>
          <a:lstStyle/>
          <a:p>
            <a:pPr marL="0" indent="0" algn="l">
              <a:buNone/>
            </a:pPr>
            <a:r>
              <a:rPr lang="de-DE" sz="1200" b="1" dirty="0">
                <a:solidFill>
                  <a:srgbClr val="181818"/>
                </a:solidFill>
                <a:latin typeface="Lato"/>
                <a:ea typeface="Lato"/>
                <a:cs typeface="Lato"/>
              </a:rPr>
              <a:t>→ das Neuron „feuert“</a:t>
            </a:r>
          </a:p>
        </p:txBody>
      </p:sp>
      <p:sp>
        <p:nvSpPr>
          <p:cNvPr id="27" name="Karte 1"/>
          <p:cNvSpPr/>
          <p:nvPr/>
        </p:nvSpPr>
        <p:spPr>
          <a:xfrm>
            <a:off x="4352544" y="2743200"/>
            <a:ext cx="3502152" cy="3218688"/>
          </a:xfrm>
          <a:prstGeom prst="rect">
            <a:avLst/>
          </a:prstGeom>
          <a:solidFill>
            <a:srgbClr val="FFFFFF"/>
          </a:solidFill>
          <a:ln w="12700">
            <a:solidFill>
              <a:srgbClr val="D9D9D9"/>
            </a:solidFill>
            <a:prstDash val="solid"/>
          </a:ln>
        </p:spPr>
        <p:txBody>
          <a:bodyPr wrap="square" lIns="0" tIns="0" rIns="0" bIns="0" rtlCol="0" anchor="t"/>
          <a:lstStyle/>
          <a:p>
            <a:endParaRPr lang="de-DE"/>
          </a:p>
        </p:txBody>
      </p:sp>
      <p:sp>
        <p:nvSpPr>
          <p:cNvPr id="28" name="Karte 1 Kopf"/>
          <p:cNvSpPr/>
          <p:nvPr/>
        </p:nvSpPr>
        <p:spPr>
          <a:xfrm>
            <a:off x="4352544" y="2743200"/>
            <a:ext cx="3502152" cy="640080"/>
          </a:xfrm>
          <a:prstGeom prst="rect">
            <a:avLst/>
          </a:prstGeom>
          <a:solidFill>
            <a:srgbClr val="2E86DE"/>
          </a:solidFill>
          <a:ln>
            <a:noFill/>
          </a:ln>
        </p:spPr>
        <p:txBody>
          <a:bodyPr wrap="square" lIns="0" tIns="0" rIns="0" bIns="0" rtlCol="0" anchor="t"/>
          <a:lstStyle/>
          <a:p>
            <a:endParaRPr lang="de-DE"/>
          </a:p>
        </p:txBody>
      </p:sp>
      <p:sp>
        <p:nvSpPr>
          <p:cNvPr id="29" name="Karte 1 Nr"/>
          <p:cNvSpPr/>
          <p:nvPr/>
        </p:nvSpPr>
        <p:spPr>
          <a:xfrm>
            <a:off x="4517136" y="2816352"/>
            <a:ext cx="502920" cy="502920"/>
          </a:xfrm>
          <a:prstGeom prst="rect">
            <a:avLst/>
          </a:prstGeom>
          <a:noFill/>
          <a:ln>
            <a:noFill/>
          </a:ln>
        </p:spPr>
        <p:txBody>
          <a:bodyPr wrap="square" lIns="0" tIns="0" rIns="0" bIns="0" rtlCol="0" anchor="ctr"/>
          <a:lstStyle/>
          <a:p>
            <a:pPr marL="0" indent="0" algn="l">
              <a:buNone/>
            </a:pPr>
            <a:r>
              <a:rPr lang="de-DE" sz="3000" dirty="0">
                <a:solidFill>
                  <a:srgbClr val="FFFFFF"/>
                </a:solidFill>
                <a:latin typeface="Playfair Display"/>
                <a:ea typeface="Playfair Display"/>
                <a:cs typeface="Playfair Display"/>
              </a:rPr>
              <a:t>2</a:t>
            </a:r>
          </a:p>
        </p:txBody>
      </p:sp>
      <p:sp>
        <p:nvSpPr>
          <p:cNvPr id="30" name="Karte 1 Titel"/>
          <p:cNvSpPr/>
          <p:nvPr/>
        </p:nvSpPr>
        <p:spPr>
          <a:xfrm>
            <a:off x="4992624" y="2798064"/>
            <a:ext cx="2724912" cy="310896"/>
          </a:xfrm>
          <a:prstGeom prst="rect">
            <a:avLst/>
          </a:prstGeom>
          <a:noFill/>
          <a:ln>
            <a:noFill/>
          </a:ln>
        </p:spPr>
        <p:txBody>
          <a:bodyPr wrap="square" lIns="0" tIns="0" rIns="0" bIns="0" rtlCol="0" anchor="ctr"/>
          <a:lstStyle/>
          <a:p>
            <a:pPr marL="0" indent="0" algn="l">
              <a:buNone/>
            </a:pPr>
            <a:r>
              <a:rPr lang="de-DE" sz="1600" dirty="0">
                <a:solidFill>
                  <a:srgbClr val="FFFFFF"/>
                </a:solidFill>
                <a:latin typeface="Poppins SemiBold"/>
                <a:ea typeface="Poppins SemiBold"/>
                <a:cs typeface="Poppins SemiBold"/>
              </a:rPr>
              <a:t>Sigmoid (weich)</a:t>
            </a:r>
          </a:p>
        </p:txBody>
      </p:sp>
      <p:sp>
        <p:nvSpPr>
          <p:cNvPr id="31" name="Karte 1 Unter"/>
          <p:cNvSpPr/>
          <p:nvPr/>
        </p:nvSpPr>
        <p:spPr>
          <a:xfrm>
            <a:off x="4992624" y="3108960"/>
            <a:ext cx="2724912" cy="237744"/>
          </a:xfrm>
          <a:prstGeom prst="rect">
            <a:avLst/>
          </a:prstGeom>
          <a:noFill/>
          <a:ln>
            <a:noFill/>
          </a:ln>
        </p:spPr>
        <p:txBody>
          <a:bodyPr wrap="square" lIns="0" tIns="0" rIns="0" bIns="0" rtlCol="0" anchor="ctr"/>
          <a:lstStyle/>
          <a:p>
            <a:pPr marL="0" indent="0" algn="l">
              <a:buNone/>
            </a:pPr>
            <a:r>
              <a:rPr lang="de-DE" sz="1050" dirty="0">
                <a:solidFill>
                  <a:srgbClr val="E6E9EE"/>
                </a:solidFill>
                <a:latin typeface="Lato"/>
                <a:ea typeface="Lato"/>
                <a:cs typeface="Lato"/>
              </a:rPr>
              <a:t>Wert zwischen 0 und 1 · 1980er</a:t>
            </a:r>
          </a:p>
        </p:txBody>
      </p:sp>
      <p:sp>
        <p:nvSpPr>
          <p:cNvPr id="32" name="Karte 1 Lead"/>
          <p:cNvSpPr/>
          <p:nvPr/>
        </p:nvSpPr>
        <p:spPr>
          <a:xfrm>
            <a:off x="4535424" y="3456432"/>
            <a:ext cx="3136392" cy="384048"/>
          </a:xfrm>
          <a:prstGeom prst="rect">
            <a:avLst/>
          </a:prstGeom>
          <a:noFill/>
          <a:ln>
            <a:noFill/>
          </a:ln>
        </p:spPr>
        <p:txBody>
          <a:bodyPr wrap="square" lIns="0" tIns="0" rIns="0" bIns="0" rtlCol="0" anchor="t"/>
          <a:lstStyle/>
          <a:p>
            <a:pPr marL="0" indent="0" algn="l">
              <a:buNone/>
            </a:pPr>
            <a:r>
              <a:rPr lang="de-DE" sz="1050" dirty="0">
                <a:solidFill>
                  <a:srgbClr val="595959"/>
                </a:solidFill>
                <a:latin typeface="Lato"/>
                <a:ea typeface="Lato"/>
                <a:cs typeface="Lato"/>
              </a:rPr>
              <a:t>Gibt statt Ja/Nein eine Zahl zwischen 0 und 1 aus</a:t>
            </a:r>
          </a:p>
        </p:txBody>
      </p:sp>
      <p:sp>
        <p:nvSpPr>
          <p:cNvPr id="33" name="Karte 1 Werte"/>
          <p:cNvSpPr/>
          <p:nvPr/>
        </p:nvSpPr>
        <p:spPr>
          <a:xfrm>
            <a:off x="4535424" y="3858768"/>
            <a:ext cx="3136392" cy="438912"/>
          </a:xfrm>
          <a:prstGeom prst="rect">
            <a:avLst/>
          </a:prstGeom>
          <a:noFill/>
          <a:ln>
            <a:noFill/>
          </a:ln>
        </p:spPr>
        <p:txBody>
          <a:bodyPr wrap="square" lIns="0" tIns="0" rIns="0" bIns="0" rtlCol="0" anchor="t"/>
          <a:lstStyle/>
          <a:p>
            <a:pPr marL="0" indent="0" algn="l">
              <a:buNone/>
            </a:pPr>
            <a:r>
              <a:rPr lang="de-DE" sz="1150" i="1" dirty="0">
                <a:solidFill>
                  <a:srgbClr val="181818"/>
                </a:solidFill>
                <a:latin typeface="Lato"/>
                <a:ea typeface="Lato"/>
                <a:cs typeface="Lato"/>
              </a:rPr>
              <a:t>x</a:t>
            </a:r>
            <a:r>
              <a:rPr lang="de-DE" sz="1150" dirty="0">
                <a:solidFill>
                  <a:srgbClr val="181818"/>
                </a:solidFill>
                <a:latin typeface="Lato"/>
                <a:ea typeface="Lato"/>
                <a:cs typeface="Lato"/>
              </a:rPr>
              <a:t> = (1; 2; 0,5)</a:t>
            </a:r>
          </a:p>
          <a:p>
            <a:pPr marL="0" indent="0" algn="l">
              <a:buNone/>
            </a:pPr>
            <a:r>
              <a:rPr lang="de-DE" sz="1150" i="1" dirty="0">
                <a:solidFill>
                  <a:srgbClr val="181818"/>
                </a:solidFill>
                <a:latin typeface="Lato"/>
                <a:ea typeface="Lato"/>
                <a:cs typeface="Lato"/>
              </a:rPr>
              <a:t>w</a:t>
            </a:r>
            <a:r>
              <a:rPr lang="de-DE" sz="1150" dirty="0">
                <a:solidFill>
                  <a:srgbClr val="181818"/>
                </a:solidFill>
                <a:latin typeface="Lato"/>
                <a:ea typeface="Lato"/>
                <a:cs typeface="Lato"/>
              </a:rPr>
              <a:t> = (0,5; −1; 2)   </a:t>
            </a:r>
            <a:r>
              <a:rPr lang="de-DE" sz="1150" i="1" dirty="0">
                <a:solidFill>
                  <a:srgbClr val="181818"/>
                </a:solidFill>
                <a:latin typeface="Lato"/>
                <a:ea typeface="Lato"/>
                <a:cs typeface="Lato"/>
              </a:rPr>
              <a:t>b</a:t>
            </a:r>
            <a:r>
              <a:rPr lang="de-DE" sz="1150" dirty="0">
                <a:solidFill>
                  <a:srgbClr val="181818"/>
                </a:solidFill>
                <a:latin typeface="Lato"/>
                <a:ea typeface="Lato"/>
                <a:cs typeface="Lato"/>
              </a:rPr>
              <a:t> = 1</a:t>
            </a:r>
          </a:p>
        </p:txBody>
      </p:sp>
      <p:sp>
        <p:nvSpPr>
          <p:cNvPr id="34" name="Karte 1 Trenner"/>
          <p:cNvSpPr/>
          <p:nvPr/>
        </p:nvSpPr>
        <p:spPr>
          <a:xfrm>
            <a:off x="4535424" y="4297680"/>
            <a:ext cx="3136392" cy="0"/>
          </a:xfrm>
          <a:prstGeom prst="line">
            <a:avLst/>
          </a:prstGeom>
          <a:noFill/>
          <a:ln w="12700">
            <a:solidFill>
              <a:srgbClr val="D9D9D9"/>
            </a:solidFill>
            <a:prstDash val="solid"/>
          </a:ln>
        </p:spPr>
        <p:txBody>
          <a:bodyPr wrap="square" lIns="0" tIns="0" rIns="0" bIns="0" rtlCol="0" anchor="t"/>
          <a:lstStyle/>
          <a:p>
            <a:endParaRPr lang="de-DE"/>
          </a:p>
        </p:txBody>
      </p:sp>
      <mc:AlternateContent xmlns:mc="http://schemas.openxmlformats.org/markup-compatibility/2006" xmlns:a14="http://schemas.microsoft.com/office/drawing/2010/main">
        <mc:Choice Requires="a14">
          <p:sp>
            <p:nvSpPr>
              <p:cNvPr id="35" name="Karte 1 Formel 0"/>
              <p:cNvSpPr txBox="1"/>
              <p:nvPr/>
            </p:nvSpPr>
            <p:spPr>
              <a:xfrm>
                <a:off x="4535424" y="4389120"/>
                <a:ext cx="2788920" cy="213360"/>
              </a:xfrm>
              <a:prstGeom prst="rect">
                <a:avLst/>
              </a:prstGeom>
              <a:noFill/>
            </p:spPr>
            <p:txBody>
              <a:bodyPr wrap="none" lIns="0" tIns="0" rIns="0" bIns="0" rtlCol="0" anchor="ctr">
                <a:noAutofit/>
              </a:bodyPr>
              <a:lstStyle/>
              <a:p>
                <a:pPr algn="l"/>
                <a14:m>
                  <m:oMathPara xmlns:m="http://schemas.openxmlformats.org/officeDocument/2006/math">
                    <m:oMathParaPr>
                      <m:jc m:val="left"/>
                    </m:oMathParaPr>
                    <m:oMath>
                      <m:r>
                        <a:rPr lang="de-DE" sz="1400" i="1">
                          <a:solidFill>
                            <a:srgbClr val="3D4C61"/>
                          </a:solidFill>
                          <a:latin typeface="Cambria Math" panose="02040503050406030204" pitchFamily="18" charset="0"/>
                        </a:rPr>
                        <m:t>𝑧</m:t>
                      </m:r>
                      <m:r>
                        <a:rPr lang="de-DE" sz="1400" i="0">
                          <a:solidFill>
                            <a:srgbClr val="3D4C61"/>
                          </a:solidFill>
                          <a:latin typeface="Cambria Math" panose="02040503050406030204" pitchFamily="18" charset="0"/>
                        </a:rPr>
                        <m:t>=0,5·1+(−1)·2+2·0,5+1=0,5</m:t>
                      </m:r>
                    </m:oMath>
                  </m:oMathPara>
                </a14:m>
                <a:endParaRPr lang="de-DE" sz="1400"/>
              </a:p>
            </p:txBody>
          </p:sp>
        </mc:Choice>
        <mc:Fallback xmlns="">
          <p:sp>
            <p:nvSpPr>
              <p:cNvPr id="36" name="Karte 1 Formel 0"/>
              <p:cNvSpPr txBox="1"/>
              <p:nvPr/>
            </p:nvSpPr>
            <p:spPr>
              <a:xfrm>
                <a:off x="4535424" y="4389120"/>
                <a:ext cx="2788920" cy="213360"/>
              </a:xfrm>
              <a:prstGeom prst="rect">
                <a:avLst/>
              </a:prstGeom>
              <a:blipFill>
                <a:blip r:embed="rId14"/>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7" name="Karte 1 Formel 1"/>
              <p:cNvSpPr txBox="1"/>
              <p:nvPr/>
            </p:nvSpPr>
            <p:spPr>
              <a:xfrm>
                <a:off x="4535424" y="4748784"/>
                <a:ext cx="1042416" cy="435864"/>
              </a:xfrm>
              <a:prstGeom prst="rect">
                <a:avLst/>
              </a:prstGeom>
              <a:noFill/>
            </p:spPr>
            <p:txBody>
              <a:bodyPr wrap="none" lIns="0" tIns="0" rIns="0" bIns="0" rtlCol="0" anchor="ctr">
                <a:noAutofit/>
              </a:bodyPr>
              <a:lstStyle/>
              <a:p>
                <a:pPr algn="l"/>
                <a14:m>
                  <m:oMathPara xmlns:m="http://schemas.openxmlformats.org/officeDocument/2006/math">
                    <m:oMathParaPr>
                      <m:jc m:val="left"/>
                    </m:oMathParaPr>
                    <m:oMath>
                      <m:r>
                        <a:rPr lang="de-DE" sz="1400" i="1">
                          <a:solidFill>
                            <a:srgbClr val="3D4C61"/>
                          </a:solidFill>
                          <a:latin typeface="Cambria Math" panose="02040503050406030204" pitchFamily="18" charset="0"/>
                        </a:rPr>
                        <m:t>𝜎</m:t>
                      </m:r>
                      <m:r>
                        <a:rPr lang="de-DE" sz="1400" i="0">
                          <a:solidFill>
                            <a:srgbClr val="3D4C61"/>
                          </a:solidFill>
                          <a:latin typeface="Cambria Math" panose="02040503050406030204" pitchFamily="18" charset="0"/>
                        </a:rPr>
                        <m:t>(</m:t>
                      </m:r>
                      <m:r>
                        <a:rPr lang="de-DE" sz="1400" i="1">
                          <a:solidFill>
                            <a:srgbClr val="3D4C61"/>
                          </a:solidFill>
                          <a:latin typeface="Cambria Math" panose="02040503050406030204" pitchFamily="18" charset="0"/>
                        </a:rPr>
                        <m:t>𝑧</m:t>
                      </m:r>
                      <m:r>
                        <a:rPr lang="de-DE" sz="1400" i="0">
                          <a:solidFill>
                            <a:srgbClr val="3D4C61"/>
                          </a:solidFill>
                          <a:latin typeface="Cambria Math" panose="02040503050406030204" pitchFamily="18" charset="0"/>
                        </a:rPr>
                        <m:t>)=</m:t>
                      </m:r>
                      <m:f>
                        <m:fPr>
                          <m:ctrlPr>
                            <a:rPr lang="de-DE" sz="1400" i="0">
                              <a:solidFill>
                                <a:srgbClr val="3D4C61"/>
                              </a:solidFill>
                              <a:latin typeface="Cambria Math" panose="02040503050406030204" pitchFamily="18" charset="0"/>
                            </a:rPr>
                          </m:ctrlPr>
                        </m:fPr>
                        <m:num>
                          <m:r>
                            <a:rPr lang="de-DE" sz="1400" i="0">
                              <a:solidFill>
                                <a:srgbClr val="3D4C61"/>
                              </a:solidFill>
                              <a:latin typeface="Cambria Math" panose="02040503050406030204" pitchFamily="18" charset="0"/>
                            </a:rPr>
                            <m:t>1</m:t>
                          </m:r>
                        </m:num>
                        <m:den>
                          <m:r>
                            <a:rPr lang="de-DE" sz="1400" i="0">
                              <a:solidFill>
                                <a:srgbClr val="3D4C61"/>
                              </a:solidFill>
                              <a:latin typeface="Cambria Math" panose="02040503050406030204" pitchFamily="18" charset="0"/>
                            </a:rPr>
                            <m:t>1+</m:t>
                          </m:r>
                          <m:sSup>
                            <m:sSupPr>
                              <m:ctrlPr>
                                <a:rPr lang="de-DE" sz="1400" i="1">
                                  <a:solidFill>
                                    <a:srgbClr val="3D4C61"/>
                                  </a:solidFill>
                                  <a:latin typeface="Cambria Math" panose="02040503050406030204" pitchFamily="18" charset="0"/>
                                </a:rPr>
                              </m:ctrlPr>
                            </m:sSupPr>
                            <m:e>
                              <m:r>
                                <a:rPr lang="de-DE" sz="1400" i="1">
                                  <a:solidFill>
                                    <a:srgbClr val="3D4C61"/>
                                  </a:solidFill>
                                  <a:latin typeface="Cambria Math" panose="02040503050406030204" pitchFamily="18" charset="0"/>
                                </a:rPr>
                                <m:t>𝑒</m:t>
                              </m:r>
                            </m:e>
                            <m:sup>
                              <m:r>
                                <a:rPr lang="de-DE" sz="1400" i="0">
                                  <a:solidFill>
                                    <a:srgbClr val="3D4C61"/>
                                  </a:solidFill>
                                  <a:latin typeface="Cambria Math" panose="02040503050406030204" pitchFamily="18" charset="0"/>
                                </a:rPr>
                                <m:t>−</m:t>
                              </m:r>
                              <m:r>
                                <a:rPr lang="de-DE" sz="1400" i="1">
                                  <a:solidFill>
                                    <a:srgbClr val="3D4C61"/>
                                  </a:solidFill>
                                  <a:latin typeface="Cambria Math" panose="02040503050406030204" pitchFamily="18" charset="0"/>
                                </a:rPr>
                                <m:t>𝑧</m:t>
                              </m:r>
                            </m:sup>
                          </m:sSup>
                        </m:den>
                      </m:f>
                    </m:oMath>
                  </m:oMathPara>
                </a14:m>
                <a:endParaRPr lang="de-DE" sz="1400"/>
              </a:p>
            </p:txBody>
          </p:sp>
        </mc:Choice>
        <mc:Fallback xmlns="">
          <p:sp>
            <p:nvSpPr>
              <p:cNvPr id="38" name="Karte 1 Formel 1"/>
              <p:cNvSpPr txBox="1"/>
              <p:nvPr/>
            </p:nvSpPr>
            <p:spPr>
              <a:xfrm>
                <a:off x="4535424" y="4748784"/>
                <a:ext cx="1042416" cy="435864"/>
              </a:xfrm>
              <a:prstGeom prst="rect">
                <a:avLst/>
              </a:prstGeom>
              <a:blipFill>
                <a:blip r:embed="rId15"/>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9" name="Karte 1 Ergebnis"/>
              <p:cNvSpPr txBox="1"/>
              <p:nvPr/>
            </p:nvSpPr>
            <p:spPr>
              <a:xfrm>
                <a:off x="4535424" y="5330952"/>
                <a:ext cx="1645920" cy="265176"/>
              </a:xfrm>
              <a:prstGeom prst="rect">
                <a:avLst/>
              </a:prstGeom>
              <a:noFill/>
            </p:spPr>
            <p:txBody>
              <a:bodyPr wrap="none" lIns="0" tIns="0" rIns="0" bIns="0" rtlCol="0" anchor="ctr">
                <a:noAutofit/>
              </a:bodyPr>
              <a:lstStyle/>
              <a:p>
                <a:pPr algn="l"/>
                <a14:m>
                  <m:oMathPara xmlns:m="http://schemas.openxmlformats.org/officeDocument/2006/math">
                    <m:oMathParaPr>
                      <m:jc m:val="left"/>
                    </m:oMathParaPr>
                    <m:oMath>
                      <m:r>
                        <a:rPr lang="de-DE" sz="1800" b="1" i="1">
                          <a:solidFill>
                            <a:srgbClr val="1F5FA8"/>
                          </a:solidFill>
                          <a:latin typeface="Cambria Math" panose="02040503050406030204" pitchFamily="18" charset="0"/>
                        </a:rPr>
                        <m:t>𝒚</m:t>
                      </m:r>
                      <m:r>
                        <a:rPr lang="de-DE" sz="1800" b="1" i="0">
                          <a:solidFill>
                            <a:srgbClr val="1F5FA8"/>
                          </a:solidFill>
                          <a:latin typeface="Cambria Math" panose="02040503050406030204" pitchFamily="18" charset="0"/>
                        </a:rPr>
                        <m:t>=</m:t>
                      </m:r>
                      <m:r>
                        <a:rPr lang="de-DE" sz="1800" b="1" i="1">
                          <a:solidFill>
                            <a:srgbClr val="1F5FA8"/>
                          </a:solidFill>
                          <a:latin typeface="Cambria Math" panose="02040503050406030204" pitchFamily="18" charset="0"/>
                        </a:rPr>
                        <m:t>𝝈</m:t>
                      </m:r>
                      <m:r>
                        <a:rPr lang="de-DE" sz="1800" b="1" i="0">
                          <a:solidFill>
                            <a:srgbClr val="1F5FA8"/>
                          </a:solidFill>
                          <a:latin typeface="Cambria Math" panose="02040503050406030204" pitchFamily="18" charset="0"/>
                        </a:rPr>
                        <m:t>(</m:t>
                      </m:r>
                      <m:r>
                        <a:rPr lang="de-DE" sz="1800" b="1" i="0">
                          <a:solidFill>
                            <a:srgbClr val="1F5FA8"/>
                          </a:solidFill>
                          <a:latin typeface="Cambria Math" panose="02040503050406030204" pitchFamily="18" charset="0"/>
                        </a:rPr>
                        <m:t>𝟎</m:t>
                      </m:r>
                      <m:r>
                        <a:rPr lang="de-DE" sz="1800" b="1" i="0">
                          <a:solidFill>
                            <a:srgbClr val="1F5FA8"/>
                          </a:solidFill>
                          <a:latin typeface="Cambria Math" panose="02040503050406030204" pitchFamily="18" charset="0"/>
                        </a:rPr>
                        <m:t>,</m:t>
                      </m:r>
                      <m:r>
                        <a:rPr lang="de-DE" sz="1800" b="1" i="0">
                          <a:solidFill>
                            <a:srgbClr val="1F5FA8"/>
                          </a:solidFill>
                          <a:latin typeface="Cambria Math" panose="02040503050406030204" pitchFamily="18" charset="0"/>
                        </a:rPr>
                        <m:t>𝟓</m:t>
                      </m:r>
                      <m:r>
                        <a:rPr lang="de-DE" sz="1800" b="1" i="0">
                          <a:solidFill>
                            <a:srgbClr val="1F5FA8"/>
                          </a:solidFill>
                          <a:latin typeface="Cambria Math" panose="02040503050406030204" pitchFamily="18" charset="0"/>
                        </a:rPr>
                        <m:t>)≈</m:t>
                      </m:r>
                      <m:r>
                        <a:rPr lang="de-DE" sz="1800" b="1" i="0">
                          <a:solidFill>
                            <a:srgbClr val="1F5FA8"/>
                          </a:solidFill>
                          <a:latin typeface="Cambria Math" panose="02040503050406030204" pitchFamily="18" charset="0"/>
                        </a:rPr>
                        <m:t>𝟎</m:t>
                      </m:r>
                      <m:r>
                        <a:rPr lang="de-DE" sz="1800" b="1" i="0">
                          <a:solidFill>
                            <a:srgbClr val="1F5FA8"/>
                          </a:solidFill>
                          <a:latin typeface="Cambria Math" panose="02040503050406030204" pitchFamily="18" charset="0"/>
                        </a:rPr>
                        <m:t>,</m:t>
                      </m:r>
                      <m:r>
                        <a:rPr lang="de-DE" sz="1800" b="1" i="0">
                          <a:solidFill>
                            <a:srgbClr val="1F5FA8"/>
                          </a:solidFill>
                          <a:latin typeface="Cambria Math" panose="02040503050406030204" pitchFamily="18" charset="0"/>
                        </a:rPr>
                        <m:t>𝟔𝟐</m:t>
                      </m:r>
                    </m:oMath>
                  </m:oMathPara>
                </a14:m>
                <a:endParaRPr lang="de-DE" sz="1800"/>
              </a:p>
            </p:txBody>
          </p:sp>
        </mc:Choice>
        <mc:Fallback xmlns="">
          <p:sp>
            <p:nvSpPr>
              <p:cNvPr id="40" name="Karte 1 Ergebnis"/>
              <p:cNvSpPr txBox="1"/>
              <p:nvPr/>
            </p:nvSpPr>
            <p:spPr>
              <a:xfrm>
                <a:off x="4535424" y="5330952"/>
                <a:ext cx="1645920" cy="265176"/>
              </a:xfrm>
              <a:prstGeom prst="rect">
                <a:avLst/>
              </a:prstGeom>
              <a:blipFill>
                <a:blip r:embed="rId16"/>
                <a:stretch>
                  <a:fillRect/>
                </a:stretch>
              </a:blipFill>
            </p:spPr>
            <p:txBody>
              <a:bodyPr/>
              <a:lstStyle/>
              <a:p>
                <a:r>
                  <a:rPr lang="de-DE">
                    <a:noFill/>
                  </a:rPr>
                  <a:t> </a:t>
                </a:r>
              </a:p>
            </p:txBody>
          </p:sp>
        </mc:Fallback>
      </mc:AlternateContent>
      <p:sp>
        <p:nvSpPr>
          <p:cNvPr id="41" name="Karte 1 Nachsatz"/>
          <p:cNvSpPr/>
          <p:nvPr/>
        </p:nvSpPr>
        <p:spPr>
          <a:xfrm>
            <a:off x="4535424" y="5650992"/>
            <a:ext cx="3136392" cy="274320"/>
          </a:xfrm>
          <a:prstGeom prst="rect">
            <a:avLst/>
          </a:prstGeom>
          <a:noFill/>
          <a:ln>
            <a:noFill/>
          </a:ln>
        </p:spPr>
        <p:txBody>
          <a:bodyPr wrap="square" lIns="0" tIns="0" rIns="0" bIns="0" rtlCol="0" anchor="t"/>
          <a:lstStyle/>
          <a:p>
            <a:pPr marL="0" indent="0" algn="l">
              <a:buNone/>
            </a:pPr>
            <a:r>
              <a:rPr lang="de-DE" sz="1200" b="1" dirty="0">
                <a:solidFill>
                  <a:srgbClr val="181818"/>
                </a:solidFill>
                <a:latin typeface="Lato"/>
                <a:ea typeface="Lato"/>
                <a:cs typeface="Lato"/>
              </a:rPr>
              <a:t>→ 62 % „Wahrscheinlichkeit“</a:t>
            </a:r>
          </a:p>
        </p:txBody>
      </p:sp>
      <p:sp>
        <p:nvSpPr>
          <p:cNvPr id="42" name="Karte 2"/>
          <p:cNvSpPr/>
          <p:nvPr/>
        </p:nvSpPr>
        <p:spPr>
          <a:xfrm>
            <a:off x="8019288" y="2743200"/>
            <a:ext cx="3502152" cy="3218688"/>
          </a:xfrm>
          <a:prstGeom prst="rect">
            <a:avLst/>
          </a:prstGeom>
          <a:solidFill>
            <a:srgbClr val="FFFFFF"/>
          </a:solidFill>
          <a:ln w="12700">
            <a:solidFill>
              <a:srgbClr val="D9D9D9"/>
            </a:solidFill>
            <a:prstDash val="solid"/>
          </a:ln>
        </p:spPr>
        <p:txBody>
          <a:bodyPr wrap="square" lIns="0" tIns="0" rIns="0" bIns="0" rtlCol="0" anchor="t"/>
          <a:lstStyle/>
          <a:p>
            <a:endParaRPr lang="de-DE"/>
          </a:p>
        </p:txBody>
      </p:sp>
      <p:sp>
        <p:nvSpPr>
          <p:cNvPr id="43" name="Karte 2 Kopf"/>
          <p:cNvSpPr/>
          <p:nvPr/>
        </p:nvSpPr>
        <p:spPr>
          <a:xfrm>
            <a:off x="8019288" y="2743200"/>
            <a:ext cx="3502152" cy="640080"/>
          </a:xfrm>
          <a:prstGeom prst="rect">
            <a:avLst/>
          </a:prstGeom>
          <a:solidFill>
            <a:srgbClr val="595959"/>
          </a:solidFill>
          <a:ln>
            <a:noFill/>
          </a:ln>
        </p:spPr>
        <p:txBody>
          <a:bodyPr wrap="square" lIns="0" tIns="0" rIns="0" bIns="0" rtlCol="0" anchor="t"/>
          <a:lstStyle/>
          <a:p>
            <a:endParaRPr lang="de-DE"/>
          </a:p>
        </p:txBody>
      </p:sp>
      <p:sp>
        <p:nvSpPr>
          <p:cNvPr id="44" name="Karte 2 Nr"/>
          <p:cNvSpPr/>
          <p:nvPr/>
        </p:nvSpPr>
        <p:spPr>
          <a:xfrm>
            <a:off x="8183880" y="2816352"/>
            <a:ext cx="502920" cy="502920"/>
          </a:xfrm>
          <a:prstGeom prst="rect">
            <a:avLst/>
          </a:prstGeom>
          <a:noFill/>
          <a:ln>
            <a:noFill/>
          </a:ln>
        </p:spPr>
        <p:txBody>
          <a:bodyPr wrap="square" lIns="0" tIns="0" rIns="0" bIns="0" rtlCol="0" anchor="ctr"/>
          <a:lstStyle/>
          <a:p>
            <a:pPr marL="0" indent="0" algn="l">
              <a:buNone/>
            </a:pPr>
            <a:r>
              <a:rPr lang="de-DE" sz="3000" dirty="0">
                <a:solidFill>
                  <a:srgbClr val="FFFFFF"/>
                </a:solidFill>
                <a:latin typeface="Playfair Display"/>
                <a:ea typeface="Playfair Display"/>
                <a:cs typeface="Playfair Display"/>
              </a:rPr>
              <a:t>3</a:t>
            </a:r>
          </a:p>
        </p:txBody>
      </p:sp>
      <p:sp>
        <p:nvSpPr>
          <p:cNvPr id="45" name="Karte 2 Titel"/>
          <p:cNvSpPr/>
          <p:nvPr/>
        </p:nvSpPr>
        <p:spPr>
          <a:xfrm>
            <a:off x="8659368" y="2798064"/>
            <a:ext cx="2724912" cy="310896"/>
          </a:xfrm>
          <a:prstGeom prst="rect">
            <a:avLst/>
          </a:prstGeom>
          <a:noFill/>
          <a:ln>
            <a:noFill/>
          </a:ln>
        </p:spPr>
        <p:txBody>
          <a:bodyPr wrap="square" lIns="0" tIns="0" rIns="0" bIns="0" rtlCol="0" anchor="ctr"/>
          <a:lstStyle/>
          <a:p>
            <a:pPr marL="0" indent="0" algn="l">
              <a:buNone/>
            </a:pPr>
            <a:r>
              <a:rPr lang="de-DE" sz="1600" dirty="0">
                <a:solidFill>
                  <a:srgbClr val="FFFFFF"/>
                </a:solidFill>
                <a:latin typeface="Poppins SemiBold"/>
                <a:ea typeface="Poppins SemiBold"/>
                <a:cs typeface="Poppins SemiBold"/>
              </a:rPr>
              <a:t>ReLU</a:t>
            </a:r>
          </a:p>
        </p:txBody>
      </p:sp>
      <p:sp>
        <p:nvSpPr>
          <p:cNvPr id="46" name="Karte 2 Unter"/>
          <p:cNvSpPr/>
          <p:nvPr/>
        </p:nvSpPr>
        <p:spPr>
          <a:xfrm>
            <a:off x="8659368" y="3108960"/>
            <a:ext cx="2724912" cy="237744"/>
          </a:xfrm>
          <a:prstGeom prst="rect">
            <a:avLst/>
          </a:prstGeom>
          <a:noFill/>
          <a:ln>
            <a:noFill/>
          </a:ln>
        </p:spPr>
        <p:txBody>
          <a:bodyPr wrap="square" lIns="0" tIns="0" rIns="0" bIns="0" rtlCol="0" anchor="ctr"/>
          <a:lstStyle/>
          <a:p>
            <a:pPr marL="0" indent="0" algn="l">
              <a:buNone/>
            </a:pPr>
            <a:r>
              <a:rPr lang="de-DE" sz="1050" dirty="0">
                <a:solidFill>
                  <a:srgbClr val="E6E9EE"/>
                </a:solidFill>
                <a:latin typeface="Lato"/>
                <a:ea typeface="Lato"/>
                <a:cs typeface="Lato"/>
              </a:rPr>
              <a:t>heute in Sprachmodellen üblich · seit ca. 2010</a:t>
            </a:r>
          </a:p>
        </p:txBody>
      </p:sp>
      <p:sp>
        <p:nvSpPr>
          <p:cNvPr id="47" name="Karte 2 Lead"/>
          <p:cNvSpPr/>
          <p:nvPr/>
        </p:nvSpPr>
        <p:spPr>
          <a:xfrm>
            <a:off x="8202168" y="3456432"/>
            <a:ext cx="3136392" cy="384048"/>
          </a:xfrm>
          <a:prstGeom prst="rect">
            <a:avLst/>
          </a:prstGeom>
          <a:noFill/>
          <a:ln>
            <a:noFill/>
          </a:ln>
        </p:spPr>
        <p:txBody>
          <a:bodyPr wrap="square" lIns="0" tIns="0" rIns="0" bIns="0" rtlCol="0" anchor="t"/>
          <a:lstStyle/>
          <a:p>
            <a:pPr marL="0" indent="0" algn="l">
              <a:buNone/>
            </a:pPr>
            <a:r>
              <a:rPr lang="de-DE" sz="1050" dirty="0">
                <a:solidFill>
                  <a:srgbClr val="595959"/>
                </a:solidFill>
                <a:latin typeface="Lato"/>
                <a:ea typeface="Lato"/>
                <a:cs typeface="Lato"/>
              </a:rPr>
              <a:t>Negative Summen werden zu 0, positive bleiben</a:t>
            </a:r>
          </a:p>
        </p:txBody>
      </p:sp>
      <p:sp>
        <p:nvSpPr>
          <p:cNvPr id="48" name="Karte 2 Werte"/>
          <p:cNvSpPr/>
          <p:nvPr/>
        </p:nvSpPr>
        <p:spPr>
          <a:xfrm>
            <a:off x="8202168" y="3858768"/>
            <a:ext cx="3136392" cy="438912"/>
          </a:xfrm>
          <a:prstGeom prst="rect">
            <a:avLst/>
          </a:prstGeom>
          <a:noFill/>
          <a:ln>
            <a:noFill/>
          </a:ln>
        </p:spPr>
        <p:txBody>
          <a:bodyPr wrap="square" lIns="0" tIns="0" rIns="0" bIns="0" rtlCol="0" anchor="t"/>
          <a:lstStyle/>
          <a:p>
            <a:pPr marL="0" indent="0" algn="l">
              <a:buNone/>
            </a:pPr>
            <a:r>
              <a:rPr lang="de-DE" sz="1150" i="1" dirty="0">
                <a:solidFill>
                  <a:srgbClr val="181818"/>
                </a:solidFill>
                <a:latin typeface="Lato"/>
                <a:ea typeface="Lato"/>
                <a:cs typeface="Lato"/>
              </a:rPr>
              <a:t>x</a:t>
            </a:r>
            <a:r>
              <a:rPr lang="de-DE" sz="1150" dirty="0">
                <a:solidFill>
                  <a:srgbClr val="181818"/>
                </a:solidFill>
                <a:latin typeface="Lato"/>
                <a:ea typeface="Lato"/>
                <a:cs typeface="Lato"/>
              </a:rPr>
              <a:t> = (3; 1; 2)</a:t>
            </a:r>
          </a:p>
          <a:p>
            <a:pPr marL="0" indent="0" algn="l">
              <a:buNone/>
            </a:pPr>
            <a:r>
              <a:rPr lang="de-DE" sz="1150" i="1" dirty="0">
                <a:solidFill>
                  <a:srgbClr val="181818"/>
                </a:solidFill>
                <a:latin typeface="Lato"/>
                <a:ea typeface="Lato"/>
                <a:cs typeface="Lato"/>
              </a:rPr>
              <a:t>w</a:t>
            </a:r>
            <a:r>
              <a:rPr lang="de-DE" sz="1150" dirty="0">
                <a:solidFill>
                  <a:srgbClr val="181818"/>
                </a:solidFill>
                <a:latin typeface="Lato"/>
                <a:ea typeface="Lato"/>
                <a:cs typeface="Lato"/>
              </a:rPr>
              <a:t> = (0,2; −0,5; 0,1)   </a:t>
            </a:r>
            <a:r>
              <a:rPr lang="de-DE" sz="1150" i="1" dirty="0">
                <a:solidFill>
                  <a:srgbClr val="181818"/>
                </a:solidFill>
                <a:latin typeface="Lato"/>
                <a:ea typeface="Lato"/>
                <a:cs typeface="Lato"/>
              </a:rPr>
              <a:t>b</a:t>
            </a:r>
            <a:r>
              <a:rPr lang="de-DE" sz="1150" dirty="0">
                <a:solidFill>
                  <a:srgbClr val="181818"/>
                </a:solidFill>
                <a:latin typeface="Lato"/>
                <a:ea typeface="Lato"/>
                <a:cs typeface="Lato"/>
              </a:rPr>
              <a:t> = 0,4</a:t>
            </a:r>
          </a:p>
        </p:txBody>
      </p:sp>
      <p:sp>
        <p:nvSpPr>
          <p:cNvPr id="49" name="Karte 2 Trenner"/>
          <p:cNvSpPr/>
          <p:nvPr/>
        </p:nvSpPr>
        <p:spPr>
          <a:xfrm>
            <a:off x="8202168" y="4297680"/>
            <a:ext cx="3136392" cy="0"/>
          </a:xfrm>
          <a:prstGeom prst="line">
            <a:avLst/>
          </a:prstGeom>
          <a:noFill/>
          <a:ln w="12700">
            <a:solidFill>
              <a:srgbClr val="D9D9D9"/>
            </a:solidFill>
            <a:prstDash val="solid"/>
          </a:ln>
        </p:spPr>
        <p:txBody>
          <a:bodyPr wrap="square" lIns="0" tIns="0" rIns="0" bIns="0" rtlCol="0" anchor="t"/>
          <a:lstStyle/>
          <a:p>
            <a:endParaRPr lang="de-DE"/>
          </a:p>
        </p:txBody>
      </p:sp>
      <mc:AlternateContent xmlns:mc="http://schemas.openxmlformats.org/markup-compatibility/2006" xmlns:a14="http://schemas.microsoft.com/office/drawing/2010/main">
        <mc:Choice Requires="a14">
          <p:sp>
            <p:nvSpPr>
              <p:cNvPr id="50" name="Karte 2 Formel 0"/>
              <p:cNvSpPr txBox="1"/>
              <p:nvPr/>
            </p:nvSpPr>
            <p:spPr>
              <a:xfrm>
                <a:off x="8202168" y="4389120"/>
                <a:ext cx="3057144" cy="213360"/>
              </a:xfrm>
              <a:prstGeom prst="rect">
                <a:avLst/>
              </a:prstGeom>
              <a:noFill/>
            </p:spPr>
            <p:txBody>
              <a:bodyPr wrap="none" lIns="0" tIns="0" rIns="0" bIns="0" rtlCol="0" anchor="ctr">
                <a:noAutofit/>
              </a:bodyPr>
              <a:lstStyle/>
              <a:p>
                <a:pPr algn="l"/>
                <a14:m>
                  <m:oMathPara xmlns:m="http://schemas.openxmlformats.org/officeDocument/2006/math">
                    <m:oMathParaPr>
                      <m:jc m:val="left"/>
                    </m:oMathParaPr>
                    <m:oMath>
                      <m:r>
                        <a:rPr lang="de-DE" sz="1400" i="1">
                          <a:solidFill>
                            <a:srgbClr val="3D4C61"/>
                          </a:solidFill>
                          <a:latin typeface="Cambria Math" panose="02040503050406030204" pitchFamily="18" charset="0"/>
                        </a:rPr>
                        <m:t>𝑧</m:t>
                      </m:r>
                      <m:r>
                        <a:rPr lang="de-DE" sz="1400" i="0">
                          <a:solidFill>
                            <a:srgbClr val="3D4C61"/>
                          </a:solidFill>
                          <a:latin typeface="Cambria Math" panose="02040503050406030204" pitchFamily="18" charset="0"/>
                        </a:rPr>
                        <m:t>=0,2·3+(−0,5)·1+0,1·2+0,4=0,7</m:t>
                      </m:r>
                    </m:oMath>
                  </m:oMathPara>
                </a14:m>
                <a:endParaRPr lang="de-DE" sz="1400"/>
              </a:p>
            </p:txBody>
          </p:sp>
        </mc:Choice>
        <mc:Fallback xmlns="">
          <p:sp>
            <p:nvSpPr>
              <p:cNvPr id="51" name="Karte 2 Formel 0"/>
              <p:cNvSpPr txBox="1"/>
              <p:nvPr/>
            </p:nvSpPr>
            <p:spPr>
              <a:xfrm>
                <a:off x="8202168" y="4389120"/>
                <a:ext cx="3057144" cy="213360"/>
              </a:xfrm>
              <a:prstGeom prst="rect">
                <a:avLst/>
              </a:prstGeom>
              <a:blipFill>
                <a:blip r:embed="rId17"/>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2" name="Karte 2 Formel 1"/>
              <p:cNvSpPr txBox="1"/>
              <p:nvPr/>
            </p:nvSpPr>
            <p:spPr>
              <a:xfrm>
                <a:off x="8202168" y="4748784"/>
                <a:ext cx="1575816" cy="213360"/>
              </a:xfrm>
              <a:prstGeom prst="rect">
                <a:avLst/>
              </a:prstGeom>
              <a:noFill/>
            </p:spPr>
            <p:txBody>
              <a:bodyPr wrap="none" lIns="0" tIns="0" rIns="0" bIns="0" rtlCol="0" anchor="ctr">
                <a:noAutofit/>
              </a:bodyPr>
              <a:lstStyle/>
              <a:p>
                <a:pPr algn="l"/>
                <a14:m>
                  <m:oMathPara xmlns:m="http://schemas.openxmlformats.org/officeDocument/2006/math">
                    <m:oMathParaPr>
                      <m:jc m:val="left"/>
                    </m:oMathParaPr>
                    <m:oMath>
                      <m:r>
                        <m:rPr>
                          <m:sty m:val="p"/>
                        </m:rPr>
                        <a:rPr lang="de-DE" sz="1400" i="0">
                          <a:solidFill>
                            <a:srgbClr val="3D4C61"/>
                          </a:solidFill>
                          <a:latin typeface="Cambria Math" panose="02040503050406030204" pitchFamily="18" charset="0"/>
                        </a:rPr>
                        <m:t>ReLU</m:t>
                      </m:r>
                      <m:r>
                        <a:rPr lang="de-DE" sz="1400" i="0">
                          <a:solidFill>
                            <a:srgbClr val="3D4C61"/>
                          </a:solidFill>
                          <a:latin typeface="Cambria Math" panose="02040503050406030204" pitchFamily="18" charset="0"/>
                        </a:rPr>
                        <m:t>(</m:t>
                      </m:r>
                      <m:r>
                        <a:rPr lang="de-DE" sz="1400" i="1">
                          <a:solidFill>
                            <a:srgbClr val="3D4C61"/>
                          </a:solidFill>
                          <a:latin typeface="Cambria Math" panose="02040503050406030204" pitchFamily="18" charset="0"/>
                        </a:rPr>
                        <m:t>𝑧</m:t>
                      </m:r>
                      <m:r>
                        <a:rPr lang="de-DE" sz="1400" i="0">
                          <a:solidFill>
                            <a:srgbClr val="3D4C61"/>
                          </a:solidFill>
                          <a:latin typeface="Cambria Math" panose="02040503050406030204" pitchFamily="18" charset="0"/>
                        </a:rPr>
                        <m:t>)=</m:t>
                      </m:r>
                      <m:r>
                        <m:rPr>
                          <m:sty m:val="p"/>
                        </m:rPr>
                        <a:rPr lang="de-DE" sz="1400" i="0">
                          <a:solidFill>
                            <a:srgbClr val="3D4C61"/>
                          </a:solidFill>
                          <a:latin typeface="Cambria Math" panose="02040503050406030204" pitchFamily="18" charset="0"/>
                        </a:rPr>
                        <m:t>max</m:t>
                      </m:r>
                      <m:r>
                        <a:rPr lang="de-DE" sz="1400" i="0">
                          <a:solidFill>
                            <a:srgbClr val="3D4C61"/>
                          </a:solidFill>
                          <a:latin typeface="Cambria Math" panose="02040503050406030204" pitchFamily="18" charset="0"/>
                        </a:rPr>
                        <m:t>(0, </m:t>
                      </m:r>
                      <m:r>
                        <a:rPr lang="de-DE" sz="1400" i="1">
                          <a:solidFill>
                            <a:srgbClr val="3D4C61"/>
                          </a:solidFill>
                          <a:latin typeface="Cambria Math" panose="02040503050406030204" pitchFamily="18" charset="0"/>
                        </a:rPr>
                        <m:t>𝑧</m:t>
                      </m:r>
                      <m:r>
                        <a:rPr lang="de-DE" sz="1400" i="0">
                          <a:solidFill>
                            <a:srgbClr val="3D4C61"/>
                          </a:solidFill>
                          <a:latin typeface="Cambria Math" panose="02040503050406030204" pitchFamily="18" charset="0"/>
                        </a:rPr>
                        <m:t>)</m:t>
                      </m:r>
                    </m:oMath>
                  </m:oMathPara>
                </a14:m>
                <a:endParaRPr lang="de-DE" sz="1400"/>
              </a:p>
            </p:txBody>
          </p:sp>
        </mc:Choice>
        <mc:Fallback xmlns="">
          <p:sp>
            <p:nvSpPr>
              <p:cNvPr id="53" name="Karte 2 Formel 1"/>
              <p:cNvSpPr txBox="1"/>
              <p:nvPr/>
            </p:nvSpPr>
            <p:spPr>
              <a:xfrm>
                <a:off x="8202168" y="4748784"/>
                <a:ext cx="1575816" cy="213360"/>
              </a:xfrm>
              <a:prstGeom prst="rect">
                <a:avLst/>
              </a:prstGeom>
              <a:blipFill>
                <a:blip r:embed="rId18"/>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4" name="Karte 2 Ergebnis"/>
              <p:cNvSpPr txBox="1"/>
              <p:nvPr/>
            </p:nvSpPr>
            <p:spPr>
              <a:xfrm>
                <a:off x="8202168" y="5108448"/>
                <a:ext cx="1959864" cy="265176"/>
              </a:xfrm>
              <a:prstGeom prst="rect">
                <a:avLst/>
              </a:prstGeom>
              <a:noFill/>
            </p:spPr>
            <p:txBody>
              <a:bodyPr wrap="none" lIns="0" tIns="0" rIns="0" bIns="0" rtlCol="0" anchor="ctr">
                <a:noAutofit/>
              </a:bodyPr>
              <a:lstStyle/>
              <a:p>
                <a:pPr algn="l"/>
                <a14:m>
                  <m:oMathPara xmlns:m="http://schemas.openxmlformats.org/officeDocument/2006/math">
                    <m:oMathParaPr>
                      <m:jc m:val="left"/>
                    </m:oMathParaPr>
                    <m:oMath>
                      <m:r>
                        <a:rPr lang="de-DE" sz="1800" b="1" i="1">
                          <a:solidFill>
                            <a:srgbClr val="404040"/>
                          </a:solidFill>
                          <a:latin typeface="Cambria Math" panose="02040503050406030204" pitchFamily="18" charset="0"/>
                        </a:rPr>
                        <m:t>𝒚</m:t>
                      </m:r>
                      <m:r>
                        <a:rPr lang="de-DE" sz="1800" b="1" i="0">
                          <a:solidFill>
                            <a:srgbClr val="404040"/>
                          </a:solidFill>
                          <a:latin typeface="Cambria Math" panose="02040503050406030204" pitchFamily="18" charset="0"/>
                        </a:rPr>
                        <m:t>=</m:t>
                      </m:r>
                      <m:r>
                        <a:rPr lang="de-DE" sz="1800" b="1" i="0">
                          <a:solidFill>
                            <a:srgbClr val="404040"/>
                          </a:solidFill>
                          <a:latin typeface="Cambria Math" panose="02040503050406030204" pitchFamily="18" charset="0"/>
                        </a:rPr>
                        <m:t>𝐑𝐞𝐋𝐔</m:t>
                      </m:r>
                      <m:r>
                        <a:rPr lang="de-DE" sz="1800" b="1" i="0">
                          <a:solidFill>
                            <a:srgbClr val="404040"/>
                          </a:solidFill>
                          <a:latin typeface="Cambria Math" panose="02040503050406030204" pitchFamily="18" charset="0"/>
                        </a:rPr>
                        <m:t>(</m:t>
                      </m:r>
                      <m:r>
                        <a:rPr lang="de-DE" sz="1800" b="1" i="0">
                          <a:solidFill>
                            <a:srgbClr val="404040"/>
                          </a:solidFill>
                          <a:latin typeface="Cambria Math" panose="02040503050406030204" pitchFamily="18" charset="0"/>
                        </a:rPr>
                        <m:t>𝟎</m:t>
                      </m:r>
                      <m:r>
                        <a:rPr lang="de-DE" sz="1800" b="1" i="0">
                          <a:solidFill>
                            <a:srgbClr val="404040"/>
                          </a:solidFill>
                          <a:latin typeface="Cambria Math" panose="02040503050406030204" pitchFamily="18" charset="0"/>
                        </a:rPr>
                        <m:t>,</m:t>
                      </m:r>
                      <m:r>
                        <a:rPr lang="de-DE" sz="1800" b="1" i="0">
                          <a:solidFill>
                            <a:srgbClr val="404040"/>
                          </a:solidFill>
                          <a:latin typeface="Cambria Math" panose="02040503050406030204" pitchFamily="18" charset="0"/>
                        </a:rPr>
                        <m:t>𝟕</m:t>
                      </m:r>
                      <m:r>
                        <a:rPr lang="de-DE" sz="1800" b="1" i="0">
                          <a:solidFill>
                            <a:srgbClr val="404040"/>
                          </a:solidFill>
                          <a:latin typeface="Cambria Math" panose="02040503050406030204" pitchFamily="18" charset="0"/>
                        </a:rPr>
                        <m:t>)=</m:t>
                      </m:r>
                      <m:r>
                        <a:rPr lang="de-DE" sz="1800" b="1" i="0">
                          <a:solidFill>
                            <a:srgbClr val="404040"/>
                          </a:solidFill>
                          <a:latin typeface="Cambria Math" panose="02040503050406030204" pitchFamily="18" charset="0"/>
                        </a:rPr>
                        <m:t>𝟎</m:t>
                      </m:r>
                      <m:r>
                        <a:rPr lang="de-DE" sz="1800" b="1" i="0">
                          <a:solidFill>
                            <a:srgbClr val="404040"/>
                          </a:solidFill>
                          <a:latin typeface="Cambria Math" panose="02040503050406030204" pitchFamily="18" charset="0"/>
                        </a:rPr>
                        <m:t>,</m:t>
                      </m:r>
                      <m:r>
                        <a:rPr lang="de-DE" sz="1800" b="1" i="0">
                          <a:solidFill>
                            <a:srgbClr val="404040"/>
                          </a:solidFill>
                          <a:latin typeface="Cambria Math" panose="02040503050406030204" pitchFamily="18" charset="0"/>
                        </a:rPr>
                        <m:t>𝟕</m:t>
                      </m:r>
                    </m:oMath>
                  </m:oMathPara>
                </a14:m>
                <a:endParaRPr lang="de-DE" sz="1800"/>
              </a:p>
            </p:txBody>
          </p:sp>
        </mc:Choice>
        <mc:Fallback xmlns="">
          <p:sp>
            <p:nvSpPr>
              <p:cNvPr id="55" name="Karte 2 Ergebnis"/>
              <p:cNvSpPr txBox="1"/>
              <p:nvPr/>
            </p:nvSpPr>
            <p:spPr>
              <a:xfrm>
                <a:off x="8202168" y="5108448"/>
                <a:ext cx="1959864" cy="265176"/>
              </a:xfrm>
              <a:prstGeom prst="rect">
                <a:avLst/>
              </a:prstGeom>
              <a:blipFill>
                <a:blip r:embed="rId19"/>
                <a:stretch>
                  <a:fillRect/>
                </a:stretch>
              </a:blipFill>
            </p:spPr>
            <p:txBody>
              <a:bodyPr/>
              <a:lstStyle/>
              <a:p>
                <a:r>
                  <a:rPr lang="de-DE">
                    <a:noFill/>
                  </a:rPr>
                  <a:t> </a:t>
                </a:r>
              </a:p>
            </p:txBody>
          </p:sp>
        </mc:Fallback>
      </mc:AlternateContent>
      <p:sp>
        <p:nvSpPr>
          <p:cNvPr id="56" name="Karte 2 Nachsatz"/>
          <p:cNvSpPr/>
          <p:nvPr/>
        </p:nvSpPr>
        <p:spPr>
          <a:xfrm>
            <a:off x="8202168" y="5428488"/>
            <a:ext cx="3136392" cy="365760"/>
          </a:xfrm>
          <a:prstGeom prst="rect">
            <a:avLst/>
          </a:prstGeom>
          <a:noFill/>
          <a:ln>
            <a:noFill/>
          </a:ln>
        </p:spPr>
        <p:txBody>
          <a:bodyPr wrap="square" lIns="0" tIns="0" rIns="0" bIns="0" rtlCol="0" anchor="t"/>
          <a:lstStyle/>
          <a:p>
            <a:pPr marL="0" indent="0" algn="l">
              <a:buNone/>
            </a:pPr>
            <a:r>
              <a:rPr lang="de-DE" sz="1050" i="1" dirty="0">
                <a:solidFill>
                  <a:srgbClr val="595959"/>
                </a:solidFill>
                <a:latin typeface="Lato"/>
                <a:ea typeface="Lato"/>
                <a:cs typeface="Lato"/>
              </a:rPr>
              <a:t>Mit b = −0,4 wäre z = −0,1 → y = 0 (Neuron bleibt stumm).</a:t>
            </a:r>
          </a:p>
        </p:txBody>
      </p:sp>
      <p:sp>
        <p:nvSpPr>
          <p:cNvPr id="57" name="Fussnote"/>
          <p:cNvSpPr/>
          <p:nvPr/>
        </p:nvSpPr>
        <p:spPr>
          <a:xfrm>
            <a:off x="685800" y="6053328"/>
            <a:ext cx="10058400" cy="237744"/>
          </a:xfrm>
          <a:prstGeom prst="rect">
            <a:avLst/>
          </a:prstGeom>
          <a:noFill/>
          <a:ln>
            <a:noFill/>
          </a:ln>
        </p:spPr>
        <p:txBody>
          <a:bodyPr wrap="square" lIns="0" tIns="0" rIns="0" bIns="0" rtlCol="0" anchor="t"/>
          <a:lstStyle/>
          <a:p>
            <a:pPr marL="0" indent="0" algn="l">
              <a:buNone/>
            </a:pPr>
            <a:r>
              <a:rPr lang="de-DE" sz="1050" dirty="0">
                <a:solidFill>
                  <a:srgbClr val="595959"/>
                </a:solidFill>
                <a:latin typeface="Lato"/>
                <a:ea typeface="Lato"/>
                <a:cs typeface="Lato"/>
              </a:rPr>
              <a:t>Gleiche Rechnung, andere Aktivierungsfunktion: </a:t>
            </a:r>
            <a:r>
              <a:rPr lang="de-DE" sz="1050" b="1" dirty="0">
                <a:solidFill>
                  <a:srgbClr val="3D4C61"/>
                </a:solidFill>
                <a:latin typeface="Lato"/>
                <a:ea typeface="Lato"/>
                <a:cs typeface="Lato"/>
              </a:rPr>
              <a:t>Stufe (1958), Sigmoid (1980er), ReLU (seit ca. 2010)</a:t>
            </a:r>
          </a:p>
        </p:txBody>
      </p:sp>
      <p:sp>
        <p:nvSpPr>
          <p:cNvPr id="58" name="Shape 24"/>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59" name="Shape 25"/>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60" name="Text 26"/>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61" name="Shape 27"/>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62" name="Text 28"/>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63" name="Shape 29"/>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64" name="Text 30"/>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65" name="Shape 31"/>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66" name="Text 32"/>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67" name="Shape 33"/>
          <p:cNvSpPr/>
          <p:nvPr/>
        </p:nvSpPr>
        <p:spPr>
          <a:xfrm>
            <a:off x="8692530" y="6359652"/>
            <a:ext cx="82296" cy="82296"/>
          </a:xfrm>
          <a:prstGeom prst="ellipse">
            <a:avLst/>
          </a:prstGeom>
          <a:solidFill>
            <a:srgbClr val="D62828"/>
          </a:solidFill>
          <a:ln/>
        </p:spPr>
        <p:txBody>
          <a:bodyPr/>
          <a:lstStyle/>
          <a:p>
            <a:endParaRPr lang="de-DE"/>
          </a:p>
        </p:txBody>
      </p:sp>
      <p:sp>
        <p:nvSpPr>
          <p:cNvPr id="68" name="Shape 34"/>
          <p:cNvSpPr/>
          <p:nvPr/>
        </p:nvSpPr>
        <p:spPr>
          <a:xfrm>
            <a:off x="777240" y="6364224"/>
            <a:ext cx="1594714" cy="73152"/>
          </a:xfrm>
          <a:prstGeom prst="rect">
            <a:avLst/>
          </a:prstGeom>
          <a:solidFill>
            <a:srgbClr val="3D4C61"/>
          </a:solidFill>
          <a:ln/>
        </p:spPr>
        <p:txBody>
          <a:bodyPr/>
          <a:lstStyle/>
          <a:p>
            <a:endParaRPr lang="de-DE"/>
          </a:p>
        </p:txBody>
      </p:sp>
      <p:sp>
        <p:nvSpPr>
          <p:cNvPr id="69" name="Text 35"/>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5</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4"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5" name="Text 2"/>
          <p:cNvSpPr/>
          <p:nvPr/>
        </p:nvSpPr>
        <p:spPr>
          <a:xfrm>
            <a:off x="685800" y="914400"/>
            <a:ext cx="4572000" cy="1188720"/>
          </a:xfrm>
          <a:prstGeom prst="rect">
            <a:avLst/>
          </a:prstGeom>
          <a:noFill/>
          <a:ln/>
        </p:spPr>
        <p:txBody>
          <a:bodyPr wrap="square" lIns="0" tIns="0" rIns="0" bIns="0" rtlCol="0" anchor="ctr"/>
          <a:lstStyle/>
          <a:p>
            <a:pPr marL="0" indent="0">
              <a:buNone/>
            </a:pPr>
            <a:r>
              <a:rPr lang="en-US" sz="6400" dirty="0">
                <a:solidFill>
                  <a:srgbClr val="2C3E50"/>
                </a:solidFill>
                <a:latin typeface="Playfair Display" pitchFamily="34" charset="0"/>
                <a:ea typeface="Playfair Display" pitchFamily="34" charset="-122"/>
                <a:cs typeface="Playfair Display" pitchFamily="34" charset="-120"/>
              </a:rPr>
              <a:t>f(z)</a:t>
            </a:r>
            <a:endParaRPr lang="en-US" sz="6400" dirty="0"/>
          </a:p>
        </p:txBody>
      </p:sp>
      <p:sp>
        <p:nvSpPr>
          <p:cNvPr id="6" name="Text 3"/>
          <p:cNvSpPr/>
          <p:nvPr/>
        </p:nvSpPr>
        <p:spPr>
          <a:xfrm>
            <a:off x="685800" y="2240280"/>
            <a:ext cx="457200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1 · Wie ein Neuron rechnet</a:t>
            </a:r>
            <a:endParaRPr lang="en-US" sz="1600" dirty="0"/>
          </a:p>
        </p:txBody>
      </p:sp>
      <p:sp>
        <p:nvSpPr>
          <p:cNvPr id="7" name="Text 4"/>
          <p:cNvSpPr/>
          <p:nvPr/>
        </p:nvSpPr>
        <p:spPr>
          <a:xfrm>
            <a:off x="685800" y="2578608"/>
            <a:ext cx="4572000" cy="914400"/>
          </a:xfrm>
          <a:prstGeom prst="rect">
            <a:avLst/>
          </a:prstGeom>
          <a:noFill/>
          <a:ln/>
        </p:spPr>
        <p:txBody>
          <a:bodyPr wrap="square" lIns="0" tIns="0" rIns="0" bIns="0" rtlCol="0" anchor="ctr"/>
          <a:lstStyle/>
          <a:p>
            <a:pPr marL="0" indent="0">
              <a:buNone/>
            </a:pPr>
            <a:r>
              <a:rPr lang="en-US" sz="2800" dirty="0">
                <a:solidFill>
                  <a:srgbClr val="3D4C61"/>
                </a:solidFill>
                <a:latin typeface="Poppins SemiBold" pitchFamily="34" charset="0"/>
                <a:ea typeface="Poppins SemiBold" pitchFamily="34" charset="-122"/>
                <a:cs typeface="Poppins SemiBold" pitchFamily="34" charset="-120"/>
              </a:rPr>
              <a:t>Mehrere Neuronen arbeiten zusammen</a:t>
            </a:r>
            <a:endParaRPr lang="en-US" sz="2800" dirty="0"/>
          </a:p>
        </p:txBody>
      </p:sp>
      <p:sp>
        <p:nvSpPr>
          <p:cNvPr id="8" name="Erklaerung"/>
          <p:cNvSpPr/>
          <p:nvPr/>
        </p:nvSpPr>
        <p:spPr>
          <a:xfrm>
            <a:off x="685800" y="3611880"/>
            <a:ext cx="4526280" cy="2423160"/>
          </a:xfrm>
          <a:prstGeom prst="rect">
            <a:avLst/>
          </a:prstGeom>
          <a:noFill/>
          <a:ln>
            <a:noFill/>
          </a:ln>
        </p:spPr>
        <p:txBody>
          <a:bodyPr wrap="square" lIns="0" tIns="0" rIns="0" bIns="0" rtlCol="0" anchor="t"/>
          <a:lstStyle/>
          <a:p>
            <a:pPr marL="0" indent="0" algn="l">
              <a:spcAft>
                <a:spcPts val="900"/>
              </a:spcAft>
              <a:buNone/>
            </a:pPr>
            <a:r>
              <a:rPr lang="de-DE" sz="1400" b="1" dirty="0">
                <a:solidFill>
                  <a:srgbClr val="3D4C61"/>
                </a:solidFill>
                <a:latin typeface="Lato"/>
                <a:ea typeface="Lato"/>
                <a:cs typeface="Lato"/>
              </a:rPr>
              <a:t>Gleiche Rechnung: </a:t>
            </a:r>
            <a:r>
              <a:rPr lang="de-DE" sz="1400" dirty="0">
                <a:solidFill>
                  <a:srgbClr val="595959"/>
                </a:solidFill>
                <a:latin typeface="Lato"/>
                <a:ea typeface="Lato"/>
                <a:cs typeface="Lato"/>
              </a:rPr>
              <a:t>Jedes Neuron bildet die gewichtete Summe plus Bias und wendet f(z) an.</a:t>
            </a:r>
          </a:p>
          <a:p>
            <a:pPr marL="0" indent="0" algn="l">
              <a:spcAft>
                <a:spcPts val="900"/>
              </a:spcAft>
              <a:buNone/>
            </a:pPr>
            <a:r>
              <a:rPr lang="de-DE" sz="1400" b="1" dirty="0">
                <a:solidFill>
                  <a:srgbClr val="3D4C61"/>
                </a:solidFill>
                <a:latin typeface="Lato"/>
                <a:ea typeface="Lato"/>
                <a:cs typeface="Lato"/>
              </a:rPr>
              <a:t>Schichten: </a:t>
            </a:r>
            <a:r>
              <a:rPr lang="de-DE" sz="1400" dirty="0">
                <a:solidFill>
                  <a:srgbClr val="595959"/>
                </a:solidFill>
                <a:latin typeface="Lato"/>
                <a:ea typeface="Lato"/>
                <a:cs typeface="Lato"/>
              </a:rPr>
              <a:t>Die Ausgaben der einen Schicht sind die Eingaben der nächsten.</a:t>
            </a:r>
          </a:p>
          <a:p>
            <a:pPr marL="0" indent="0" algn="l">
              <a:spcAft>
                <a:spcPts val="900"/>
              </a:spcAft>
              <a:buNone/>
            </a:pPr>
            <a:r>
              <a:rPr lang="de-DE" sz="1400" b="1" dirty="0">
                <a:solidFill>
                  <a:srgbClr val="3D4C61"/>
                </a:solidFill>
                <a:latin typeface="Lato"/>
                <a:ea typeface="Lato"/>
                <a:cs typeface="Lato"/>
              </a:rPr>
              <a:t>Weg der Daten: </a:t>
            </a:r>
            <a:r>
              <a:rPr lang="de-DE" sz="1400" dirty="0">
                <a:solidFill>
                  <a:srgbClr val="595959"/>
                </a:solidFill>
                <a:latin typeface="Lato"/>
                <a:ea typeface="Lato"/>
                <a:cs typeface="Lato"/>
              </a:rPr>
              <a:t>Eingabeschicht → versteckte Schicht → Ausgabe.</a:t>
            </a:r>
          </a:p>
        </p:txBody>
      </p:sp>
      <p:sp>
        <p:nvSpPr>
          <p:cNvPr id="9" name="Bildkarte"/>
          <p:cNvSpPr/>
          <p:nvPr/>
        </p:nvSpPr>
        <p:spPr>
          <a:xfrm>
            <a:off x="5486400" y="1188720"/>
            <a:ext cx="6080760" cy="4141731"/>
          </a:xfrm>
          <a:prstGeom prst="rect">
            <a:avLst/>
          </a:prstGeom>
          <a:solidFill>
            <a:srgbClr val="FFFFFF"/>
          </a:solidFill>
          <a:ln w="12700">
            <a:solidFill>
              <a:srgbClr val="D9D9D9"/>
            </a:solidFill>
            <a:prstDash val="solid"/>
          </a:ln>
        </p:spPr>
        <p:txBody>
          <a:bodyPr wrap="square" lIns="0" tIns="0" rIns="0" bIns="0" rtlCol="0" anchor="t"/>
          <a:lstStyle/>
          <a:p>
            <a:endParaRPr lang="de-DE"/>
          </a:p>
        </p:txBody>
      </p:sp>
      <p:pic>
        <p:nvPicPr>
          <p:cNvPr id="10" name="Diagramm" descr="Mehrere Neuronen arbeiten zusammen – Diagramm des Nutzers (2_mehrere_neuronen.png)"/>
          <p:cNvPicPr>
            <a:picLocks noChangeAspect="1"/>
          </p:cNvPicPr>
          <p:nvPr/>
        </p:nvPicPr>
        <p:blipFill>
          <a:blip r:embed="rId3"/>
          <a:stretch>
            <a:fillRect/>
          </a:stretch>
        </p:blipFill>
        <p:spPr>
          <a:xfrm>
            <a:off x="5577840" y="1280160"/>
            <a:ext cx="5897880" cy="3958851"/>
          </a:xfrm>
          <a:prstGeom prst="rect">
            <a:avLst/>
          </a:prstGeom>
        </p:spPr>
      </p:pic>
      <p:sp>
        <p:nvSpPr>
          <p:cNvPr id="11" name="Bildquelle"/>
          <p:cNvSpPr/>
          <p:nvPr/>
        </p:nvSpPr>
        <p:spPr>
          <a:xfrm>
            <a:off x="5486400" y="5403603"/>
            <a:ext cx="6080760" cy="274320"/>
          </a:xfrm>
          <a:prstGeom prst="rect">
            <a:avLst/>
          </a:prstGeom>
          <a:noFill/>
          <a:ln>
            <a:noFill/>
          </a:ln>
        </p:spPr>
        <p:txBody>
          <a:bodyPr wrap="square" lIns="0" tIns="0" rIns="0" bIns="0" rtlCol="0" anchor="t"/>
          <a:lstStyle/>
          <a:p>
            <a:pPr marL="0" indent="0" algn="r">
              <a:buNone/>
            </a:pPr>
            <a:r>
              <a:rPr lang="de-DE" sz="1000" i="1" dirty="0">
                <a:solidFill>
                  <a:srgbClr val="808080"/>
                </a:solidFill>
                <a:latin typeface="Lato"/>
                <a:ea typeface="Lato"/>
                <a:cs typeface="Lato"/>
              </a:rPr>
              <a:t>Eingabeschicht, versteckte Schicht mit 2 Neuronen, ein Ausgabeneuron</a:t>
            </a:r>
          </a:p>
        </p:txBody>
      </p:sp>
      <p:sp>
        <p:nvSpPr>
          <p:cNvPr id="12" name="Shape 31"/>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13" name="Shape 32"/>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14" name="Text 33"/>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15" name="Shape 34"/>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16" name="Text 35"/>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17" name="Shape 36"/>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18" name="Text 37"/>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19" name="Shape 38"/>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20" name="Text 39"/>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21" name="Shape 40"/>
          <p:cNvSpPr/>
          <p:nvPr/>
        </p:nvSpPr>
        <p:spPr>
          <a:xfrm>
            <a:off x="8692530" y="6359652"/>
            <a:ext cx="82296" cy="82296"/>
          </a:xfrm>
          <a:prstGeom prst="ellipse">
            <a:avLst/>
          </a:prstGeom>
          <a:solidFill>
            <a:srgbClr val="D62828"/>
          </a:solidFill>
          <a:ln/>
        </p:spPr>
        <p:txBody>
          <a:bodyPr/>
          <a:lstStyle/>
          <a:p>
            <a:endParaRPr lang="de-DE"/>
          </a:p>
        </p:txBody>
      </p:sp>
      <p:sp>
        <p:nvSpPr>
          <p:cNvPr id="22" name="Shape 41"/>
          <p:cNvSpPr/>
          <p:nvPr/>
        </p:nvSpPr>
        <p:spPr>
          <a:xfrm>
            <a:off x="777240" y="6364224"/>
            <a:ext cx="1594714" cy="73152"/>
          </a:xfrm>
          <a:prstGeom prst="rect">
            <a:avLst/>
          </a:prstGeom>
          <a:solidFill>
            <a:srgbClr val="3D4C61"/>
          </a:solidFill>
          <a:ln/>
        </p:spPr>
        <p:txBody>
          <a:bodyPr/>
          <a:lstStyle/>
          <a:p>
            <a:endParaRPr lang="de-DE"/>
          </a:p>
        </p:txBody>
      </p:sp>
      <p:sp>
        <p:nvSpPr>
          <p:cNvPr id="23" name="Text 42"/>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6</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4"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5" name="Text 2"/>
          <p:cNvSpPr/>
          <p:nvPr/>
        </p:nvSpPr>
        <p:spPr>
          <a:xfrm>
            <a:off x="685800" y="914400"/>
            <a:ext cx="4572000" cy="1188720"/>
          </a:xfrm>
          <a:prstGeom prst="rect">
            <a:avLst/>
          </a:prstGeom>
          <a:noFill/>
          <a:ln/>
        </p:spPr>
        <p:txBody>
          <a:bodyPr wrap="square" lIns="0" tIns="0" rIns="0" bIns="0" rtlCol="0" anchor="ctr"/>
          <a:lstStyle/>
          <a:p>
            <a:pPr marL="0" indent="0">
              <a:buNone/>
            </a:pPr>
            <a:r>
              <a:rPr lang="en-US" sz="6400" dirty="0">
                <a:solidFill>
                  <a:srgbClr val="2C3E50"/>
                </a:solidFill>
                <a:latin typeface="Playfair Display" pitchFamily="34" charset="0"/>
                <a:ea typeface="Playfair Display" pitchFamily="34" charset="-122"/>
                <a:cs typeface="Playfair Display" pitchFamily="34" charset="-120"/>
              </a:rPr>
              <a:t>175 Mrd.</a:t>
            </a:r>
            <a:endParaRPr lang="en-US" sz="6400" dirty="0"/>
          </a:p>
        </p:txBody>
      </p:sp>
      <p:sp>
        <p:nvSpPr>
          <p:cNvPr id="6" name="Text 3"/>
          <p:cNvSpPr/>
          <p:nvPr/>
        </p:nvSpPr>
        <p:spPr>
          <a:xfrm>
            <a:off x="685800" y="2240280"/>
            <a:ext cx="457200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1 · Wie ein Neuron rechnet</a:t>
            </a:r>
            <a:endParaRPr lang="en-US" sz="1600" dirty="0"/>
          </a:p>
        </p:txBody>
      </p:sp>
      <p:sp>
        <p:nvSpPr>
          <p:cNvPr id="7" name="Text 4"/>
          <p:cNvSpPr/>
          <p:nvPr/>
        </p:nvSpPr>
        <p:spPr>
          <a:xfrm>
            <a:off x="685800" y="2578608"/>
            <a:ext cx="4572000" cy="548640"/>
          </a:xfrm>
          <a:prstGeom prst="rect">
            <a:avLst/>
          </a:prstGeom>
          <a:noFill/>
          <a:ln/>
        </p:spPr>
        <p:txBody>
          <a:bodyPr wrap="square" lIns="0" tIns="0" rIns="0" bIns="0" rtlCol="0" anchor="ctr"/>
          <a:lstStyle/>
          <a:p>
            <a:pPr marL="0" indent="0">
              <a:buNone/>
            </a:pPr>
            <a:r>
              <a:rPr lang="en-US" sz="2800" dirty="0">
                <a:solidFill>
                  <a:srgbClr val="3D4C61"/>
                </a:solidFill>
                <a:latin typeface="Poppins SemiBold" pitchFamily="34" charset="0"/>
                <a:ea typeface="Poppins SemiBold" pitchFamily="34" charset="-122"/>
                <a:cs typeface="Poppins SemiBold" pitchFamily="34" charset="-120"/>
              </a:rPr>
              <a:t>Ein kleines Netzwerk</a:t>
            </a:r>
            <a:endParaRPr lang="en-US" sz="2800" dirty="0"/>
          </a:p>
        </p:txBody>
      </p:sp>
      <p:sp>
        <p:nvSpPr>
          <p:cNvPr id="8" name="Erklaerung"/>
          <p:cNvSpPr/>
          <p:nvPr/>
        </p:nvSpPr>
        <p:spPr>
          <a:xfrm>
            <a:off x="685800" y="3246120"/>
            <a:ext cx="4526280" cy="2788920"/>
          </a:xfrm>
          <a:prstGeom prst="rect">
            <a:avLst/>
          </a:prstGeom>
          <a:noFill/>
          <a:ln>
            <a:noFill/>
          </a:ln>
        </p:spPr>
        <p:txBody>
          <a:bodyPr wrap="square" lIns="0" tIns="0" rIns="0" bIns="0" rtlCol="0" anchor="t"/>
          <a:lstStyle/>
          <a:p>
            <a:pPr marL="0" indent="0" algn="l">
              <a:spcAft>
                <a:spcPts val="900"/>
              </a:spcAft>
              <a:buNone/>
            </a:pPr>
            <a:r>
              <a:rPr lang="de-DE" sz="1400" b="1" dirty="0">
                <a:solidFill>
                  <a:srgbClr val="3D4C61"/>
                </a:solidFill>
                <a:latin typeface="Lato"/>
                <a:ea typeface="Lato"/>
                <a:cs typeface="Lato"/>
              </a:rPr>
              <a:t>Netzwerk: </a:t>
            </a:r>
            <a:r>
              <a:rPr lang="de-DE" sz="1400" dirty="0">
                <a:solidFill>
                  <a:srgbClr val="595959"/>
                </a:solidFill>
                <a:latin typeface="Lato"/>
                <a:ea typeface="Lato"/>
                <a:cs typeface="Lato"/>
              </a:rPr>
              <a:t>Viele Neuronen in Schichten – hier 3 Eingaben, 3 versteckte Neuronen, 2 Ausgaben.</a:t>
            </a:r>
          </a:p>
          <a:p>
            <a:pPr marL="0" indent="0" algn="l">
              <a:spcAft>
                <a:spcPts val="900"/>
              </a:spcAft>
              <a:buNone/>
            </a:pPr>
            <a:r>
              <a:rPr lang="de-DE" sz="1400" b="1" dirty="0">
                <a:solidFill>
                  <a:srgbClr val="3D4C61"/>
                </a:solidFill>
                <a:latin typeface="Lato"/>
                <a:ea typeface="Lato"/>
                <a:cs typeface="Lato"/>
              </a:rPr>
              <a:t>Sprachmodelle: </a:t>
            </a:r>
            <a:r>
              <a:rPr lang="de-DE" sz="1400" dirty="0">
                <a:solidFill>
                  <a:srgbClr val="595959"/>
                </a:solidFill>
                <a:latin typeface="Lato"/>
                <a:ea typeface="Lato"/>
                <a:cs typeface="Lato"/>
              </a:rPr>
              <a:t>Heutige Sprachmodelle sind größere Versionen genau davon.</a:t>
            </a:r>
          </a:p>
          <a:p>
            <a:pPr marL="0" indent="0" algn="l">
              <a:spcAft>
                <a:spcPts val="900"/>
              </a:spcAft>
              <a:buNone/>
            </a:pPr>
            <a:r>
              <a:rPr lang="de-DE" sz="1400" b="1" dirty="0">
                <a:solidFill>
                  <a:srgbClr val="3D4C61"/>
                </a:solidFill>
                <a:latin typeface="Lato"/>
                <a:ea typeface="Lato"/>
                <a:cs typeface="Lato"/>
              </a:rPr>
              <a:t>Größenordnung: </a:t>
            </a:r>
            <a:r>
              <a:rPr lang="de-DE" sz="1400" dirty="0">
                <a:solidFill>
                  <a:srgbClr val="595959"/>
                </a:solidFill>
                <a:latin typeface="Lato"/>
                <a:ea typeface="Lato"/>
                <a:cs typeface="Lato"/>
              </a:rPr>
              <a:t>GPT-3 hat 175 Milliarden Parameter (Gewichte und Bias-Werte).</a:t>
            </a:r>
          </a:p>
        </p:txBody>
      </p:sp>
      <p:sp>
        <p:nvSpPr>
          <p:cNvPr id="9" name="Bildkarte"/>
          <p:cNvSpPr/>
          <p:nvPr/>
        </p:nvSpPr>
        <p:spPr>
          <a:xfrm>
            <a:off x="5486400" y="1188720"/>
            <a:ext cx="6080760" cy="4141731"/>
          </a:xfrm>
          <a:prstGeom prst="rect">
            <a:avLst/>
          </a:prstGeom>
          <a:solidFill>
            <a:srgbClr val="FFFFFF"/>
          </a:solidFill>
          <a:ln w="12700">
            <a:solidFill>
              <a:srgbClr val="D9D9D9"/>
            </a:solidFill>
            <a:prstDash val="solid"/>
          </a:ln>
        </p:spPr>
        <p:txBody>
          <a:bodyPr wrap="square" lIns="0" tIns="0" rIns="0" bIns="0" rtlCol="0" anchor="t"/>
          <a:lstStyle/>
          <a:p>
            <a:endParaRPr lang="de-DE"/>
          </a:p>
        </p:txBody>
      </p:sp>
      <p:pic>
        <p:nvPicPr>
          <p:cNvPr id="10" name="Diagramm" descr="Ein kleines Netzwerk – Diagramm des Nutzers (3_kleines_netzwerk.png)"/>
          <p:cNvPicPr>
            <a:picLocks noChangeAspect="1"/>
          </p:cNvPicPr>
          <p:nvPr/>
        </p:nvPicPr>
        <p:blipFill>
          <a:blip r:embed="rId3"/>
          <a:stretch>
            <a:fillRect/>
          </a:stretch>
        </p:blipFill>
        <p:spPr>
          <a:xfrm>
            <a:off x="5577840" y="1280160"/>
            <a:ext cx="5897880" cy="3958851"/>
          </a:xfrm>
          <a:prstGeom prst="rect">
            <a:avLst/>
          </a:prstGeom>
        </p:spPr>
      </p:pic>
      <p:sp>
        <p:nvSpPr>
          <p:cNvPr id="11" name="Bildquelle"/>
          <p:cNvSpPr/>
          <p:nvPr/>
        </p:nvSpPr>
        <p:spPr>
          <a:xfrm>
            <a:off x="5486400" y="5403603"/>
            <a:ext cx="6080760" cy="274320"/>
          </a:xfrm>
          <a:prstGeom prst="rect">
            <a:avLst/>
          </a:prstGeom>
          <a:noFill/>
          <a:ln>
            <a:noFill/>
          </a:ln>
        </p:spPr>
        <p:txBody>
          <a:bodyPr wrap="square" lIns="0" tIns="0" rIns="0" bIns="0" rtlCol="0" anchor="t"/>
          <a:lstStyle/>
          <a:p>
            <a:pPr marL="0" indent="0" algn="r">
              <a:buNone/>
            </a:pPr>
            <a:r>
              <a:rPr lang="de-DE" sz="1000" i="1" dirty="0">
                <a:solidFill>
                  <a:srgbClr val="808080"/>
                </a:solidFill>
                <a:latin typeface="Lato"/>
                <a:ea typeface="Lato"/>
                <a:cs typeface="Lato"/>
              </a:rPr>
              <a:t>GPT-3: Brown et al. (2020), „Language Models are Few-Shot Learners“, arXiv:2005.14165</a:t>
            </a:r>
          </a:p>
        </p:txBody>
      </p:sp>
      <p:sp>
        <p:nvSpPr>
          <p:cNvPr id="12" name="Shape 31"/>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13" name="Shape 32"/>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14" name="Text 33"/>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15" name="Shape 34"/>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16" name="Text 35"/>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17" name="Shape 36"/>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18" name="Text 37"/>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19" name="Shape 38"/>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20" name="Text 39"/>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21" name="Shape 40"/>
          <p:cNvSpPr/>
          <p:nvPr/>
        </p:nvSpPr>
        <p:spPr>
          <a:xfrm>
            <a:off x="8692530" y="6359652"/>
            <a:ext cx="82296" cy="82296"/>
          </a:xfrm>
          <a:prstGeom prst="ellipse">
            <a:avLst/>
          </a:prstGeom>
          <a:solidFill>
            <a:srgbClr val="D62828"/>
          </a:solidFill>
          <a:ln/>
        </p:spPr>
        <p:txBody>
          <a:bodyPr/>
          <a:lstStyle/>
          <a:p>
            <a:endParaRPr lang="de-DE"/>
          </a:p>
        </p:txBody>
      </p:sp>
      <p:sp>
        <p:nvSpPr>
          <p:cNvPr id="22" name="Shape 41"/>
          <p:cNvSpPr/>
          <p:nvPr/>
        </p:nvSpPr>
        <p:spPr>
          <a:xfrm>
            <a:off x="777240" y="6364224"/>
            <a:ext cx="1594714" cy="73152"/>
          </a:xfrm>
          <a:prstGeom prst="rect">
            <a:avLst/>
          </a:prstGeom>
          <a:solidFill>
            <a:srgbClr val="3D4C61"/>
          </a:solidFill>
          <a:ln/>
        </p:spPr>
        <p:txBody>
          <a:bodyPr/>
          <a:lstStyle/>
          <a:p>
            <a:endParaRPr lang="de-DE"/>
          </a:p>
        </p:txBody>
      </p:sp>
      <p:sp>
        <p:nvSpPr>
          <p:cNvPr id="23" name="Text 42"/>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7</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3"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4" name="Text 2"/>
          <p:cNvSpPr/>
          <p:nvPr/>
        </p:nvSpPr>
        <p:spPr>
          <a:xfrm>
            <a:off x="685800" y="1097280"/>
            <a:ext cx="4572000" cy="1188720"/>
          </a:xfrm>
          <a:prstGeom prst="rect">
            <a:avLst/>
          </a:prstGeom>
          <a:noFill/>
          <a:ln/>
        </p:spPr>
        <p:txBody>
          <a:bodyPr wrap="square" lIns="0" tIns="0" rIns="0" bIns="0" rtlCol="0" anchor="ctr"/>
          <a:lstStyle/>
          <a:p>
            <a:pPr marL="0" indent="0">
              <a:buNone/>
            </a:pPr>
            <a:r>
              <a:rPr lang="en-US" sz="6800" dirty="0">
                <a:solidFill>
                  <a:srgbClr val="3D4C61"/>
                </a:solidFill>
                <a:latin typeface="Playfair Display" pitchFamily="34" charset="0"/>
                <a:ea typeface="Playfair Display" pitchFamily="34" charset="-122"/>
                <a:cs typeface="Playfair Display" pitchFamily="34" charset="-120"/>
              </a:rPr>
              <a:t>2010–2012</a:t>
            </a:r>
            <a:endParaRPr lang="en-US" sz="6800" dirty="0"/>
          </a:p>
        </p:txBody>
      </p:sp>
      <p:sp>
        <p:nvSpPr>
          <p:cNvPr id="5" name="Text 3"/>
          <p:cNvSpPr/>
          <p:nvPr/>
        </p:nvSpPr>
        <p:spPr>
          <a:xfrm>
            <a:off x="685800" y="2514600"/>
            <a:ext cx="438912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2 · Die Wurzel</a:t>
            </a:r>
            <a:endParaRPr lang="en-US" sz="1600" dirty="0"/>
          </a:p>
        </p:txBody>
      </p:sp>
      <p:sp>
        <p:nvSpPr>
          <p:cNvPr id="6" name="Text 4"/>
          <p:cNvSpPr/>
          <p:nvPr/>
        </p:nvSpPr>
        <p:spPr>
          <a:xfrm>
            <a:off x="685800" y="2852928"/>
            <a:ext cx="4389120" cy="640080"/>
          </a:xfrm>
          <a:prstGeom prst="rect">
            <a:avLst/>
          </a:prstGeom>
          <a:noFill/>
          <a:ln/>
        </p:spPr>
        <p:txBody>
          <a:bodyPr wrap="square" lIns="0" tIns="0" rIns="0" bIns="0" rtlCol="0" anchor="ctr"/>
          <a:lstStyle/>
          <a:p>
            <a:pPr marL="0" indent="0">
              <a:buNone/>
            </a:pPr>
            <a:r>
              <a:rPr lang="en-US" sz="3000" dirty="0">
                <a:solidFill>
                  <a:srgbClr val="3D4C61"/>
                </a:solidFill>
                <a:latin typeface="Poppins SemiBold" pitchFamily="34" charset="0"/>
                <a:ea typeface="Poppins SemiBold" pitchFamily="34" charset="-122"/>
                <a:cs typeface="Poppins SemiBold" pitchFamily="34" charset="-120"/>
              </a:rPr>
              <a:t>KI verlässt das Labor</a:t>
            </a:r>
            <a:endParaRPr lang="en-US" sz="3000" dirty="0"/>
          </a:p>
        </p:txBody>
      </p:sp>
      <p:sp>
        <p:nvSpPr>
          <p:cNvPr id="7" name="Text 5"/>
          <p:cNvSpPr/>
          <p:nvPr/>
        </p:nvSpPr>
        <p:spPr>
          <a:xfrm>
            <a:off x="685800" y="3657600"/>
            <a:ext cx="4206240" cy="1005840"/>
          </a:xfrm>
          <a:prstGeom prst="rect">
            <a:avLst/>
          </a:prstGeom>
          <a:noFill/>
          <a:ln/>
        </p:spPr>
        <p:txBody>
          <a:bodyPr wrap="square" lIns="0" tIns="0" rIns="0" bIns="0" rtlCol="0" anchor="t"/>
          <a:lstStyle/>
          <a:p>
            <a:pPr marL="0" indent="0">
              <a:buNone/>
            </a:pPr>
            <a:r>
              <a:rPr lang="en-US" sz="1400" dirty="0">
                <a:solidFill>
                  <a:srgbClr val="595959"/>
                </a:solidFill>
                <a:latin typeface="Lato" pitchFamily="34" charset="0"/>
                <a:ea typeface="Lato" pitchFamily="34" charset="-122"/>
                <a:cs typeface="Lato" pitchFamily="34" charset="-120"/>
              </a:rPr>
              <a:t>Ein Quizsieg, ein Assistent im iPhone und ein Bilderkennungs-Durchbruch: Aus diesen drei Wurzeln wächst der Baum der öffentlichen KI.</a:t>
            </a:r>
            <a:endParaRPr lang="en-US" sz="1400" dirty="0"/>
          </a:p>
        </p:txBody>
      </p:sp>
      <p:sp>
        <p:nvSpPr>
          <p:cNvPr id="8" name="Shape 6"/>
          <p:cNvSpPr/>
          <p:nvPr/>
        </p:nvSpPr>
        <p:spPr>
          <a:xfrm>
            <a:off x="5440680" y="1325880"/>
            <a:ext cx="2103120" cy="2743200"/>
          </a:xfrm>
          <a:prstGeom prst="rect">
            <a:avLst/>
          </a:prstGeom>
          <a:solidFill>
            <a:srgbClr val="3D4C61"/>
          </a:solidFill>
          <a:ln/>
        </p:spPr>
        <p:txBody>
          <a:bodyPr/>
          <a:lstStyle/>
          <a:p>
            <a:endParaRPr lang="de-DE"/>
          </a:p>
        </p:txBody>
      </p:sp>
      <p:sp>
        <p:nvSpPr>
          <p:cNvPr id="9" name="Shape 7"/>
          <p:cNvSpPr/>
          <p:nvPr/>
        </p:nvSpPr>
        <p:spPr>
          <a:xfrm>
            <a:off x="5669280" y="1554480"/>
            <a:ext cx="640080" cy="640080"/>
          </a:xfrm>
          <a:prstGeom prst="ellipse">
            <a:avLst/>
          </a:prstGeom>
          <a:solidFill>
            <a:srgbClr val="FFFFFF"/>
          </a:solidFill>
          <a:ln/>
        </p:spPr>
        <p:txBody>
          <a:bodyPr/>
          <a:lstStyle/>
          <a:p>
            <a:endParaRPr lang="de-DE"/>
          </a:p>
        </p:txBody>
      </p:sp>
      <p:pic>
        <p:nvPicPr>
          <p:cNvPr id="10" name="Image 0" descr="/workspace/ki-timeline/logos/png/ibm.png"/>
          <p:cNvPicPr>
            <a:picLocks noChangeAspect="1"/>
          </p:cNvPicPr>
          <p:nvPr/>
        </p:nvPicPr>
        <p:blipFill>
          <a:blip r:embed="rId3"/>
          <a:stretch>
            <a:fillRect/>
          </a:stretch>
        </p:blipFill>
        <p:spPr>
          <a:xfrm>
            <a:off x="5797296" y="1682496"/>
            <a:ext cx="384048" cy="384048"/>
          </a:xfrm>
          <a:prstGeom prst="rect">
            <a:avLst/>
          </a:prstGeom>
        </p:spPr>
      </p:pic>
      <p:sp>
        <p:nvSpPr>
          <p:cNvPr id="11" name="Text 8"/>
          <p:cNvSpPr/>
          <p:nvPr/>
        </p:nvSpPr>
        <p:spPr>
          <a:xfrm>
            <a:off x="5669280" y="2331720"/>
            <a:ext cx="1737360" cy="320040"/>
          </a:xfrm>
          <a:prstGeom prst="rect">
            <a:avLst/>
          </a:prstGeom>
          <a:noFill/>
          <a:ln/>
        </p:spPr>
        <p:txBody>
          <a:bodyPr wrap="square" lIns="0" tIns="0" rIns="0" bIns="0" rtlCol="0" anchor="ctr"/>
          <a:lstStyle/>
          <a:p>
            <a:pPr marL="0" indent="0">
              <a:buNone/>
            </a:pPr>
            <a:r>
              <a:rPr lang="en-US" sz="1600" b="1" dirty="0">
                <a:solidFill>
                  <a:srgbClr val="FFFFFF"/>
                </a:solidFill>
                <a:latin typeface="Poppins" pitchFamily="34" charset="0"/>
                <a:ea typeface="Poppins" pitchFamily="34" charset="-122"/>
                <a:cs typeface="Poppins" pitchFamily="34" charset="-120"/>
              </a:rPr>
              <a:t>Feb 2011</a:t>
            </a:r>
            <a:endParaRPr lang="en-US" sz="1600" dirty="0"/>
          </a:p>
        </p:txBody>
      </p:sp>
      <p:sp>
        <p:nvSpPr>
          <p:cNvPr id="12" name="Text 9"/>
          <p:cNvSpPr/>
          <p:nvPr/>
        </p:nvSpPr>
        <p:spPr>
          <a:xfrm>
            <a:off x="5669280" y="2651760"/>
            <a:ext cx="1737360" cy="365760"/>
          </a:xfrm>
          <a:prstGeom prst="rect">
            <a:avLst/>
          </a:prstGeom>
          <a:noFill/>
          <a:ln/>
        </p:spPr>
        <p:txBody>
          <a:bodyPr wrap="square" lIns="0" tIns="0" rIns="0" bIns="0" rtlCol="0" anchor="ctr"/>
          <a:lstStyle/>
          <a:p>
            <a:pPr marL="0" indent="0">
              <a:buNone/>
            </a:pPr>
            <a:r>
              <a:rPr lang="en-US" sz="1800" dirty="0">
                <a:solidFill>
                  <a:srgbClr val="FFFFFF"/>
                </a:solidFill>
                <a:latin typeface="Poppins SemiBold" pitchFamily="34" charset="0"/>
                <a:ea typeface="Poppins SemiBold" pitchFamily="34" charset="-122"/>
                <a:cs typeface="Poppins SemiBold" pitchFamily="34" charset="-120"/>
              </a:rPr>
              <a:t>IBM Watson</a:t>
            </a:r>
            <a:endParaRPr lang="en-US" sz="1800" dirty="0"/>
          </a:p>
        </p:txBody>
      </p:sp>
      <p:sp>
        <p:nvSpPr>
          <p:cNvPr id="13" name="Text 10"/>
          <p:cNvSpPr/>
          <p:nvPr/>
        </p:nvSpPr>
        <p:spPr>
          <a:xfrm>
            <a:off x="5669280" y="2999232"/>
            <a:ext cx="1737360" cy="256032"/>
          </a:xfrm>
          <a:prstGeom prst="rect">
            <a:avLst/>
          </a:prstGeom>
          <a:noFill/>
          <a:ln/>
        </p:spPr>
        <p:txBody>
          <a:bodyPr wrap="square" lIns="0" tIns="0" rIns="0" bIns="0" rtlCol="0" anchor="ctr"/>
          <a:lstStyle/>
          <a:p>
            <a:pPr marL="0" indent="0">
              <a:buNone/>
            </a:pPr>
            <a:r>
              <a:rPr lang="en-US" sz="1200" dirty="0">
                <a:solidFill>
                  <a:srgbClr val="E6E9EE"/>
                </a:solidFill>
                <a:latin typeface="Lato" pitchFamily="34" charset="0"/>
                <a:ea typeface="Lato" pitchFamily="34" charset="-122"/>
                <a:cs typeface="Lato" pitchFamily="34" charset="-120"/>
              </a:rPr>
              <a:t>IBM</a:t>
            </a:r>
            <a:endParaRPr lang="en-US" sz="1200" dirty="0"/>
          </a:p>
        </p:txBody>
      </p:sp>
      <p:sp>
        <p:nvSpPr>
          <p:cNvPr id="14" name="Text 11"/>
          <p:cNvSpPr/>
          <p:nvPr/>
        </p:nvSpPr>
        <p:spPr>
          <a:xfrm>
            <a:off x="5669280" y="3273552"/>
            <a:ext cx="1737360" cy="685800"/>
          </a:xfrm>
          <a:prstGeom prst="rect">
            <a:avLst/>
          </a:prstGeom>
          <a:noFill/>
          <a:ln/>
        </p:spPr>
        <p:txBody>
          <a:bodyPr wrap="square" lIns="0" tIns="0" rIns="0" bIns="0" rtlCol="0" anchor="t"/>
          <a:lstStyle/>
          <a:p>
            <a:pPr marL="0" indent="0">
              <a:buNone/>
            </a:pPr>
            <a:r>
              <a:rPr lang="en-US" sz="1100" dirty="0">
                <a:solidFill>
                  <a:srgbClr val="FFFFFF"/>
                </a:solidFill>
                <a:latin typeface="Lato" pitchFamily="34" charset="0"/>
                <a:ea typeface="Lato" pitchFamily="34" charset="-122"/>
                <a:cs typeface="Lato" pitchFamily="34" charset="-120"/>
              </a:rPr>
              <a:t>Gewinnt die Quizshow Jeopardy! gegen menschliche Champions</a:t>
            </a:r>
            <a:endParaRPr lang="en-US" sz="1100" dirty="0"/>
          </a:p>
        </p:txBody>
      </p:sp>
      <p:sp>
        <p:nvSpPr>
          <p:cNvPr id="15" name="Shape 12"/>
          <p:cNvSpPr/>
          <p:nvPr/>
        </p:nvSpPr>
        <p:spPr>
          <a:xfrm>
            <a:off x="7589520" y="2743200"/>
            <a:ext cx="2103120" cy="2743200"/>
          </a:xfrm>
          <a:prstGeom prst="rect">
            <a:avLst/>
          </a:prstGeom>
          <a:solidFill>
            <a:srgbClr val="2E86DE"/>
          </a:solidFill>
          <a:ln/>
        </p:spPr>
        <p:txBody>
          <a:bodyPr/>
          <a:lstStyle/>
          <a:p>
            <a:endParaRPr lang="de-DE"/>
          </a:p>
        </p:txBody>
      </p:sp>
      <p:sp>
        <p:nvSpPr>
          <p:cNvPr id="16" name="Shape 13"/>
          <p:cNvSpPr/>
          <p:nvPr/>
        </p:nvSpPr>
        <p:spPr>
          <a:xfrm>
            <a:off x="7818120" y="2971800"/>
            <a:ext cx="640080" cy="640080"/>
          </a:xfrm>
          <a:prstGeom prst="ellipse">
            <a:avLst/>
          </a:prstGeom>
          <a:solidFill>
            <a:srgbClr val="FFFFFF"/>
          </a:solidFill>
          <a:ln/>
        </p:spPr>
        <p:txBody>
          <a:bodyPr/>
          <a:lstStyle/>
          <a:p>
            <a:endParaRPr lang="de-DE"/>
          </a:p>
        </p:txBody>
      </p:sp>
      <p:pic>
        <p:nvPicPr>
          <p:cNvPr id="17" name="Image 1" descr="/workspace/ki-timeline/logos/png/apple.png"/>
          <p:cNvPicPr>
            <a:picLocks noChangeAspect="1"/>
          </p:cNvPicPr>
          <p:nvPr/>
        </p:nvPicPr>
        <p:blipFill>
          <a:blip r:embed="rId4"/>
          <a:stretch>
            <a:fillRect/>
          </a:stretch>
        </p:blipFill>
        <p:spPr>
          <a:xfrm>
            <a:off x="7946136" y="3099816"/>
            <a:ext cx="384048" cy="384048"/>
          </a:xfrm>
          <a:prstGeom prst="rect">
            <a:avLst/>
          </a:prstGeom>
        </p:spPr>
      </p:pic>
      <p:sp>
        <p:nvSpPr>
          <p:cNvPr id="18" name="Text 14"/>
          <p:cNvSpPr/>
          <p:nvPr/>
        </p:nvSpPr>
        <p:spPr>
          <a:xfrm>
            <a:off x="7818120" y="3749040"/>
            <a:ext cx="1737360" cy="320040"/>
          </a:xfrm>
          <a:prstGeom prst="rect">
            <a:avLst/>
          </a:prstGeom>
          <a:noFill/>
          <a:ln/>
        </p:spPr>
        <p:txBody>
          <a:bodyPr wrap="square" lIns="0" tIns="0" rIns="0" bIns="0" rtlCol="0" anchor="ctr"/>
          <a:lstStyle/>
          <a:p>
            <a:pPr marL="0" indent="0">
              <a:buNone/>
            </a:pPr>
            <a:r>
              <a:rPr lang="en-US" sz="1600" b="1" dirty="0">
                <a:solidFill>
                  <a:srgbClr val="FFFFFF"/>
                </a:solidFill>
                <a:latin typeface="Poppins" pitchFamily="34" charset="0"/>
                <a:ea typeface="Poppins" pitchFamily="34" charset="-122"/>
                <a:cs typeface="Poppins" pitchFamily="34" charset="-120"/>
              </a:rPr>
              <a:t>Okt 2011</a:t>
            </a:r>
            <a:endParaRPr lang="en-US" sz="1600" dirty="0"/>
          </a:p>
        </p:txBody>
      </p:sp>
      <p:sp>
        <p:nvSpPr>
          <p:cNvPr id="19" name="Text 15"/>
          <p:cNvSpPr/>
          <p:nvPr/>
        </p:nvSpPr>
        <p:spPr>
          <a:xfrm>
            <a:off x="7818120" y="4069080"/>
            <a:ext cx="1737360" cy="365760"/>
          </a:xfrm>
          <a:prstGeom prst="rect">
            <a:avLst/>
          </a:prstGeom>
          <a:noFill/>
          <a:ln/>
        </p:spPr>
        <p:txBody>
          <a:bodyPr wrap="square" lIns="0" tIns="0" rIns="0" bIns="0" rtlCol="0" anchor="ctr"/>
          <a:lstStyle/>
          <a:p>
            <a:pPr marL="0" indent="0">
              <a:buNone/>
            </a:pPr>
            <a:r>
              <a:rPr lang="en-US" sz="1800" dirty="0">
                <a:solidFill>
                  <a:srgbClr val="FFFFFF"/>
                </a:solidFill>
                <a:latin typeface="Poppins SemiBold" pitchFamily="34" charset="0"/>
                <a:ea typeface="Poppins SemiBold" pitchFamily="34" charset="-122"/>
                <a:cs typeface="Poppins SemiBold" pitchFamily="34" charset="-120"/>
              </a:rPr>
              <a:t>Siri</a:t>
            </a:r>
            <a:endParaRPr lang="en-US" sz="1800" dirty="0"/>
          </a:p>
        </p:txBody>
      </p:sp>
      <p:sp>
        <p:nvSpPr>
          <p:cNvPr id="20" name="Text 16"/>
          <p:cNvSpPr/>
          <p:nvPr/>
        </p:nvSpPr>
        <p:spPr>
          <a:xfrm>
            <a:off x="7818120" y="4416552"/>
            <a:ext cx="1737360" cy="256032"/>
          </a:xfrm>
          <a:prstGeom prst="rect">
            <a:avLst/>
          </a:prstGeom>
          <a:noFill/>
          <a:ln/>
        </p:spPr>
        <p:txBody>
          <a:bodyPr wrap="square" lIns="0" tIns="0" rIns="0" bIns="0" rtlCol="0" anchor="ctr"/>
          <a:lstStyle/>
          <a:p>
            <a:pPr marL="0" indent="0">
              <a:buNone/>
            </a:pPr>
            <a:r>
              <a:rPr lang="en-US" sz="1200" dirty="0">
                <a:solidFill>
                  <a:srgbClr val="E6E9EE"/>
                </a:solidFill>
                <a:latin typeface="Lato" pitchFamily="34" charset="0"/>
                <a:ea typeface="Lato" pitchFamily="34" charset="-122"/>
                <a:cs typeface="Lato" pitchFamily="34" charset="-120"/>
              </a:rPr>
              <a:t>Apple</a:t>
            </a:r>
            <a:endParaRPr lang="en-US" sz="1200" dirty="0"/>
          </a:p>
        </p:txBody>
      </p:sp>
      <p:sp>
        <p:nvSpPr>
          <p:cNvPr id="21" name="Text 17"/>
          <p:cNvSpPr/>
          <p:nvPr/>
        </p:nvSpPr>
        <p:spPr>
          <a:xfrm>
            <a:off x="7818120" y="4690872"/>
            <a:ext cx="1737360" cy="685800"/>
          </a:xfrm>
          <a:prstGeom prst="rect">
            <a:avLst/>
          </a:prstGeom>
          <a:noFill/>
          <a:ln/>
        </p:spPr>
        <p:txBody>
          <a:bodyPr wrap="square" lIns="0" tIns="0" rIns="0" bIns="0" rtlCol="0" anchor="t"/>
          <a:lstStyle/>
          <a:p>
            <a:pPr marL="0" indent="0">
              <a:buNone/>
            </a:pPr>
            <a:r>
              <a:rPr lang="en-US" sz="1100" dirty="0">
                <a:solidFill>
                  <a:srgbClr val="FFFFFF"/>
                </a:solidFill>
                <a:latin typeface="Lato" pitchFamily="34" charset="0"/>
                <a:ea typeface="Lato" pitchFamily="34" charset="-122"/>
                <a:cs typeface="Lato" pitchFamily="34" charset="-120"/>
              </a:rPr>
              <a:t>Sprachassistent im iPhone 4S: erste KI für ein Massenpublikum</a:t>
            </a:r>
            <a:endParaRPr lang="en-US" sz="1100" dirty="0"/>
          </a:p>
        </p:txBody>
      </p:sp>
      <p:sp>
        <p:nvSpPr>
          <p:cNvPr id="22" name="Shape 18"/>
          <p:cNvSpPr/>
          <p:nvPr/>
        </p:nvSpPr>
        <p:spPr>
          <a:xfrm>
            <a:off x="9738360" y="1325880"/>
            <a:ext cx="2103120" cy="2743200"/>
          </a:xfrm>
          <a:prstGeom prst="rect">
            <a:avLst/>
          </a:prstGeom>
          <a:solidFill>
            <a:srgbClr val="595959"/>
          </a:solidFill>
          <a:ln/>
        </p:spPr>
        <p:txBody>
          <a:bodyPr/>
          <a:lstStyle/>
          <a:p>
            <a:endParaRPr lang="de-DE"/>
          </a:p>
        </p:txBody>
      </p:sp>
      <p:sp>
        <p:nvSpPr>
          <p:cNvPr id="23" name="Shape 19"/>
          <p:cNvSpPr/>
          <p:nvPr/>
        </p:nvSpPr>
        <p:spPr>
          <a:xfrm>
            <a:off x="9966960" y="1554480"/>
            <a:ext cx="640080" cy="640080"/>
          </a:xfrm>
          <a:prstGeom prst="ellipse">
            <a:avLst/>
          </a:prstGeom>
          <a:solidFill>
            <a:srgbClr val="FFFFFF"/>
          </a:solidFill>
          <a:ln/>
        </p:spPr>
        <p:txBody>
          <a:bodyPr/>
          <a:lstStyle/>
          <a:p>
            <a:endParaRPr lang="de-DE"/>
          </a:p>
        </p:txBody>
      </p:sp>
      <p:pic>
        <p:nvPicPr>
          <p:cNvPr id="24" name="Image 2" descr="/workspace/ki-timeline/logos/png/uoft.png"/>
          <p:cNvPicPr>
            <a:picLocks noChangeAspect="1"/>
          </p:cNvPicPr>
          <p:nvPr/>
        </p:nvPicPr>
        <p:blipFill>
          <a:blip r:embed="rId5"/>
          <a:stretch>
            <a:fillRect/>
          </a:stretch>
        </p:blipFill>
        <p:spPr>
          <a:xfrm>
            <a:off x="10094976" y="1682496"/>
            <a:ext cx="384048" cy="384048"/>
          </a:xfrm>
          <a:prstGeom prst="rect">
            <a:avLst/>
          </a:prstGeom>
        </p:spPr>
      </p:pic>
      <p:sp>
        <p:nvSpPr>
          <p:cNvPr id="25" name="Text 20"/>
          <p:cNvSpPr/>
          <p:nvPr/>
        </p:nvSpPr>
        <p:spPr>
          <a:xfrm>
            <a:off x="9966960" y="2331720"/>
            <a:ext cx="1737360" cy="320040"/>
          </a:xfrm>
          <a:prstGeom prst="rect">
            <a:avLst/>
          </a:prstGeom>
          <a:noFill/>
          <a:ln/>
        </p:spPr>
        <p:txBody>
          <a:bodyPr wrap="square" lIns="0" tIns="0" rIns="0" bIns="0" rtlCol="0" anchor="ctr"/>
          <a:lstStyle/>
          <a:p>
            <a:pPr marL="0" indent="0">
              <a:buNone/>
            </a:pPr>
            <a:r>
              <a:rPr lang="en-US" sz="1600" b="1" dirty="0">
                <a:solidFill>
                  <a:srgbClr val="FFFFFF"/>
                </a:solidFill>
                <a:latin typeface="Poppins" pitchFamily="34" charset="0"/>
                <a:ea typeface="Poppins" pitchFamily="34" charset="-122"/>
                <a:cs typeface="Poppins" pitchFamily="34" charset="-120"/>
              </a:rPr>
              <a:t>Sep 2012</a:t>
            </a:r>
            <a:endParaRPr lang="en-US" sz="1600" dirty="0"/>
          </a:p>
        </p:txBody>
      </p:sp>
      <p:sp>
        <p:nvSpPr>
          <p:cNvPr id="26" name="Text 21"/>
          <p:cNvSpPr/>
          <p:nvPr/>
        </p:nvSpPr>
        <p:spPr>
          <a:xfrm>
            <a:off x="9966960" y="2651760"/>
            <a:ext cx="1737360" cy="365760"/>
          </a:xfrm>
          <a:prstGeom prst="rect">
            <a:avLst/>
          </a:prstGeom>
          <a:noFill/>
          <a:ln/>
        </p:spPr>
        <p:txBody>
          <a:bodyPr wrap="square" lIns="0" tIns="0" rIns="0" bIns="0" rtlCol="0" anchor="ctr"/>
          <a:lstStyle/>
          <a:p>
            <a:pPr marL="0" indent="0">
              <a:buNone/>
            </a:pPr>
            <a:r>
              <a:rPr lang="en-US" sz="1800" dirty="0">
                <a:solidFill>
                  <a:srgbClr val="FFFFFF"/>
                </a:solidFill>
                <a:latin typeface="Poppins SemiBold" pitchFamily="34" charset="0"/>
                <a:ea typeface="Poppins SemiBold" pitchFamily="34" charset="-122"/>
                <a:cs typeface="Poppins SemiBold" pitchFamily="34" charset="-120"/>
              </a:rPr>
              <a:t>AlexNet</a:t>
            </a:r>
            <a:endParaRPr lang="en-US" sz="1800" dirty="0"/>
          </a:p>
        </p:txBody>
      </p:sp>
      <p:sp>
        <p:nvSpPr>
          <p:cNvPr id="27" name="Text 22"/>
          <p:cNvSpPr/>
          <p:nvPr/>
        </p:nvSpPr>
        <p:spPr>
          <a:xfrm>
            <a:off x="9966960" y="2999232"/>
            <a:ext cx="1737360" cy="256032"/>
          </a:xfrm>
          <a:prstGeom prst="rect">
            <a:avLst/>
          </a:prstGeom>
          <a:noFill/>
          <a:ln/>
        </p:spPr>
        <p:txBody>
          <a:bodyPr wrap="square" lIns="0" tIns="0" rIns="0" bIns="0" rtlCol="0" anchor="ctr"/>
          <a:lstStyle/>
          <a:p>
            <a:pPr marL="0" indent="0">
              <a:buNone/>
            </a:pPr>
            <a:r>
              <a:rPr lang="en-US" sz="1200" dirty="0">
                <a:solidFill>
                  <a:srgbClr val="E6E9EE"/>
                </a:solidFill>
                <a:latin typeface="Lato" pitchFamily="34" charset="0"/>
                <a:ea typeface="Lato" pitchFamily="34" charset="-122"/>
                <a:cs typeface="Lato" pitchFamily="34" charset="-120"/>
              </a:rPr>
              <a:t>Univ. Toronto</a:t>
            </a:r>
            <a:endParaRPr lang="en-US" sz="1200" dirty="0"/>
          </a:p>
        </p:txBody>
      </p:sp>
      <p:sp>
        <p:nvSpPr>
          <p:cNvPr id="28" name="Text 23"/>
          <p:cNvSpPr/>
          <p:nvPr/>
        </p:nvSpPr>
        <p:spPr>
          <a:xfrm>
            <a:off x="9966960" y="3273552"/>
            <a:ext cx="1737360" cy="685800"/>
          </a:xfrm>
          <a:prstGeom prst="rect">
            <a:avLst/>
          </a:prstGeom>
          <a:noFill/>
          <a:ln/>
        </p:spPr>
        <p:txBody>
          <a:bodyPr wrap="square" lIns="0" tIns="0" rIns="0" bIns="0" rtlCol="0" anchor="t"/>
          <a:lstStyle/>
          <a:p>
            <a:pPr marL="0" indent="0">
              <a:buNone/>
            </a:pPr>
            <a:r>
              <a:rPr lang="en-US" sz="1100" dirty="0">
                <a:solidFill>
                  <a:srgbClr val="FFFFFF"/>
                </a:solidFill>
                <a:latin typeface="Lato" pitchFamily="34" charset="0"/>
                <a:ea typeface="Lato" pitchFamily="34" charset="-122"/>
                <a:cs typeface="Lato" pitchFamily="34" charset="-120"/>
              </a:rPr>
              <a:t>Deep Learning gewinnt ImageNet, Start der modernen Bilderkennung</a:t>
            </a:r>
            <a:endParaRPr lang="en-US" sz="1100" dirty="0"/>
          </a:p>
        </p:txBody>
      </p:sp>
      <p:sp>
        <p:nvSpPr>
          <p:cNvPr id="29" name="Shape 24"/>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30" name="Shape 25"/>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31" name="Text 26"/>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32" name="Shape 27"/>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33" name="Text 28"/>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34" name="Shape 29"/>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35" name="Text 30"/>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36" name="Shape 31"/>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37" name="Text 32"/>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38" name="Shape 33"/>
          <p:cNvSpPr/>
          <p:nvPr/>
        </p:nvSpPr>
        <p:spPr>
          <a:xfrm>
            <a:off x="8692530" y="6359652"/>
            <a:ext cx="82296" cy="82296"/>
          </a:xfrm>
          <a:prstGeom prst="ellipse">
            <a:avLst/>
          </a:prstGeom>
          <a:solidFill>
            <a:srgbClr val="D62828"/>
          </a:solidFill>
          <a:ln/>
        </p:spPr>
        <p:txBody>
          <a:bodyPr/>
          <a:lstStyle/>
          <a:p>
            <a:endParaRPr lang="de-DE"/>
          </a:p>
        </p:txBody>
      </p:sp>
      <p:sp>
        <p:nvSpPr>
          <p:cNvPr id="39" name="Shape 34"/>
          <p:cNvSpPr/>
          <p:nvPr/>
        </p:nvSpPr>
        <p:spPr>
          <a:xfrm>
            <a:off x="2371954" y="6364224"/>
            <a:ext cx="1473397" cy="73152"/>
          </a:xfrm>
          <a:prstGeom prst="rect">
            <a:avLst/>
          </a:prstGeom>
          <a:solidFill>
            <a:srgbClr val="3D4C61"/>
          </a:solidFill>
          <a:ln/>
        </p:spPr>
        <p:txBody>
          <a:bodyPr/>
          <a:lstStyle/>
          <a:p>
            <a:endParaRPr lang="de-DE"/>
          </a:p>
        </p:txBody>
      </p:sp>
      <p:sp>
        <p:nvSpPr>
          <p:cNvPr id="40" name="Text 35"/>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8</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3"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4" name="Text 2"/>
          <p:cNvSpPr/>
          <p:nvPr/>
        </p:nvSpPr>
        <p:spPr>
          <a:xfrm>
            <a:off x="1828800" y="868680"/>
            <a:ext cx="8531352" cy="338328"/>
          </a:xfrm>
          <a:prstGeom prst="rect">
            <a:avLst/>
          </a:prstGeom>
          <a:noFill/>
          <a:ln/>
        </p:spPr>
        <p:txBody>
          <a:bodyPr wrap="square" lIns="0" tIns="0" rIns="0" bIns="0" rtlCol="0" anchor="ctr"/>
          <a:lstStyle/>
          <a:p>
            <a:pPr marL="0" indent="0" algn="ctr">
              <a:buNone/>
            </a:pPr>
            <a:r>
              <a:rPr lang="en-US" sz="1600" dirty="0">
                <a:solidFill>
                  <a:srgbClr val="595959"/>
                </a:solidFill>
                <a:latin typeface="Poppins" pitchFamily="34" charset="0"/>
                <a:ea typeface="Poppins" pitchFamily="34" charset="-122"/>
                <a:cs typeface="Poppins" pitchFamily="34" charset="-120"/>
              </a:rPr>
              <a:t>Kapitel 3 · Sprachassistenten &amp; Übersetzung</a:t>
            </a:r>
            <a:endParaRPr lang="en-US" sz="1600" dirty="0"/>
          </a:p>
        </p:txBody>
      </p:sp>
      <p:sp>
        <p:nvSpPr>
          <p:cNvPr id="5" name="Text 3"/>
          <p:cNvSpPr/>
          <p:nvPr/>
        </p:nvSpPr>
        <p:spPr>
          <a:xfrm>
            <a:off x="1828800" y="1207008"/>
            <a:ext cx="8531352" cy="640080"/>
          </a:xfrm>
          <a:prstGeom prst="rect">
            <a:avLst/>
          </a:prstGeom>
          <a:noFill/>
          <a:ln/>
        </p:spPr>
        <p:txBody>
          <a:bodyPr wrap="square" lIns="0" tIns="0" rIns="0" bIns="0" rtlCol="0" anchor="ctr"/>
          <a:lstStyle/>
          <a:p>
            <a:pPr marL="0" indent="0" algn="ctr">
              <a:buNone/>
            </a:pPr>
            <a:r>
              <a:rPr lang="en-US" sz="3000" dirty="0">
                <a:solidFill>
                  <a:srgbClr val="3D4C61"/>
                </a:solidFill>
                <a:latin typeface="Poppins SemiBold" pitchFamily="34" charset="0"/>
                <a:ea typeface="Poppins SemiBold" pitchFamily="34" charset="-122"/>
                <a:cs typeface="Poppins SemiBold" pitchFamily="34" charset="-120"/>
              </a:rPr>
              <a:t>Die KI hört zu und übersetzt</a:t>
            </a:r>
            <a:endParaRPr lang="en-US" sz="3000" dirty="0"/>
          </a:p>
        </p:txBody>
      </p:sp>
      <p:sp>
        <p:nvSpPr>
          <p:cNvPr id="6" name="Shape 4"/>
          <p:cNvSpPr/>
          <p:nvPr/>
        </p:nvSpPr>
        <p:spPr>
          <a:xfrm>
            <a:off x="868680" y="2103120"/>
            <a:ext cx="4206240" cy="3429000"/>
          </a:xfrm>
          <a:prstGeom prst="rect">
            <a:avLst/>
          </a:prstGeom>
          <a:solidFill>
            <a:srgbClr val="FFFFFF"/>
          </a:solidFill>
          <a:ln w="12700">
            <a:solidFill>
              <a:srgbClr val="2E86DE"/>
            </a:solidFill>
            <a:prstDash val="solid"/>
          </a:ln>
        </p:spPr>
        <p:txBody>
          <a:bodyPr/>
          <a:lstStyle/>
          <a:p>
            <a:endParaRPr lang="de-DE"/>
          </a:p>
        </p:txBody>
      </p:sp>
      <p:sp>
        <p:nvSpPr>
          <p:cNvPr id="7" name="Shape 5"/>
          <p:cNvSpPr/>
          <p:nvPr/>
        </p:nvSpPr>
        <p:spPr>
          <a:xfrm>
            <a:off x="868680" y="5532120"/>
            <a:ext cx="4206240" cy="457200"/>
          </a:xfrm>
          <a:prstGeom prst="rect">
            <a:avLst/>
          </a:prstGeom>
          <a:solidFill>
            <a:srgbClr val="2E86DE"/>
          </a:solidFill>
          <a:ln/>
        </p:spPr>
        <p:txBody>
          <a:bodyPr/>
          <a:lstStyle/>
          <a:p>
            <a:endParaRPr lang="de-DE"/>
          </a:p>
        </p:txBody>
      </p:sp>
      <p:sp>
        <p:nvSpPr>
          <p:cNvPr id="8" name="Text 6"/>
          <p:cNvSpPr/>
          <p:nvPr/>
        </p:nvSpPr>
        <p:spPr>
          <a:xfrm>
            <a:off x="868680" y="5532120"/>
            <a:ext cx="4206240" cy="457200"/>
          </a:xfrm>
          <a:prstGeom prst="rect">
            <a:avLst/>
          </a:prstGeom>
          <a:noFill/>
          <a:ln/>
        </p:spPr>
        <p:txBody>
          <a:bodyPr wrap="square" lIns="0" tIns="0" rIns="0" bIns="0" rtlCol="0" anchor="ctr"/>
          <a:lstStyle/>
          <a:p>
            <a:pPr marL="0" indent="0" algn="ctr">
              <a:buNone/>
            </a:pPr>
            <a:r>
              <a:rPr lang="en-US" sz="1400" dirty="0">
                <a:solidFill>
                  <a:srgbClr val="FFFFFF"/>
                </a:solidFill>
                <a:latin typeface="Poppins" pitchFamily="34" charset="0"/>
                <a:ea typeface="Poppins" pitchFamily="34" charset="-122"/>
                <a:cs typeface="Poppins" pitchFamily="34" charset="-120"/>
              </a:rPr>
              <a:t>Sprachassistenten 2012–2016</a:t>
            </a:r>
            <a:endParaRPr lang="en-US" sz="1400" dirty="0"/>
          </a:p>
        </p:txBody>
      </p:sp>
      <p:sp>
        <p:nvSpPr>
          <p:cNvPr id="9" name="Shape 7"/>
          <p:cNvSpPr/>
          <p:nvPr/>
        </p:nvSpPr>
        <p:spPr>
          <a:xfrm>
            <a:off x="1097280" y="2336292"/>
            <a:ext cx="512064" cy="512064"/>
          </a:xfrm>
          <a:prstGeom prst="ellipse">
            <a:avLst/>
          </a:prstGeom>
          <a:solidFill>
            <a:srgbClr val="FFFFFF"/>
          </a:solidFill>
          <a:ln w="19050">
            <a:solidFill>
              <a:srgbClr val="D9D9D9"/>
            </a:solidFill>
            <a:prstDash val="solid"/>
          </a:ln>
        </p:spPr>
        <p:txBody>
          <a:bodyPr/>
          <a:lstStyle/>
          <a:p>
            <a:endParaRPr lang="de-DE"/>
          </a:p>
        </p:txBody>
      </p:sp>
      <p:pic>
        <p:nvPicPr>
          <p:cNvPr id="10" name="Image 0" descr="/workspace/ki-timeline/logos/png/google.png"/>
          <p:cNvPicPr>
            <a:picLocks noChangeAspect="1"/>
          </p:cNvPicPr>
          <p:nvPr/>
        </p:nvPicPr>
        <p:blipFill>
          <a:blip r:embed="rId3"/>
          <a:stretch>
            <a:fillRect/>
          </a:stretch>
        </p:blipFill>
        <p:spPr>
          <a:xfrm>
            <a:off x="1199693" y="2438705"/>
            <a:ext cx="307238" cy="307238"/>
          </a:xfrm>
          <a:prstGeom prst="rect">
            <a:avLst/>
          </a:prstGeom>
        </p:spPr>
      </p:pic>
      <p:sp>
        <p:nvSpPr>
          <p:cNvPr id="11" name="Text 8"/>
          <p:cNvSpPr/>
          <p:nvPr/>
        </p:nvSpPr>
        <p:spPr>
          <a:xfrm>
            <a:off x="1764792" y="2281428"/>
            <a:ext cx="3154680" cy="292608"/>
          </a:xfrm>
          <a:prstGeom prst="rect">
            <a:avLst/>
          </a:prstGeom>
          <a:noFill/>
          <a:ln/>
        </p:spPr>
        <p:txBody>
          <a:bodyPr wrap="square" lIns="0" tIns="0" rIns="0" bIns="0" rtlCol="0" anchor="ctr"/>
          <a:lstStyle/>
          <a:p>
            <a:pPr marL="0" indent="0">
              <a:buNone/>
            </a:pPr>
            <a:r>
              <a:rPr lang="en-US" sz="1200" b="1" dirty="0">
                <a:solidFill>
                  <a:srgbClr val="3D4C61"/>
                </a:solidFill>
                <a:latin typeface="Poppins" pitchFamily="34" charset="0"/>
                <a:ea typeface="Poppins" pitchFamily="34" charset="-122"/>
                <a:cs typeface="Poppins" pitchFamily="34" charset="-120"/>
              </a:rPr>
              <a:t>Jul 2012  </a:t>
            </a:r>
            <a:r>
              <a:rPr lang="en-US" sz="1300" dirty="0">
                <a:solidFill>
                  <a:srgbClr val="181818"/>
                </a:solidFill>
                <a:latin typeface="Poppins SemiBold" pitchFamily="34" charset="0"/>
                <a:ea typeface="Poppins SemiBold" pitchFamily="34" charset="-122"/>
                <a:cs typeface="Poppins SemiBold" pitchFamily="34" charset="-120"/>
              </a:rPr>
              <a:t>Google Now</a:t>
            </a:r>
            <a:endParaRPr lang="en-US" sz="1200" dirty="0"/>
          </a:p>
        </p:txBody>
      </p:sp>
      <p:sp>
        <p:nvSpPr>
          <p:cNvPr id="12" name="Text 9"/>
          <p:cNvSpPr/>
          <p:nvPr/>
        </p:nvSpPr>
        <p:spPr>
          <a:xfrm>
            <a:off x="1764792" y="2574036"/>
            <a:ext cx="3154680" cy="402336"/>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Vorausschauende Karten und Sprachsuche in Android 4.1</a:t>
            </a:r>
            <a:endParaRPr lang="en-US" sz="1100" dirty="0"/>
          </a:p>
        </p:txBody>
      </p:sp>
      <p:sp>
        <p:nvSpPr>
          <p:cNvPr id="13" name="Shape 10"/>
          <p:cNvSpPr/>
          <p:nvPr/>
        </p:nvSpPr>
        <p:spPr>
          <a:xfrm>
            <a:off x="1097280" y="3122676"/>
            <a:ext cx="512064" cy="512064"/>
          </a:xfrm>
          <a:prstGeom prst="ellipse">
            <a:avLst/>
          </a:prstGeom>
          <a:solidFill>
            <a:srgbClr val="FFFFFF"/>
          </a:solidFill>
          <a:ln w="19050">
            <a:solidFill>
              <a:srgbClr val="D9D9D9"/>
            </a:solidFill>
            <a:prstDash val="solid"/>
          </a:ln>
        </p:spPr>
        <p:txBody>
          <a:bodyPr/>
          <a:lstStyle/>
          <a:p>
            <a:endParaRPr lang="de-DE"/>
          </a:p>
        </p:txBody>
      </p:sp>
      <p:pic>
        <p:nvPicPr>
          <p:cNvPr id="14" name="Image 1" descr="/workspace/ki-timeline/logos/png/microsoft.png"/>
          <p:cNvPicPr>
            <a:picLocks noChangeAspect="1"/>
          </p:cNvPicPr>
          <p:nvPr/>
        </p:nvPicPr>
        <p:blipFill>
          <a:blip r:embed="rId4"/>
          <a:stretch>
            <a:fillRect/>
          </a:stretch>
        </p:blipFill>
        <p:spPr>
          <a:xfrm>
            <a:off x="1199693" y="3225089"/>
            <a:ext cx="307238" cy="307238"/>
          </a:xfrm>
          <a:prstGeom prst="rect">
            <a:avLst/>
          </a:prstGeom>
        </p:spPr>
      </p:pic>
      <p:sp>
        <p:nvSpPr>
          <p:cNvPr id="15" name="Text 11"/>
          <p:cNvSpPr/>
          <p:nvPr/>
        </p:nvSpPr>
        <p:spPr>
          <a:xfrm>
            <a:off x="1764792" y="3067812"/>
            <a:ext cx="3154680" cy="292608"/>
          </a:xfrm>
          <a:prstGeom prst="rect">
            <a:avLst/>
          </a:prstGeom>
          <a:noFill/>
          <a:ln/>
        </p:spPr>
        <p:txBody>
          <a:bodyPr wrap="square" lIns="0" tIns="0" rIns="0" bIns="0" rtlCol="0" anchor="ctr"/>
          <a:lstStyle/>
          <a:p>
            <a:pPr marL="0" indent="0">
              <a:buNone/>
            </a:pPr>
            <a:r>
              <a:rPr lang="en-US" sz="1200" b="1" dirty="0">
                <a:solidFill>
                  <a:srgbClr val="3D4C61"/>
                </a:solidFill>
                <a:latin typeface="Poppins" pitchFamily="34" charset="0"/>
                <a:ea typeface="Poppins" pitchFamily="34" charset="-122"/>
                <a:cs typeface="Poppins" pitchFamily="34" charset="-120"/>
              </a:rPr>
              <a:t>Apr 2014  </a:t>
            </a:r>
            <a:r>
              <a:rPr lang="en-US" sz="1300" dirty="0">
                <a:solidFill>
                  <a:srgbClr val="181818"/>
                </a:solidFill>
                <a:latin typeface="Poppins SemiBold" pitchFamily="34" charset="0"/>
                <a:ea typeface="Poppins SemiBold" pitchFamily="34" charset="-122"/>
                <a:cs typeface="Poppins SemiBold" pitchFamily="34" charset="-120"/>
              </a:rPr>
              <a:t>Cortana</a:t>
            </a:r>
            <a:endParaRPr lang="en-US" sz="1200" dirty="0"/>
          </a:p>
        </p:txBody>
      </p:sp>
      <p:sp>
        <p:nvSpPr>
          <p:cNvPr id="16" name="Text 12"/>
          <p:cNvSpPr/>
          <p:nvPr/>
        </p:nvSpPr>
        <p:spPr>
          <a:xfrm>
            <a:off x="1764792" y="3360420"/>
            <a:ext cx="3154680" cy="402336"/>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Assistent in Windows Phone 8.1, später in Windows 10</a:t>
            </a:r>
            <a:endParaRPr lang="en-US" sz="1100" dirty="0"/>
          </a:p>
        </p:txBody>
      </p:sp>
      <p:sp>
        <p:nvSpPr>
          <p:cNvPr id="17" name="Shape 13"/>
          <p:cNvSpPr/>
          <p:nvPr/>
        </p:nvSpPr>
        <p:spPr>
          <a:xfrm>
            <a:off x="1097280" y="3909060"/>
            <a:ext cx="512064" cy="512064"/>
          </a:xfrm>
          <a:prstGeom prst="ellipse">
            <a:avLst/>
          </a:prstGeom>
          <a:solidFill>
            <a:srgbClr val="FFFFFF"/>
          </a:solidFill>
          <a:ln w="19050">
            <a:solidFill>
              <a:srgbClr val="D9D9D9"/>
            </a:solidFill>
            <a:prstDash val="solid"/>
          </a:ln>
        </p:spPr>
        <p:txBody>
          <a:bodyPr/>
          <a:lstStyle/>
          <a:p>
            <a:endParaRPr lang="de-DE"/>
          </a:p>
        </p:txBody>
      </p:sp>
      <p:pic>
        <p:nvPicPr>
          <p:cNvPr id="18" name="Image 2" descr="/workspace/ki-timeline/logos/png/amazon.png"/>
          <p:cNvPicPr>
            <a:picLocks noChangeAspect="1"/>
          </p:cNvPicPr>
          <p:nvPr/>
        </p:nvPicPr>
        <p:blipFill>
          <a:blip r:embed="rId5"/>
          <a:stretch>
            <a:fillRect/>
          </a:stretch>
        </p:blipFill>
        <p:spPr>
          <a:xfrm>
            <a:off x="1199693" y="4011473"/>
            <a:ext cx="307238" cy="307238"/>
          </a:xfrm>
          <a:prstGeom prst="rect">
            <a:avLst/>
          </a:prstGeom>
        </p:spPr>
      </p:pic>
      <p:sp>
        <p:nvSpPr>
          <p:cNvPr id="19" name="Text 14"/>
          <p:cNvSpPr/>
          <p:nvPr/>
        </p:nvSpPr>
        <p:spPr>
          <a:xfrm>
            <a:off x="1764792" y="3854196"/>
            <a:ext cx="3154680" cy="292608"/>
          </a:xfrm>
          <a:prstGeom prst="rect">
            <a:avLst/>
          </a:prstGeom>
          <a:noFill/>
          <a:ln/>
        </p:spPr>
        <p:txBody>
          <a:bodyPr wrap="square" lIns="0" tIns="0" rIns="0" bIns="0" rtlCol="0" anchor="ctr"/>
          <a:lstStyle/>
          <a:p>
            <a:pPr marL="0" indent="0">
              <a:buNone/>
            </a:pPr>
            <a:r>
              <a:rPr lang="en-US" sz="1200" b="1" dirty="0">
                <a:solidFill>
                  <a:srgbClr val="3D4C61"/>
                </a:solidFill>
                <a:latin typeface="Poppins" pitchFamily="34" charset="0"/>
                <a:ea typeface="Poppins" pitchFamily="34" charset="-122"/>
                <a:cs typeface="Poppins" pitchFamily="34" charset="-120"/>
              </a:rPr>
              <a:t>Nov 2014  </a:t>
            </a:r>
            <a:r>
              <a:rPr lang="en-US" sz="1300" dirty="0">
                <a:solidFill>
                  <a:srgbClr val="181818"/>
                </a:solidFill>
                <a:latin typeface="Poppins SemiBold" pitchFamily="34" charset="0"/>
                <a:ea typeface="Poppins SemiBold" pitchFamily="34" charset="-122"/>
                <a:cs typeface="Poppins SemiBold" pitchFamily="34" charset="-120"/>
              </a:rPr>
              <a:t>Alexa / Echo</a:t>
            </a:r>
            <a:endParaRPr lang="en-US" sz="1200" dirty="0"/>
          </a:p>
        </p:txBody>
      </p:sp>
      <p:sp>
        <p:nvSpPr>
          <p:cNvPr id="20" name="Text 15"/>
          <p:cNvSpPr/>
          <p:nvPr/>
        </p:nvSpPr>
        <p:spPr>
          <a:xfrm>
            <a:off x="1764792" y="4146804"/>
            <a:ext cx="3154680" cy="402336"/>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Amazon: Sprachassistent im Lautsprecher fürs Wohnzimmer</a:t>
            </a:r>
            <a:endParaRPr lang="en-US" sz="1100" dirty="0"/>
          </a:p>
        </p:txBody>
      </p:sp>
      <p:sp>
        <p:nvSpPr>
          <p:cNvPr id="21" name="Shape 16"/>
          <p:cNvSpPr/>
          <p:nvPr/>
        </p:nvSpPr>
        <p:spPr>
          <a:xfrm>
            <a:off x="1097280" y="4695444"/>
            <a:ext cx="512064" cy="512064"/>
          </a:xfrm>
          <a:prstGeom prst="ellipse">
            <a:avLst/>
          </a:prstGeom>
          <a:solidFill>
            <a:srgbClr val="FFFFFF"/>
          </a:solidFill>
          <a:ln w="19050">
            <a:solidFill>
              <a:srgbClr val="D9D9D9"/>
            </a:solidFill>
            <a:prstDash val="solid"/>
          </a:ln>
        </p:spPr>
        <p:txBody>
          <a:bodyPr/>
          <a:lstStyle/>
          <a:p>
            <a:endParaRPr lang="de-DE"/>
          </a:p>
        </p:txBody>
      </p:sp>
      <p:pic>
        <p:nvPicPr>
          <p:cNvPr id="22" name="Image 3" descr="/workspace/ki-timeline/logos/png/googleassistant.png"/>
          <p:cNvPicPr>
            <a:picLocks noChangeAspect="1"/>
          </p:cNvPicPr>
          <p:nvPr/>
        </p:nvPicPr>
        <p:blipFill>
          <a:blip r:embed="rId6"/>
          <a:stretch>
            <a:fillRect/>
          </a:stretch>
        </p:blipFill>
        <p:spPr>
          <a:xfrm>
            <a:off x="1199693" y="4797857"/>
            <a:ext cx="307238" cy="307238"/>
          </a:xfrm>
          <a:prstGeom prst="rect">
            <a:avLst/>
          </a:prstGeom>
        </p:spPr>
      </p:pic>
      <p:sp>
        <p:nvSpPr>
          <p:cNvPr id="23" name="Text 17"/>
          <p:cNvSpPr/>
          <p:nvPr/>
        </p:nvSpPr>
        <p:spPr>
          <a:xfrm>
            <a:off x="1764792" y="4640580"/>
            <a:ext cx="3154680" cy="292608"/>
          </a:xfrm>
          <a:prstGeom prst="rect">
            <a:avLst/>
          </a:prstGeom>
          <a:noFill/>
          <a:ln/>
        </p:spPr>
        <p:txBody>
          <a:bodyPr wrap="square" lIns="0" tIns="0" rIns="0" bIns="0" rtlCol="0" anchor="ctr"/>
          <a:lstStyle/>
          <a:p>
            <a:pPr marL="0" indent="0">
              <a:buNone/>
            </a:pPr>
            <a:r>
              <a:rPr lang="en-US" sz="1200" b="1" dirty="0">
                <a:solidFill>
                  <a:srgbClr val="3D4C61"/>
                </a:solidFill>
                <a:latin typeface="Poppins" pitchFamily="34" charset="0"/>
                <a:ea typeface="Poppins" pitchFamily="34" charset="-122"/>
                <a:cs typeface="Poppins" pitchFamily="34" charset="-120"/>
              </a:rPr>
              <a:t>Mai 2016  </a:t>
            </a:r>
            <a:r>
              <a:rPr lang="en-US" sz="1300" dirty="0">
                <a:solidFill>
                  <a:srgbClr val="181818"/>
                </a:solidFill>
                <a:latin typeface="Poppins SemiBold" pitchFamily="34" charset="0"/>
                <a:ea typeface="Poppins SemiBold" pitchFamily="34" charset="-122"/>
                <a:cs typeface="Poppins SemiBold" pitchFamily="34" charset="-120"/>
              </a:rPr>
              <a:t>Google Assistant</a:t>
            </a:r>
            <a:endParaRPr lang="en-US" sz="1200" dirty="0"/>
          </a:p>
        </p:txBody>
      </p:sp>
      <p:sp>
        <p:nvSpPr>
          <p:cNvPr id="24" name="Text 18"/>
          <p:cNvSpPr/>
          <p:nvPr/>
        </p:nvSpPr>
        <p:spPr>
          <a:xfrm>
            <a:off x="1764792" y="4933188"/>
            <a:ext cx="3154680" cy="402336"/>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Dialogfähiger Assistent, vorgestellt auf der Google I/O</a:t>
            </a:r>
            <a:endParaRPr lang="en-US" sz="1100" dirty="0"/>
          </a:p>
        </p:txBody>
      </p:sp>
      <p:sp>
        <p:nvSpPr>
          <p:cNvPr id="25" name="Shape 19"/>
          <p:cNvSpPr/>
          <p:nvPr/>
        </p:nvSpPr>
        <p:spPr>
          <a:xfrm>
            <a:off x="7114032" y="2103120"/>
            <a:ext cx="4206240" cy="3429000"/>
          </a:xfrm>
          <a:prstGeom prst="rect">
            <a:avLst/>
          </a:prstGeom>
          <a:solidFill>
            <a:srgbClr val="FFFFFF"/>
          </a:solidFill>
          <a:ln w="12700">
            <a:solidFill>
              <a:srgbClr val="13A39B"/>
            </a:solidFill>
            <a:prstDash val="solid"/>
          </a:ln>
        </p:spPr>
        <p:txBody>
          <a:bodyPr/>
          <a:lstStyle/>
          <a:p>
            <a:endParaRPr lang="de-DE"/>
          </a:p>
        </p:txBody>
      </p:sp>
      <p:sp>
        <p:nvSpPr>
          <p:cNvPr id="26" name="Shape 20"/>
          <p:cNvSpPr/>
          <p:nvPr/>
        </p:nvSpPr>
        <p:spPr>
          <a:xfrm>
            <a:off x="7114032" y="5532120"/>
            <a:ext cx="4206240" cy="457200"/>
          </a:xfrm>
          <a:prstGeom prst="rect">
            <a:avLst/>
          </a:prstGeom>
          <a:solidFill>
            <a:srgbClr val="13A39B"/>
          </a:solidFill>
          <a:ln/>
        </p:spPr>
        <p:txBody>
          <a:bodyPr/>
          <a:lstStyle/>
          <a:p>
            <a:endParaRPr lang="de-DE"/>
          </a:p>
        </p:txBody>
      </p:sp>
      <p:sp>
        <p:nvSpPr>
          <p:cNvPr id="27" name="Text 21"/>
          <p:cNvSpPr/>
          <p:nvPr/>
        </p:nvSpPr>
        <p:spPr>
          <a:xfrm>
            <a:off x="7114032" y="5532120"/>
            <a:ext cx="4206240" cy="457200"/>
          </a:xfrm>
          <a:prstGeom prst="rect">
            <a:avLst/>
          </a:prstGeom>
          <a:noFill/>
          <a:ln/>
        </p:spPr>
        <p:txBody>
          <a:bodyPr wrap="square" lIns="0" tIns="0" rIns="0" bIns="0" rtlCol="0" anchor="ctr"/>
          <a:lstStyle/>
          <a:p>
            <a:pPr marL="0" indent="0" algn="ctr">
              <a:buNone/>
            </a:pPr>
            <a:r>
              <a:rPr lang="en-US" sz="1400" dirty="0">
                <a:solidFill>
                  <a:srgbClr val="FFFFFF"/>
                </a:solidFill>
                <a:latin typeface="Poppins" pitchFamily="34" charset="0"/>
                <a:ea typeface="Poppins" pitchFamily="34" charset="-122"/>
                <a:cs typeface="Poppins" pitchFamily="34" charset="-120"/>
              </a:rPr>
              <a:t>Übersetzung 2016–2017</a:t>
            </a:r>
            <a:endParaRPr lang="en-US" sz="1400" dirty="0"/>
          </a:p>
        </p:txBody>
      </p:sp>
      <p:sp>
        <p:nvSpPr>
          <p:cNvPr id="28" name="Shape 22"/>
          <p:cNvSpPr/>
          <p:nvPr/>
        </p:nvSpPr>
        <p:spPr>
          <a:xfrm>
            <a:off x="7342632" y="3122676"/>
            <a:ext cx="512064" cy="512064"/>
          </a:xfrm>
          <a:prstGeom prst="ellipse">
            <a:avLst/>
          </a:prstGeom>
          <a:solidFill>
            <a:srgbClr val="FFFFFF"/>
          </a:solidFill>
          <a:ln w="19050">
            <a:solidFill>
              <a:srgbClr val="D9D9D9"/>
            </a:solidFill>
            <a:prstDash val="solid"/>
          </a:ln>
        </p:spPr>
        <p:txBody>
          <a:bodyPr/>
          <a:lstStyle/>
          <a:p>
            <a:endParaRPr lang="de-DE"/>
          </a:p>
        </p:txBody>
      </p:sp>
      <p:pic>
        <p:nvPicPr>
          <p:cNvPr id="29" name="Image 4" descr="/workspace/ki-timeline/logos/png/googletranslate.png"/>
          <p:cNvPicPr>
            <a:picLocks noChangeAspect="1"/>
          </p:cNvPicPr>
          <p:nvPr/>
        </p:nvPicPr>
        <p:blipFill>
          <a:blip r:embed="rId7"/>
          <a:stretch>
            <a:fillRect/>
          </a:stretch>
        </p:blipFill>
        <p:spPr>
          <a:xfrm>
            <a:off x="7445045" y="3225089"/>
            <a:ext cx="307238" cy="307238"/>
          </a:xfrm>
          <a:prstGeom prst="rect">
            <a:avLst/>
          </a:prstGeom>
        </p:spPr>
      </p:pic>
      <p:sp>
        <p:nvSpPr>
          <p:cNvPr id="30" name="Text 23"/>
          <p:cNvSpPr/>
          <p:nvPr/>
        </p:nvSpPr>
        <p:spPr>
          <a:xfrm>
            <a:off x="8010144" y="3067812"/>
            <a:ext cx="3154680" cy="292608"/>
          </a:xfrm>
          <a:prstGeom prst="rect">
            <a:avLst/>
          </a:prstGeom>
          <a:noFill/>
          <a:ln/>
        </p:spPr>
        <p:txBody>
          <a:bodyPr wrap="square" lIns="0" tIns="0" rIns="0" bIns="0" rtlCol="0" anchor="ctr"/>
          <a:lstStyle/>
          <a:p>
            <a:pPr marL="0" indent="0">
              <a:buNone/>
            </a:pPr>
            <a:r>
              <a:rPr lang="en-US" sz="1200" b="1" dirty="0">
                <a:solidFill>
                  <a:srgbClr val="3D4C61"/>
                </a:solidFill>
                <a:latin typeface="Poppins" pitchFamily="34" charset="0"/>
                <a:ea typeface="Poppins" pitchFamily="34" charset="-122"/>
                <a:cs typeface="Poppins" pitchFamily="34" charset="-120"/>
              </a:rPr>
              <a:t>Sep 2016  </a:t>
            </a:r>
            <a:r>
              <a:rPr lang="en-US" sz="1300" dirty="0">
                <a:solidFill>
                  <a:srgbClr val="181818"/>
                </a:solidFill>
                <a:latin typeface="Poppins SemiBold" pitchFamily="34" charset="0"/>
                <a:ea typeface="Poppins SemiBold" pitchFamily="34" charset="-122"/>
                <a:cs typeface="Poppins SemiBold" pitchFamily="34" charset="-120"/>
              </a:rPr>
              <a:t>Google Übersetzer neuronal</a:t>
            </a:r>
            <a:endParaRPr lang="en-US" sz="1200" dirty="0"/>
          </a:p>
        </p:txBody>
      </p:sp>
      <p:sp>
        <p:nvSpPr>
          <p:cNvPr id="31" name="Text 24"/>
          <p:cNvSpPr/>
          <p:nvPr/>
        </p:nvSpPr>
        <p:spPr>
          <a:xfrm>
            <a:off x="8010144" y="3360420"/>
            <a:ext cx="3154680" cy="402336"/>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GNMT übersetzt ganze Sätze statt Wortgruppen</a:t>
            </a:r>
            <a:endParaRPr lang="en-US" sz="1100" dirty="0"/>
          </a:p>
        </p:txBody>
      </p:sp>
      <p:sp>
        <p:nvSpPr>
          <p:cNvPr id="32" name="Shape 25"/>
          <p:cNvSpPr/>
          <p:nvPr/>
        </p:nvSpPr>
        <p:spPr>
          <a:xfrm>
            <a:off x="7342632" y="3909060"/>
            <a:ext cx="512064" cy="512064"/>
          </a:xfrm>
          <a:prstGeom prst="ellipse">
            <a:avLst/>
          </a:prstGeom>
          <a:solidFill>
            <a:srgbClr val="FFFFFF"/>
          </a:solidFill>
          <a:ln w="19050">
            <a:solidFill>
              <a:srgbClr val="D9D9D9"/>
            </a:solidFill>
            <a:prstDash val="solid"/>
          </a:ln>
        </p:spPr>
        <p:txBody>
          <a:bodyPr/>
          <a:lstStyle/>
          <a:p>
            <a:endParaRPr lang="de-DE"/>
          </a:p>
        </p:txBody>
      </p:sp>
      <p:pic>
        <p:nvPicPr>
          <p:cNvPr id="33" name="Image 5" descr="/workspace/ki-timeline/logos/png/deepl.png"/>
          <p:cNvPicPr>
            <a:picLocks noChangeAspect="1"/>
          </p:cNvPicPr>
          <p:nvPr/>
        </p:nvPicPr>
        <p:blipFill>
          <a:blip r:embed="rId8"/>
          <a:stretch>
            <a:fillRect/>
          </a:stretch>
        </p:blipFill>
        <p:spPr>
          <a:xfrm>
            <a:off x="7445045" y="4011473"/>
            <a:ext cx="307238" cy="307238"/>
          </a:xfrm>
          <a:prstGeom prst="rect">
            <a:avLst/>
          </a:prstGeom>
        </p:spPr>
      </p:pic>
      <p:sp>
        <p:nvSpPr>
          <p:cNvPr id="34" name="Text 26"/>
          <p:cNvSpPr/>
          <p:nvPr/>
        </p:nvSpPr>
        <p:spPr>
          <a:xfrm>
            <a:off x="8010144" y="3854196"/>
            <a:ext cx="3154680" cy="292608"/>
          </a:xfrm>
          <a:prstGeom prst="rect">
            <a:avLst/>
          </a:prstGeom>
          <a:noFill/>
          <a:ln/>
        </p:spPr>
        <p:txBody>
          <a:bodyPr wrap="square" lIns="0" tIns="0" rIns="0" bIns="0" rtlCol="0" anchor="ctr"/>
          <a:lstStyle/>
          <a:p>
            <a:pPr marL="0" indent="0">
              <a:buNone/>
            </a:pPr>
            <a:r>
              <a:rPr lang="en-US" sz="1200" b="1" dirty="0">
                <a:solidFill>
                  <a:srgbClr val="3D4C61"/>
                </a:solidFill>
                <a:latin typeface="Poppins" pitchFamily="34" charset="0"/>
                <a:ea typeface="Poppins" pitchFamily="34" charset="-122"/>
                <a:cs typeface="Poppins" pitchFamily="34" charset="-120"/>
              </a:rPr>
              <a:t>Aug 2017  </a:t>
            </a:r>
            <a:r>
              <a:rPr lang="en-US" sz="1300" dirty="0">
                <a:solidFill>
                  <a:srgbClr val="181818"/>
                </a:solidFill>
                <a:latin typeface="Poppins SemiBold" pitchFamily="34" charset="0"/>
                <a:ea typeface="Poppins SemiBold" pitchFamily="34" charset="-122"/>
                <a:cs typeface="Poppins SemiBold" pitchFamily="34" charset="-120"/>
              </a:rPr>
              <a:t>DeepL Übersetzer</a:t>
            </a:r>
            <a:endParaRPr lang="en-US" sz="1200" dirty="0"/>
          </a:p>
        </p:txBody>
      </p:sp>
      <p:sp>
        <p:nvSpPr>
          <p:cNvPr id="35" name="Text 27"/>
          <p:cNvSpPr/>
          <p:nvPr/>
        </p:nvSpPr>
        <p:spPr>
          <a:xfrm>
            <a:off x="8010144" y="4146804"/>
            <a:ext cx="3154680" cy="402336"/>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DeepL (Köln): neuronale Übersetzung, besonders natürlich im Deutschen</a:t>
            </a:r>
            <a:endParaRPr lang="en-US" sz="1100" dirty="0"/>
          </a:p>
        </p:txBody>
      </p:sp>
      <p:sp>
        <p:nvSpPr>
          <p:cNvPr id="36" name="Shape 28"/>
          <p:cNvSpPr/>
          <p:nvPr/>
        </p:nvSpPr>
        <p:spPr>
          <a:xfrm>
            <a:off x="5440680" y="3246120"/>
            <a:ext cx="1325880" cy="457200"/>
          </a:xfrm>
          <a:prstGeom prst="rightArrow">
            <a:avLst/>
          </a:prstGeom>
          <a:solidFill>
            <a:srgbClr val="FFFFFF"/>
          </a:solidFill>
          <a:ln w="15875">
            <a:solidFill>
              <a:srgbClr val="3D4C61"/>
            </a:solidFill>
            <a:prstDash val="solid"/>
          </a:ln>
        </p:spPr>
        <p:txBody>
          <a:bodyPr/>
          <a:lstStyle/>
          <a:p>
            <a:endParaRPr lang="de-DE"/>
          </a:p>
        </p:txBody>
      </p:sp>
      <p:sp>
        <p:nvSpPr>
          <p:cNvPr id="37" name="Shape 29"/>
          <p:cNvSpPr/>
          <p:nvPr/>
        </p:nvSpPr>
        <p:spPr>
          <a:xfrm>
            <a:off x="5440680" y="3886200"/>
            <a:ext cx="1325880" cy="457200"/>
          </a:xfrm>
          <a:prstGeom prst="leftArrow">
            <a:avLst/>
          </a:prstGeom>
          <a:solidFill>
            <a:srgbClr val="FFFFFF"/>
          </a:solidFill>
          <a:ln w="15875">
            <a:solidFill>
              <a:srgbClr val="3D4C61"/>
            </a:solidFill>
            <a:prstDash val="solid"/>
          </a:ln>
        </p:spPr>
        <p:txBody>
          <a:bodyPr/>
          <a:lstStyle/>
          <a:p>
            <a:endParaRPr lang="de-DE"/>
          </a:p>
        </p:txBody>
      </p:sp>
      <p:sp>
        <p:nvSpPr>
          <p:cNvPr id="38" name="Shape 30"/>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39" name="Shape 31"/>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40" name="Text 32"/>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41" name="Shape 33"/>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42" name="Text 34"/>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43" name="Shape 35"/>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44" name="Text 36"/>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45" name="Shape 37"/>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46" name="Text 38"/>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47" name="Shape 39"/>
          <p:cNvSpPr/>
          <p:nvPr/>
        </p:nvSpPr>
        <p:spPr>
          <a:xfrm>
            <a:off x="8692530" y="6359652"/>
            <a:ext cx="82296" cy="82296"/>
          </a:xfrm>
          <a:prstGeom prst="ellipse">
            <a:avLst/>
          </a:prstGeom>
          <a:solidFill>
            <a:srgbClr val="D62828"/>
          </a:solidFill>
          <a:ln/>
        </p:spPr>
        <p:txBody>
          <a:bodyPr/>
          <a:lstStyle/>
          <a:p>
            <a:endParaRPr lang="de-DE"/>
          </a:p>
        </p:txBody>
      </p:sp>
      <p:sp>
        <p:nvSpPr>
          <p:cNvPr id="48" name="Shape 40"/>
          <p:cNvSpPr/>
          <p:nvPr/>
        </p:nvSpPr>
        <p:spPr>
          <a:xfrm>
            <a:off x="3357503" y="6364224"/>
            <a:ext cx="2951722" cy="73152"/>
          </a:xfrm>
          <a:prstGeom prst="rect">
            <a:avLst/>
          </a:prstGeom>
          <a:solidFill>
            <a:srgbClr val="3D4C61"/>
          </a:solidFill>
          <a:ln/>
        </p:spPr>
        <p:txBody>
          <a:bodyPr/>
          <a:lstStyle/>
          <a:p>
            <a:endParaRPr lang="de-DE"/>
          </a:p>
        </p:txBody>
      </p:sp>
      <p:sp>
        <p:nvSpPr>
          <p:cNvPr id="49" name="Text 41"/>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9</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3"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4" name="Text 2"/>
          <p:cNvSpPr/>
          <p:nvPr/>
        </p:nvSpPr>
        <p:spPr>
          <a:xfrm>
            <a:off x="685800" y="777240"/>
            <a:ext cx="4572000" cy="1280160"/>
          </a:xfrm>
          <a:prstGeom prst="rect">
            <a:avLst/>
          </a:prstGeom>
          <a:noFill/>
          <a:ln/>
        </p:spPr>
        <p:txBody>
          <a:bodyPr wrap="square" lIns="0" tIns="0" rIns="0" bIns="0" rtlCol="0" anchor="ctr"/>
          <a:lstStyle/>
          <a:p>
            <a:pPr marL="0" indent="0">
              <a:buNone/>
            </a:pPr>
            <a:r>
              <a:rPr lang="en-US" sz="6800" dirty="0">
                <a:solidFill>
                  <a:srgbClr val="7F8C8D"/>
                </a:solidFill>
                <a:latin typeface="Playfair Display" pitchFamily="34" charset="0"/>
                <a:ea typeface="Playfair Display" pitchFamily="34" charset="-122"/>
                <a:cs typeface="Playfair Display" pitchFamily="34" charset="-120"/>
              </a:rPr>
              <a:t>2012–2020</a:t>
            </a:r>
            <a:endParaRPr lang="en-US" sz="6800" dirty="0"/>
          </a:p>
        </p:txBody>
      </p:sp>
      <p:sp>
        <p:nvSpPr>
          <p:cNvPr id="5" name="Text 3"/>
          <p:cNvSpPr/>
          <p:nvPr/>
        </p:nvSpPr>
        <p:spPr>
          <a:xfrm>
            <a:off x="5394960" y="960120"/>
            <a:ext cx="612648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4 · Forschungsstamm</a:t>
            </a:r>
            <a:endParaRPr lang="en-US" sz="1600" dirty="0"/>
          </a:p>
        </p:txBody>
      </p:sp>
      <p:sp>
        <p:nvSpPr>
          <p:cNvPr id="6" name="Text 4"/>
          <p:cNvSpPr/>
          <p:nvPr/>
        </p:nvSpPr>
        <p:spPr>
          <a:xfrm>
            <a:off x="5394960" y="1298448"/>
            <a:ext cx="6126480" cy="685800"/>
          </a:xfrm>
          <a:prstGeom prst="rect">
            <a:avLst/>
          </a:prstGeom>
          <a:noFill/>
          <a:ln/>
        </p:spPr>
        <p:txBody>
          <a:bodyPr wrap="square" lIns="0" tIns="0" rIns="0" bIns="0" rtlCol="0" anchor="ctr"/>
          <a:lstStyle/>
          <a:p>
            <a:pPr marL="0" indent="0">
              <a:buNone/>
            </a:pPr>
            <a:r>
              <a:rPr lang="en-US" sz="2700" dirty="0">
                <a:solidFill>
                  <a:srgbClr val="3D4C61"/>
                </a:solidFill>
                <a:latin typeface="Poppins SemiBold" pitchFamily="34" charset="0"/>
                <a:ea typeface="Poppins SemiBold" pitchFamily="34" charset="-122"/>
                <a:cs typeface="Poppins SemiBold" pitchFamily="34" charset="-120"/>
              </a:rPr>
              <a:t>Im Labor entsteht der Bauplan</a:t>
            </a:r>
            <a:endParaRPr lang="en-US" sz="2700" dirty="0"/>
          </a:p>
        </p:txBody>
      </p:sp>
      <p:sp>
        <p:nvSpPr>
          <p:cNvPr id="7" name="Shape 5"/>
          <p:cNvSpPr/>
          <p:nvPr/>
        </p:nvSpPr>
        <p:spPr>
          <a:xfrm>
            <a:off x="685800" y="3063240"/>
            <a:ext cx="10835640" cy="0"/>
          </a:xfrm>
          <a:prstGeom prst="line">
            <a:avLst/>
          </a:prstGeom>
          <a:noFill/>
          <a:ln w="63500">
            <a:solidFill>
              <a:srgbClr val="7F8C8D"/>
            </a:solidFill>
            <a:prstDash val="solid"/>
          </a:ln>
        </p:spPr>
        <p:txBody>
          <a:bodyPr/>
          <a:lstStyle/>
          <a:p>
            <a:endParaRPr lang="de-DE"/>
          </a:p>
        </p:txBody>
      </p:sp>
      <p:sp>
        <p:nvSpPr>
          <p:cNvPr id="8" name="Text 6"/>
          <p:cNvSpPr/>
          <p:nvPr/>
        </p:nvSpPr>
        <p:spPr>
          <a:xfrm>
            <a:off x="682534" y="2496312"/>
            <a:ext cx="1554480" cy="320040"/>
          </a:xfrm>
          <a:prstGeom prst="rect">
            <a:avLst/>
          </a:prstGeom>
          <a:noFill/>
          <a:ln/>
        </p:spPr>
        <p:txBody>
          <a:bodyPr wrap="square" lIns="0" tIns="0" rIns="0" bIns="0" rtlCol="0" anchor="ctr"/>
          <a:lstStyle/>
          <a:p>
            <a:pPr marL="0" indent="0" algn="ctr">
              <a:buNone/>
            </a:pPr>
            <a:r>
              <a:rPr lang="en-US" sz="1500" b="1" dirty="0">
                <a:solidFill>
                  <a:srgbClr val="3D4C61"/>
                </a:solidFill>
                <a:latin typeface="Poppins" pitchFamily="34" charset="0"/>
                <a:ea typeface="Poppins" pitchFamily="34" charset="-122"/>
                <a:cs typeface="Poppins" pitchFamily="34" charset="-120"/>
              </a:rPr>
              <a:t>Sep 2012</a:t>
            </a:r>
            <a:endParaRPr lang="en-US" sz="1500" dirty="0"/>
          </a:p>
        </p:txBody>
      </p:sp>
      <p:sp>
        <p:nvSpPr>
          <p:cNvPr id="9" name="Shape 7"/>
          <p:cNvSpPr/>
          <p:nvPr/>
        </p:nvSpPr>
        <p:spPr>
          <a:xfrm>
            <a:off x="1340902" y="2944368"/>
            <a:ext cx="237744" cy="237744"/>
          </a:xfrm>
          <a:prstGeom prst="ellipse">
            <a:avLst/>
          </a:prstGeom>
          <a:solidFill>
            <a:srgbClr val="FFFFFF"/>
          </a:solidFill>
          <a:ln w="38100">
            <a:solidFill>
              <a:srgbClr val="7F8C8D"/>
            </a:solidFill>
            <a:prstDash val="solid"/>
          </a:ln>
        </p:spPr>
        <p:txBody>
          <a:bodyPr/>
          <a:lstStyle/>
          <a:p>
            <a:endParaRPr lang="de-DE"/>
          </a:p>
        </p:txBody>
      </p:sp>
      <p:sp>
        <p:nvSpPr>
          <p:cNvPr id="10" name="Shape 8"/>
          <p:cNvSpPr/>
          <p:nvPr/>
        </p:nvSpPr>
        <p:spPr>
          <a:xfrm>
            <a:off x="1459774" y="3182112"/>
            <a:ext cx="0" cy="292608"/>
          </a:xfrm>
          <a:prstGeom prst="line">
            <a:avLst/>
          </a:prstGeom>
          <a:noFill/>
          <a:ln w="15875">
            <a:solidFill>
              <a:srgbClr val="7F8C8D"/>
            </a:solidFill>
            <a:prstDash val="solid"/>
          </a:ln>
        </p:spPr>
        <p:txBody>
          <a:bodyPr/>
          <a:lstStyle/>
          <a:p>
            <a:endParaRPr lang="de-DE"/>
          </a:p>
        </p:txBody>
      </p:sp>
      <p:sp>
        <p:nvSpPr>
          <p:cNvPr id="11" name="Shape 9"/>
          <p:cNvSpPr/>
          <p:nvPr/>
        </p:nvSpPr>
        <p:spPr>
          <a:xfrm>
            <a:off x="754380" y="3474720"/>
            <a:ext cx="1410789" cy="2331720"/>
          </a:xfrm>
          <a:prstGeom prst="rect">
            <a:avLst/>
          </a:prstGeom>
          <a:solidFill>
            <a:srgbClr val="F2F2F2"/>
          </a:solidFill>
          <a:ln/>
        </p:spPr>
        <p:txBody>
          <a:bodyPr/>
          <a:lstStyle/>
          <a:p>
            <a:endParaRPr lang="de-DE"/>
          </a:p>
        </p:txBody>
      </p:sp>
      <p:sp>
        <p:nvSpPr>
          <p:cNvPr id="12" name="Shape 10"/>
          <p:cNvSpPr/>
          <p:nvPr/>
        </p:nvSpPr>
        <p:spPr>
          <a:xfrm>
            <a:off x="754380" y="3474720"/>
            <a:ext cx="64008" cy="2331720"/>
          </a:xfrm>
          <a:prstGeom prst="rect">
            <a:avLst/>
          </a:prstGeom>
          <a:solidFill>
            <a:srgbClr val="7F8C8D"/>
          </a:solidFill>
          <a:ln/>
        </p:spPr>
        <p:txBody>
          <a:bodyPr/>
          <a:lstStyle/>
          <a:p>
            <a:endParaRPr lang="de-DE"/>
          </a:p>
        </p:txBody>
      </p:sp>
      <p:sp>
        <p:nvSpPr>
          <p:cNvPr id="13" name="Shape 11"/>
          <p:cNvSpPr/>
          <p:nvPr/>
        </p:nvSpPr>
        <p:spPr>
          <a:xfrm>
            <a:off x="937260" y="3657600"/>
            <a:ext cx="512064" cy="512064"/>
          </a:xfrm>
          <a:prstGeom prst="ellipse">
            <a:avLst/>
          </a:prstGeom>
          <a:solidFill>
            <a:srgbClr val="FFFFFF"/>
          </a:solidFill>
          <a:ln/>
        </p:spPr>
        <p:txBody>
          <a:bodyPr/>
          <a:lstStyle/>
          <a:p>
            <a:endParaRPr lang="de-DE"/>
          </a:p>
        </p:txBody>
      </p:sp>
      <p:pic>
        <p:nvPicPr>
          <p:cNvPr id="14" name="Image 0" descr="/workspace/ki-timeline/logos/png/uoft.png"/>
          <p:cNvPicPr>
            <a:picLocks noChangeAspect="1"/>
          </p:cNvPicPr>
          <p:nvPr/>
        </p:nvPicPr>
        <p:blipFill>
          <a:blip r:embed="rId3"/>
          <a:stretch>
            <a:fillRect/>
          </a:stretch>
        </p:blipFill>
        <p:spPr>
          <a:xfrm>
            <a:off x="1039673" y="3760013"/>
            <a:ext cx="307238" cy="307238"/>
          </a:xfrm>
          <a:prstGeom prst="rect">
            <a:avLst/>
          </a:prstGeom>
        </p:spPr>
      </p:pic>
      <p:sp>
        <p:nvSpPr>
          <p:cNvPr id="15" name="Text 12"/>
          <p:cNvSpPr/>
          <p:nvPr/>
        </p:nvSpPr>
        <p:spPr>
          <a:xfrm>
            <a:off x="937260" y="4261104"/>
            <a:ext cx="1154757" cy="310896"/>
          </a:xfrm>
          <a:prstGeom prst="rect">
            <a:avLst/>
          </a:prstGeom>
          <a:noFill/>
          <a:ln/>
        </p:spPr>
        <p:txBody>
          <a:bodyPr wrap="square" lIns="0" tIns="0" rIns="0" bIns="0" rtlCol="0" anchor="ctr"/>
          <a:lstStyle/>
          <a:p>
            <a:pPr marL="0" indent="0">
              <a:buNone/>
            </a:pPr>
            <a:r>
              <a:rPr lang="en-US" sz="1400" dirty="0">
                <a:solidFill>
                  <a:srgbClr val="181818"/>
                </a:solidFill>
                <a:latin typeface="Poppins SemiBold" pitchFamily="34" charset="0"/>
                <a:ea typeface="Poppins SemiBold" pitchFamily="34" charset="-122"/>
                <a:cs typeface="Poppins SemiBold" pitchFamily="34" charset="-120"/>
              </a:rPr>
              <a:t>AlexNet</a:t>
            </a:r>
            <a:endParaRPr lang="en-US" sz="1400" dirty="0"/>
          </a:p>
        </p:txBody>
      </p:sp>
      <p:sp>
        <p:nvSpPr>
          <p:cNvPr id="16" name="Text 13"/>
          <p:cNvSpPr/>
          <p:nvPr/>
        </p:nvSpPr>
        <p:spPr>
          <a:xfrm>
            <a:off x="937260" y="4572000"/>
            <a:ext cx="1154757" cy="237744"/>
          </a:xfrm>
          <a:prstGeom prst="rect">
            <a:avLst/>
          </a:prstGeom>
          <a:noFill/>
          <a:ln/>
        </p:spPr>
        <p:txBody>
          <a:bodyPr wrap="square" lIns="0" tIns="0" rIns="0" bIns="0" rtlCol="0" anchor="ctr"/>
          <a:lstStyle/>
          <a:p>
            <a:pPr marL="0" indent="0">
              <a:buNone/>
            </a:pPr>
            <a:r>
              <a:rPr lang="en-US" sz="1100" dirty="0">
                <a:solidFill>
                  <a:srgbClr val="5D6D7E"/>
                </a:solidFill>
                <a:latin typeface="Lato" pitchFamily="34" charset="0"/>
                <a:ea typeface="Lato" pitchFamily="34" charset="-122"/>
                <a:cs typeface="Lato" pitchFamily="34" charset="-120"/>
              </a:rPr>
              <a:t>Univ. Toronto</a:t>
            </a:r>
            <a:endParaRPr lang="en-US" sz="1100" dirty="0"/>
          </a:p>
        </p:txBody>
      </p:sp>
      <p:sp>
        <p:nvSpPr>
          <p:cNvPr id="17" name="Text 14"/>
          <p:cNvSpPr/>
          <p:nvPr/>
        </p:nvSpPr>
        <p:spPr>
          <a:xfrm>
            <a:off x="937260" y="4846320"/>
            <a:ext cx="1154757" cy="868680"/>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Deep Learning gewinnt ImageNet</a:t>
            </a:r>
            <a:endParaRPr lang="en-US" sz="1100" dirty="0"/>
          </a:p>
        </p:txBody>
      </p:sp>
      <p:sp>
        <p:nvSpPr>
          <p:cNvPr id="18" name="Text 15"/>
          <p:cNvSpPr/>
          <p:nvPr/>
        </p:nvSpPr>
        <p:spPr>
          <a:xfrm>
            <a:off x="2230483" y="2496312"/>
            <a:ext cx="1554480" cy="320040"/>
          </a:xfrm>
          <a:prstGeom prst="rect">
            <a:avLst/>
          </a:prstGeom>
          <a:noFill/>
          <a:ln/>
        </p:spPr>
        <p:txBody>
          <a:bodyPr wrap="square" lIns="0" tIns="0" rIns="0" bIns="0" rtlCol="0" anchor="ctr"/>
          <a:lstStyle/>
          <a:p>
            <a:pPr marL="0" indent="0" algn="ctr">
              <a:buNone/>
            </a:pPr>
            <a:r>
              <a:rPr lang="en-US" sz="1500" b="1" dirty="0">
                <a:solidFill>
                  <a:srgbClr val="3D4C61"/>
                </a:solidFill>
                <a:latin typeface="Poppins" pitchFamily="34" charset="0"/>
                <a:ea typeface="Poppins" pitchFamily="34" charset="-122"/>
                <a:cs typeface="Poppins" pitchFamily="34" charset="-120"/>
              </a:rPr>
              <a:t>Jun 2014</a:t>
            </a:r>
            <a:endParaRPr lang="en-US" sz="1500" dirty="0"/>
          </a:p>
        </p:txBody>
      </p:sp>
      <p:sp>
        <p:nvSpPr>
          <p:cNvPr id="19" name="Shape 16"/>
          <p:cNvSpPr/>
          <p:nvPr/>
        </p:nvSpPr>
        <p:spPr>
          <a:xfrm>
            <a:off x="2888851" y="2944368"/>
            <a:ext cx="237744" cy="237744"/>
          </a:xfrm>
          <a:prstGeom prst="ellipse">
            <a:avLst/>
          </a:prstGeom>
          <a:solidFill>
            <a:srgbClr val="FFFFFF"/>
          </a:solidFill>
          <a:ln w="38100">
            <a:solidFill>
              <a:srgbClr val="7F8C8D"/>
            </a:solidFill>
            <a:prstDash val="solid"/>
          </a:ln>
        </p:spPr>
        <p:txBody>
          <a:bodyPr/>
          <a:lstStyle/>
          <a:p>
            <a:endParaRPr lang="de-DE"/>
          </a:p>
        </p:txBody>
      </p:sp>
      <p:sp>
        <p:nvSpPr>
          <p:cNvPr id="20" name="Shape 17"/>
          <p:cNvSpPr/>
          <p:nvPr/>
        </p:nvSpPr>
        <p:spPr>
          <a:xfrm>
            <a:off x="3007723" y="3182112"/>
            <a:ext cx="0" cy="292608"/>
          </a:xfrm>
          <a:prstGeom prst="line">
            <a:avLst/>
          </a:prstGeom>
          <a:noFill/>
          <a:ln w="15875">
            <a:solidFill>
              <a:srgbClr val="7F8C8D"/>
            </a:solidFill>
            <a:prstDash val="solid"/>
          </a:ln>
        </p:spPr>
        <p:txBody>
          <a:bodyPr/>
          <a:lstStyle/>
          <a:p>
            <a:endParaRPr lang="de-DE"/>
          </a:p>
        </p:txBody>
      </p:sp>
      <p:sp>
        <p:nvSpPr>
          <p:cNvPr id="21" name="Shape 18"/>
          <p:cNvSpPr/>
          <p:nvPr/>
        </p:nvSpPr>
        <p:spPr>
          <a:xfrm>
            <a:off x="2302329" y="3474720"/>
            <a:ext cx="1410789" cy="2331720"/>
          </a:xfrm>
          <a:prstGeom prst="rect">
            <a:avLst/>
          </a:prstGeom>
          <a:solidFill>
            <a:srgbClr val="F2F2F2"/>
          </a:solidFill>
          <a:ln/>
        </p:spPr>
        <p:txBody>
          <a:bodyPr/>
          <a:lstStyle/>
          <a:p>
            <a:endParaRPr lang="de-DE"/>
          </a:p>
        </p:txBody>
      </p:sp>
      <p:sp>
        <p:nvSpPr>
          <p:cNvPr id="22" name="Shape 19"/>
          <p:cNvSpPr/>
          <p:nvPr/>
        </p:nvSpPr>
        <p:spPr>
          <a:xfrm>
            <a:off x="2302329" y="3474720"/>
            <a:ext cx="64008" cy="2331720"/>
          </a:xfrm>
          <a:prstGeom prst="rect">
            <a:avLst/>
          </a:prstGeom>
          <a:solidFill>
            <a:srgbClr val="7F8C8D"/>
          </a:solidFill>
          <a:ln/>
        </p:spPr>
        <p:txBody>
          <a:bodyPr/>
          <a:lstStyle/>
          <a:p>
            <a:endParaRPr lang="de-DE"/>
          </a:p>
        </p:txBody>
      </p:sp>
      <p:sp>
        <p:nvSpPr>
          <p:cNvPr id="23" name="Shape 20"/>
          <p:cNvSpPr/>
          <p:nvPr/>
        </p:nvSpPr>
        <p:spPr>
          <a:xfrm>
            <a:off x="2485209" y="3657600"/>
            <a:ext cx="512064" cy="512064"/>
          </a:xfrm>
          <a:prstGeom prst="ellipse">
            <a:avLst/>
          </a:prstGeom>
          <a:solidFill>
            <a:srgbClr val="FFFFFF"/>
          </a:solidFill>
          <a:ln/>
        </p:spPr>
        <p:txBody>
          <a:bodyPr/>
          <a:lstStyle/>
          <a:p>
            <a:endParaRPr lang="de-DE"/>
          </a:p>
        </p:txBody>
      </p:sp>
      <p:pic>
        <p:nvPicPr>
          <p:cNvPr id="24" name="Image 1" descr="/workspace/ki-timeline/logos/png/gan.png"/>
          <p:cNvPicPr>
            <a:picLocks noChangeAspect="1"/>
          </p:cNvPicPr>
          <p:nvPr/>
        </p:nvPicPr>
        <p:blipFill>
          <a:blip r:embed="rId4"/>
          <a:stretch>
            <a:fillRect/>
          </a:stretch>
        </p:blipFill>
        <p:spPr>
          <a:xfrm>
            <a:off x="2587621" y="3760013"/>
            <a:ext cx="307238" cy="307238"/>
          </a:xfrm>
          <a:prstGeom prst="rect">
            <a:avLst/>
          </a:prstGeom>
        </p:spPr>
      </p:pic>
      <p:sp>
        <p:nvSpPr>
          <p:cNvPr id="25" name="Text 21"/>
          <p:cNvSpPr/>
          <p:nvPr/>
        </p:nvSpPr>
        <p:spPr>
          <a:xfrm>
            <a:off x="2485209" y="4261104"/>
            <a:ext cx="1154757" cy="310896"/>
          </a:xfrm>
          <a:prstGeom prst="rect">
            <a:avLst/>
          </a:prstGeom>
          <a:noFill/>
          <a:ln/>
        </p:spPr>
        <p:txBody>
          <a:bodyPr wrap="square" lIns="0" tIns="0" rIns="0" bIns="0" rtlCol="0" anchor="ctr"/>
          <a:lstStyle/>
          <a:p>
            <a:pPr marL="0" indent="0">
              <a:buNone/>
            </a:pPr>
            <a:r>
              <a:rPr lang="en-US" sz="1400" dirty="0">
                <a:solidFill>
                  <a:srgbClr val="181818"/>
                </a:solidFill>
                <a:latin typeface="Poppins SemiBold" pitchFamily="34" charset="0"/>
                <a:ea typeface="Poppins SemiBold" pitchFamily="34" charset="-122"/>
                <a:cs typeface="Poppins SemiBold" pitchFamily="34" charset="-120"/>
              </a:rPr>
              <a:t>GANs</a:t>
            </a:r>
            <a:endParaRPr lang="en-US" sz="1400" dirty="0"/>
          </a:p>
        </p:txBody>
      </p:sp>
      <p:sp>
        <p:nvSpPr>
          <p:cNvPr id="26" name="Text 22"/>
          <p:cNvSpPr/>
          <p:nvPr/>
        </p:nvSpPr>
        <p:spPr>
          <a:xfrm>
            <a:off x="2485209" y="4572000"/>
            <a:ext cx="1154757" cy="237744"/>
          </a:xfrm>
          <a:prstGeom prst="rect">
            <a:avLst/>
          </a:prstGeom>
          <a:noFill/>
          <a:ln/>
        </p:spPr>
        <p:txBody>
          <a:bodyPr wrap="square" lIns="0" tIns="0" rIns="0" bIns="0" rtlCol="0" anchor="ctr"/>
          <a:lstStyle/>
          <a:p>
            <a:pPr marL="0" indent="0">
              <a:buNone/>
            </a:pPr>
            <a:r>
              <a:rPr lang="en-US" sz="1100" dirty="0">
                <a:solidFill>
                  <a:srgbClr val="5D6D7E"/>
                </a:solidFill>
                <a:latin typeface="Lato" pitchFamily="34" charset="0"/>
                <a:ea typeface="Lato" pitchFamily="34" charset="-122"/>
                <a:cs typeface="Lato" pitchFamily="34" charset="-120"/>
              </a:rPr>
              <a:t>Goodfellow u. a.</a:t>
            </a:r>
            <a:endParaRPr lang="en-US" sz="1100" dirty="0"/>
          </a:p>
        </p:txBody>
      </p:sp>
      <p:sp>
        <p:nvSpPr>
          <p:cNvPr id="27" name="Text 23"/>
          <p:cNvSpPr/>
          <p:nvPr/>
        </p:nvSpPr>
        <p:spPr>
          <a:xfrm>
            <a:off x="2485209" y="4846320"/>
            <a:ext cx="1154757" cy="868680"/>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Zwei Netze erzeugen im Wettstreit Bilder</a:t>
            </a:r>
            <a:endParaRPr lang="en-US" sz="1100" dirty="0"/>
          </a:p>
        </p:txBody>
      </p:sp>
      <p:sp>
        <p:nvSpPr>
          <p:cNvPr id="28" name="Text 24"/>
          <p:cNvSpPr/>
          <p:nvPr/>
        </p:nvSpPr>
        <p:spPr>
          <a:xfrm>
            <a:off x="3778431" y="2496312"/>
            <a:ext cx="1554480" cy="320040"/>
          </a:xfrm>
          <a:prstGeom prst="rect">
            <a:avLst/>
          </a:prstGeom>
          <a:noFill/>
          <a:ln/>
        </p:spPr>
        <p:txBody>
          <a:bodyPr wrap="square" lIns="0" tIns="0" rIns="0" bIns="0" rtlCol="0" anchor="ctr"/>
          <a:lstStyle/>
          <a:p>
            <a:pPr marL="0" indent="0" algn="ctr">
              <a:buNone/>
            </a:pPr>
            <a:r>
              <a:rPr lang="en-US" sz="1500" b="1" dirty="0">
                <a:solidFill>
                  <a:srgbClr val="3D4C61"/>
                </a:solidFill>
                <a:latin typeface="Poppins" pitchFamily="34" charset="0"/>
                <a:ea typeface="Poppins" pitchFamily="34" charset="-122"/>
                <a:cs typeface="Poppins" pitchFamily="34" charset="-120"/>
              </a:rPr>
              <a:t>Mär 2016</a:t>
            </a:r>
            <a:endParaRPr lang="en-US" sz="1500" dirty="0"/>
          </a:p>
        </p:txBody>
      </p:sp>
      <p:sp>
        <p:nvSpPr>
          <p:cNvPr id="29" name="Shape 25"/>
          <p:cNvSpPr/>
          <p:nvPr/>
        </p:nvSpPr>
        <p:spPr>
          <a:xfrm>
            <a:off x="4436799" y="2944368"/>
            <a:ext cx="237744" cy="237744"/>
          </a:xfrm>
          <a:prstGeom prst="ellipse">
            <a:avLst/>
          </a:prstGeom>
          <a:solidFill>
            <a:srgbClr val="FFFFFF"/>
          </a:solidFill>
          <a:ln w="38100">
            <a:solidFill>
              <a:srgbClr val="7F8C8D"/>
            </a:solidFill>
            <a:prstDash val="solid"/>
          </a:ln>
        </p:spPr>
        <p:txBody>
          <a:bodyPr/>
          <a:lstStyle/>
          <a:p>
            <a:endParaRPr lang="de-DE"/>
          </a:p>
        </p:txBody>
      </p:sp>
      <p:sp>
        <p:nvSpPr>
          <p:cNvPr id="30" name="Shape 26"/>
          <p:cNvSpPr/>
          <p:nvPr/>
        </p:nvSpPr>
        <p:spPr>
          <a:xfrm>
            <a:off x="4555671" y="3182112"/>
            <a:ext cx="0" cy="292608"/>
          </a:xfrm>
          <a:prstGeom prst="line">
            <a:avLst/>
          </a:prstGeom>
          <a:noFill/>
          <a:ln w="15875">
            <a:solidFill>
              <a:srgbClr val="7F8C8D"/>
            </a:solidFill>
            <a:prstDash val="solid"/>
          </a:ln>
        </p:spPr>
        <p:txBody>
          <a:bodyPr/>
          <a:lstStyle/>
          <a:p>
            <a:endParaRPr lang="de-DE"/>
          </a:p>
        </p:txBody>
      </p:sp>
      <p:sp>
        <p:nvSpPr>
          <p:cNvPr id="31" name="Shape 27"/>
          <p:cNvSpPr/>
          <p:nvPr/>
        </p:nvSpPr>
        <p:spPr>
          <a:xfrm>
            <a:off x="3850277" y="3474720"/>
            <a:ext cx="1410789" cy="2331720"/>
          </a:xfrm>
          <a:prstGeom prst="rect">
            <a:avLst/>
          </a:prstGeom>
          <a:solidFill>
            <a:srgbClr val="F2F2F2"/>
          </a:solidFill>
          <a:ln/>
        </p:spPr>
        <p:txBody>
          <a:bodyPr/>
          <a:lstStyle/>
          <a:p>
            <a:endParaRPr lang="de-DE"/>
          </a:p>
        </p:txBody>
      </p:sp>
      <p:sp>
        <p:nvSpPr>
          <p:cNvPr id="32" name="Shape 28"/>
          <p:cNvSpPr/>
          <p:nvPr/>
        </p:nvSpPr>
        <p:spPr>
          <a:xfrm>
            <a:off x="3850277" y="3474720"/>
            <a:ext cx="64008" cy="2331720"/>
          </a:xfrm>
          <a:prstGeom prst="rect">
            <a:avLst/>
          </a:prstGeom>
          <a:solidFill>
            <a:srgbClr val="7F8C8D"/>
          </a:solidFill>
          <a:ln/>
        </p:spPr>
        <p:txBody>
          <a:bodyPr/>
          <a:lstStyle/>
          <a:p>
            <a:endParaRPr lang="de-DE"/>
          </a:p>
        </p:txBody>
      </p:sp>
      <p:sp>
        <p:nvSpPr>
          <p:cNvPr id="33" name="Shape 29"/>
          <p:cNvSpPr/>
          <p:nvPr/>
        </p:nvSpPr>
        <p:spPr>
          <a:xfrm>
            <a:off x="4033157" y="3657600"/>
            <a:ext cx="512064" cy="512064"/>
          </a:xfrm>
          <a:prstGeom prst="ellipse">
            <a:avLst/>
          </a:prstGeom>
          <a:solidFill>
            <a:srgbClr val="FFFFFF"/>
          </a:solidFill>
          <a:ln/>
        </p:spPr>
        <p:txBody>
          <a:bodyPr/>
          <a:lstStyle/>
          <a:p>
            <a:endParaRPr lang="de-DE"/>
          </a:p>
        </p:txBody>
      </p:sp>
      <p:pic>
        <p:nvPicPr>
          <p:cNvPr id="34" name="Image 2" descr="/workspace/ki-timeline/logos/png/deepmind.png"/>
          <p:cNvPicPr>
            <a:picLocks noChangeAspect="1"/>
          </p:cNvPicPr>
          <p:nvPr/>
        </p:nvPicPr>
        <p:blipFill>
          <a:blip r:embed="rId5"/>
          <a:stretch>
            <a:fillRect/>
          </a:stretch>
        </p:blipFill>
        <p:spPr>
          <a:xfrm>
            <a:off x="4135570" y="3760013"/>
            <a:ext cx="307238" cy="307238"/>
          </a:xfrm>
          <a:prstGeom prst="rect">
            <a:avLst/>
          </a:prstGeom>
        </p:spPr>
      </p:pic>
      <p:sp>
        <p:nvSpPr>
          <p:cNvPr id="35" name="Text 30"/>
          <p:cNvSpPr/>
          <p:nvPr/>
        </p:nvSpPr>
        <p:spPr>
          <a:xfrm>
            <a:off x="4033157" y="4261104"/>
            <a:ext cx="1154757" cy="310896"/>
          </a:xfrm>
          <a:prstGeom prst="rect">
            <a:avLst/>
          </a:prstGeom>
          <a:noFill/>
          <a:ln/>
        </p:spPr>
        <p:txBody>
          <a:bodyPr wrap="square" lIns="0" tIns="0" rIns="0" bIns="0" rtlCol="0" anchor="ctr"/>
          <a:lstStyle/>
          <a:p>
            <a:pPr marL="0" indent="0">
              <a:buNone/>
            </a:pPr>
            <a:r>
              <a:rPr lang="en-US" sz="1400" dirty="0">
                <a:solidFill>
                  <a:srgbClr val="181818"/>
                </a:solidFill>
                <a:latin typeface="Poppins SemiBold" pitchFamily="34" charset="0"/>
                <a:ea typeface="Poppins SemiBold" pitchFamily="34" charset="-122"/>
                <a:cs typeface="Poppins SemiBold" pitchFamily="34" charset="-120"/>
              </a:rPr>
              <a:t>AlphaGo</a:t>
            </a:r>
            <a:endParaRPr lang="en-US" sz="1400" dirty="0"/>
          </a:p>
        </p:txBody>
      </p:sp>
      <p:sp>
        <p:nvSpPr>
          <p:cNvPr id="36" name="Text 31"/>
          <p:cNvSpPr/>
          <p:nvPr/>
        </p:nvSpPr>
        <p:spPr>
          <a:xfrm>
            <a:off x="4033157" y="4572000"/>
            <a:ext cx="1154757" cy="237744"/>
          </a:xfrm>
          <a:prstGeom prst="rect">
            <a:avLst/>
          </a:prstGeom>
          <a:noFill/>
          <a:ln/>
        </p:spPr>
        <p:txBody>
          <a:bodyPr wrap="square" lIns="0" tIns="0" rIns="0" bIns="0" rtlCol="0" anchor="ctr"/>
          <a:lstStyle/>
          <a:p>
            <a:pPr marL="0" indent="0">
              <a:buNone/>
            </a:pPr>
            <a:r>
              <a:rPr lang="en-US" sz="1100" dirty="0">
                <a:solidFill>
                  <a:srgbClr val="5D6D7E"/>
                </a:solidFill>
                <a:latin typeface="Lato" pitchFamily="34" charset="0"/>
                <a:ea typeface="Lato" pitchFamily="34" charset="-122"/>
                <a:cs typeface="Lato" pitchFamily="34" charset="-120"/>
              </a:rPr>
              <a:t>Google DeepMind</a:t>
            </a:r>
            <a:endParaRPr lang="en-US" sz="1100" dirty="0"/>
          </a:p>
        </p:txBody>
      </p:sp>
      <p:sp>
        <p:nvSpPr>
          <p:cNvPr id="37" name="Text 32"/>
          <p:cNvSpPr/>
          <p:nvPr/>
        </p:nvSpPr>
        <p:spPr>
          <a:xfrm>
            <a:off x="4033157" y="4846320"/>
            <a:ext cx="1154757" cy="868680"/>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Schlägt Lee Sedol 4:1 im Go</a:t>
            </a:r>
            <a:endParaRPr lang="en-US" sz="1100" dirty="0"/>
          </a:p>
        </p:txBody>
      </p:sp>
      <p:sp>
        <p:nvSpPr>
          <p:cNvPr id="38" name="Text 33"/>
          <p:cNvSpPr/>
          <p:nvPr/>
        </p:nvSpPr>
        <p:spPr>
          <a:xfrm>
            <a:off x="5326380" y="2496312"/>
            <a:ext cx="1554480" cy="320040"/>
          </a:xfrm>
          <a:prstGeom prst="rect">
            <a:avLst/>
          </a:prstGeom>
          <a:noFill/>
          <a:ln/>
        </p:spPr>
        <p:txBody>
          <a:bodyPr wrap="square" lIns="0" tIns="0" rIns="0" bIns="0" rtlCol="0" anchor="ctr"/>
          <a:lstStyle/>
          <a:p>
            <a:pPr marL="0" indent="0" algn="ctr">
              <a:buNone/>
            </a:pPr>
            <a:r>
              <a:rPr lang="en-US" sz="1500" b="1" dirty="0">
                <a:solidFill>
                  <a:srgbClr val="3D4C61"/>
                </a:solidFill>
                <a:latin typeface="Poppins" pitchFamily="34" charset="0"/>
                <a:ea typeface="Poppins" pitchFamily="34" charset="-122"/>
                <a:cs typeface="Poppins" pitchFamily="34" charset="-120"/>
              </a:rPr>
              <a:t>Jun 2017</a:t>
            </a:r>
            <a:endParaRPr lang="en-US" sz="1500" dirty="0"/>
          </a:p>
        </p:txBody>
      </p:sp>
      <p:sp>
        <p:nvSpPr>
          <p:cNvPr id="39" name="Shape 34"/>
          <p:cNvSpPr/>
          <p:nvPr/>
        </p:nvSpPr>
        <p:spPr>
          <a:xfrm>
            <a:off x="5984748" y="2944368"/>
            <a:ext cx="237744" cy="237744"/>
          </a:xfrm>
          <a:prstGeom prst="ellipse">
            <a:avLst/>
          </a:prstGeom>
          <a:solidFill>
            <a:srgbClr val="FFFFFF"/>
          </a:solidFill>
          <a:ln w="38100">
            <a:solidFill>
              <a:srgbClr val="7F8C8D"/>
            </a:solidFill>
            <a:prstDash val="solid"/>
          </a:ln>
        </p:spPr>
        <p:txBody>
          <a:bodyPr/>
          <a:lstStyle/>
          <a:p>
            <a:endParaRPr lang="de-DE"/>
          </a:p>
        </p:txBody>
      </p:sp>
      <p:sp>
        <p:nvSpPr>
          <p:cNvPr id="40" name="Shape 35"/>
          <p:cNvSpPr/>
          <p:nvPr/>
        </p:nvSpPr>
        <p:spPr>
          <a:xfrm>
            <a:off x="6103620" y="3182112"/>
            <a:ext cx="0" cy="292608"/>
          </a:xfrm>
          <a:prstGeom prst="line">
            <a:avLst/>
          </a:prstGeom>
          <a:noFill/>
          <a:ln w="15875">
            <a:solidFill>
              <a:srgbClr val="7F8C8D"/>
            </a:solidFill>
            <a:prstDash val="solid"/>
          </a:ln>
        </p:spPr>
        <p:txBody>
          <a:bodyPr/>
          <a:lstStyle/>
          <a:p>
            <a:endParaRPr lang="de-DE"/>
          </a:p>
        </p:txBody>
      </p:sp>
      <p:sp>
        <p:nvSpPr>
          <p:cNvPr id="41" name="Shape 36"/>
          <p:cNvSpPr/>
          <p:nvPr/>
        </p:nvSpPr>
        <p:spPr>
          <a:xfrm>
            <a:off x="5398226" y="3474720"/>
            <a:ext cx="1410789" cy="2331720"/>
          </a:xfrm>
          <a:prstGeom prst="rect">
            <a:avLst/>
          </a:prstGeom>
          <a:solidFill>
            <a:srgbClr val="F2F2F2"/>
          </a:solidFill>
          <a:ln/>
        </p:spPr>
        <p:txBody>
          <a:bodyPr/>
          <a:lstStyle/>
          <a:p>
            <a:endParaRPr lang="de-DE"/>
          </a:p>
        </p:txBody>
      </p:sp>
      <p:sp>
        <p:nvSpPr>
          <p:cNvPr id="42" name="Shape 37"/>
          <p:cNvSpPr/>
          <p:nvPr/>
        </p:nvSpPr>
        <p:spPr>
          <a:xfrm>
            <a:off x="5398226" y="3474720"/>
            <a:ext cx="64008" cy="2331720"/>
          </a:xfrm>
          <a:prstGeom prst="rect">
            <a:avLst/>
          </a:prstGeom>
          <a:solidFill>
            <a:srgbClr val="7F8C8D"/>
          </a:solidFill>
          <a:ln/>
        </p:spPr>
        <p:txBody>
          <a:bodyPr/>
          <a:lstStyle/>
          <a:p>
            <a:endParaRPr lang="de-DE"/>
          </a:p>
        </p:txBody>
      </p:sp>
      <p:sp>
        <p:nvSpPr>
          <p:cNvPr id="43" name="Shape 38"/>
          <p:cNvSpPr/>
          <p:nvPr/>
        </p:nvSpPr>
        <p:spPr>
          <a:xfrm>
            <a:off x="5581106" y="3657600"/>
            <a:ext cx="512064" cy="512064"/>
          </a:xfrm>
          <a:prstGeom prst="ellipse">
            <a:avLst/>
          </a:prstGeom>
          <a:solidFill>
            <a:srgbClr val="FFFFFF"/>
          </a:solidFill>
          <a:ln/>
        </p:spPr>
        <p:txBody>
          <a:bodyPr/>
          <a:lstStyle/>
          <a:p>
            <a:endParaRPr lang="de-DE"/>
          </a:p>
        </p:txBody>
      </p:sp>
      <p:pic>
        <p:nvPicPr>
          <p:cNvPr id="44" name="Image 3" descr="/workspace/ki-timeline/logos/png/google.png"/>
          <p:cNvPicPr>
            <a:picLocks noChangeAspect="1"/>
          </p:cNvPicPr>
          <p:nvPr/>
        </p:nvPicPr>
        <p:blipFill>
          <a:blip r:embed="rId6"/>
          <a:stretch>
            <a:fillRect/>
          </a:stretch>
        </p:blipFill>
        <p:spPr>
          <a:xfrm>
            <a:off x="5683519" y="3760013"/>
            <a:ext cx="307238" cy="307238"/>
          </a:xfrm>
          <a:prstGeom prst="rect">
            <a:avLst/>
          </a:prstGeom>
        </p:spPr>
      </p:pic>
      <p:sp>
        <p:nvSpPr>
          <p:cNvPr id="45" name="Text 39"/>
          <p:cNvSpPr/>
          <p:nvPr/>
        </p:nvSpPr>
        <p:spPr>
          <a:xfrm>
            <a:off x="5581106" y="4261104"/>
            <a:ext cx="1154757" cy="310896"/>
          </a:xfrm>
          <a:prstGeom prst="rect">
            <a:avLst/>
          </a:prstGeom>
          <a:noFill/>
          <a:ln/>
        </p:spPr>
        <p:txBody>
          <a:bodyPr wrap="square" lIns="0" tIns="0" rIns="0" bIns="0" rtlCol="0" anchor="ctr"/>
          <a:lstStyle/>
          <a:p>
            <a:pPr marL="0" indent="0">
              <a:buNone/>
            </a:pPr>
            <a:r>
              <a:rPr lang="en-US" sz="1400" dirty="0">
                <a:solidFill>
                  <a:srgbClr val="181818"/>
                </a:solidFill>
                <a:latin typeface="Poppins SemiBold" pitchFamily="34" charset="0"/>
                <a:ea typeface="Poppins SemiBold" pitchFamily="34" charset="-122"/>
                <a:cs typeface="Poppins SemiBold" pitchFamily="34" charset="-120"/>
              </a:rPr>
              <a:t>Transformer</a:t>
            </a:r>
            <a:endParaRPr lang="en-US" sz="1400" dirty="0"/>
          </a:p>
        </p:txBody>
      </p:sp>
      <p:sp>
        <p:nvSpPr>
          <p:cNvPr id="46" name="Text 40"/>
          <p:cNvSpPr/>
          <p:nvPr/>
        </p:nvSpPr>
        <p:spPr>
          <a:xfrm>
            <a:off x="5581106" y="4572000"/>
            <a:ext cx="1154757" cy="237744"/>
          </a:xfrm>
          <a:prstGeom prst="rect">
            <a:avLst/>
          </a:prstGeom>
          <a:noFill/>
          <a:ln/>
        </p:spPr>
        <p:txBody>
          <a:bodyPr wrap="square" lIns="0" tIns="0" rIns="0" bIns="0" rtlCol="0" anchor="ctr"/>
          <a:lstStyle/>
          <a:p>
            <a:pPr marL="0" indent="0">
              <a:buNone/>
            </a:pPr>
            <a:r>
              <a:rPr lang="en-US" sz="1100" dirty="0">
                <a:solidFill>
                  <a:srgbClr val="5D6D7E"/>
                </a:solidFill>
                <a:latin typeface="Lato" pitchFamily="34" charset="0"/>
                <a:ea typeface="Lato" pitchFamily="34" charset="-122"/>
                <a:cs typeface="Lato" pitchFamily="34" charset="-120"/>
              </a:rPr>
              <a:t>Google</a:t>
            </a:r>
            <a:endParaRPr lang="en-US" sz="1100" dirty="0"/>
          </a:p>
        </p:txBody>
      </p:sp>
      <p:sp>
        <p:nvSpPr>
          <p:cNvPr id="47" name="Text 41"/>
          <p:cNvSpPr/>
          <p:nvPr/>
        </p:nvSpPr>
        <p:spPr>
          <a:xfrm>
            <a:off x="5581106" y="4846320"/>
            <a:ext cx="1154757" cy="868680"/>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„Attention Is All You Need“</a:t>
            </a:r>
            <a:endParaRPr lang="en-US" sz="1100" dirty="0"/>
          </a:p>
        </p:txBody>
      </p:sp>
      <p:sp>
        <p:nvSpPr>
          <p:cNvPr id="48" name="Text 42"/>
          <p:cNvSpPr/>
          <p:nvPr/>
        </p:nvSpPr>
        <p:spPr>
          <a:xfrm>
            <a:off x="6874329" y="2496312"/>
            <a:ext cx="1554480" cy="320040"/>
          </a:xfrm>
          <a:prstGeom prst="rect">
            <a:avLst/>
          </a:prstGeom>
          <a:noFill/>
          <a:ln/>
        </p:spPr>
        <p:txBody>
          <a:bodyPr wrap="square" lIns="0" tIns="0" rIns="0" bIns="0" rtlCol="0" anchor="ctr"/>
          <a:lstStyle/>
          <a:p>
            <a:pPr marL="0" indent="0" algn="ctr">
              <a:buNone/>
            </a:pPr>
            <a:r>
              <a:rPr lang="en-US" sz="1500" b="1" dirty="0">
                <a:solidFill>
                  <a:srgbClr val="3D4C61"/>
                </a:solidFill>
                <a:latin typeface="Poppins" pitchFamily="34" charset="0"/>
                <a:ea typeface="Poppins" pitchFamily="34" charset="-122"/>
                <a:cs typeface="Poppins" pitchFamily="34" charset="-120"/>
              </a:rPr>
              <a:t>Jun 2018</a:t>
            </a:r>
            <a:endParaRPr lang="en-US" sz="1500" dirty="0"/>
          </a:p>
        </p:txBody>
      </p:sp>
      <p:sp>
        <p:nvSpPr>
          <p:cNvPr id="49" name="Shape 43"/>
          <p:cNvSpPr/>
          <p:nvPr/>
        </p:nvSpPr>
        <p:spPr>
          <a:xfrm>
            <a:off x="7532697" y="2944368"/>
            <a:ext cx="237744" cy="237744"/>
          </a:xfrm>
          <a:prstGeom prst="ellipse">
            <a:avLst/>
          </a:prstGeom>
          <a:solidFill>
            <a:srgbClr val="FFFFFF"/>
          </a:solidFill>
          <a:ln w="38100">
            <a:solidFill>
              <a:srgbClr val="7F8C8D"/>
            </a:solidFill>
            <a:prstDash val="solid"/>
          </a:ln>
        </p:spPr>
        <p:txBody>
          <a:bodyPr/>
          <a:lstStyle/>
          <a:p>
            <a:endParaRPr lang="de-DE"/>
          </a:p>
        </p:txBody>
      </p:sp>
      <p:sp>
        <p:nvSpPr>
          <p:cNvPr id="50" name="Shape 44"/>
          <p:cNvSpPr/>
          <p:nvPr/>
        </p:nvSpPr>
        <p:spPr>
          <a:xfrm>
            <a:off x="7651569" y="3182112"/>
            <a:ext cx="0" cy="292608"/>
          </a:xfrm>
          <a:prstGeom prst="line">
            <a:avLst/>
          </a:prstGeom>
          <a:noFill/>
          <a:ln w="15875">
            <a:solidFill>
              <a:srgbClr val="7F8C8D"/>
            </a:solidFill>
            <a:prstDash val="solid"/>
          </a:ln>
        </p:spPr>
        <p:txBody>
          <a:bodyPr/>
          <a:lstStyle/>
          <a:p>
            <a:endParaRPr lang="de-DE"/>
          </a:p>
        </p:txBody>
      </p:sp>
      <p:sp>
        <p:nvSpPr>
          <p:cNvPr id="51" name="Shape 45"/>
          <p:cNvSpPr/>
          <p:nvPr/>
        </p:nvSpPr>
        <p:spPr>
          <a:xfrm>
            <a:off x="6946174" y="3474720"/>
            <a:ext cx="1410789" cy="2331720"/>
          </a:xfrm>
          <a:prstGeom prst="rect">
            <a:avLst/>
          </a:prstGeom>
          <a:solidFill>
            <a:srgbClr val="F2F2F2"/>
          </a:solidFill>
          <a:ln/>
        </p:spPr>
        <p:txBody>
          <a:bodyPr/>
          <a:lstStyle/>
          <a:p>
            <a:endParaRPr lang="de-DE"/>
          </a:p>
        </p:txBody>
      </p:sp>
      <p:sp>
        <p:nvSpPr>
          <p:cNvPr id="52" name="Shape 46"/>
          <p:cNvSpPr/>
          <p:nvPr/>
        </p:nvSpPr>
        <p:spPr>
          <a:xfrm>
            <a:off x="6946174" y="3474720"/>
            <a:ext cx="64008" cy="2331720"/>
          </a:xfrm>
          <a:prstGeom prst="rect">
            <a:avLst/>
          </a:prstGeom>
          <a:solidFill>
            <a:srgbClr val="7F8C8D"/>
          </a:solidFill>
          <a:ln/>
        </p:spPr>
        <p:txBody>
          <a:bodyPr/>
          <a:lstStyle/>
          <a:p>
            <a:endParaRPr lang="de-DE"/>
          </a:p>
        </p:txBody>
      </p:sp>
      <p:sp>
        <p:nvSpPr>
          <p:cNvPr id="53" name="Shape 47"/>
          <p:cNvSpPr/>
          <p:nvPr/>
        </p:nvSpPr>
        <p:spPr>
          <a:xfrm>
            <a:off x="7129054" y="3657600"/>
            <a:ext cx="512064" cy="512064"/>
          </a:xfrm>
          <a:prstGeom prst="ellipse">
            <a:avLst/>
          </a:prstGeom>
          <a:solidFill>
            <a:srgbClr val="FFFFFF"/>
          </a:solidFill>
          <a:ln/>
        </p:spPr>
        <p:txBody>
          <a:bodyPr/>
          <a:lstStyle/>
          <a:p>
            <a:endParaRPr lang="de-DE"/>
          </a:p>
        </p:txBody>
      </p:sp>
      <p:pic>
        <p:nvPicPr>
          <p:cNvPr id="54" name="Image 4" descr="/workspace/ki-timeline/logos/png/openai.png"/>
          <p:cNvPicPr>
            <a:picLocks noChangeAspect="1"/>
          </p:cNvPicPr>
          <p:nvPr/>
        </p:nvPicPr>
        <p:blipFill>
          <a:blip r:embed="rId7"/>
          <a:stretch>
            <a:fillRect/>
          </a:stretch>
        </p:blipFill>
        <p:spPr>
          <a:xfrm>
            <a:off x="7231467" y="3760013"/>
            <a:ext cx="307238" cy="307238"/>
          </a:xfrm>
          <a:prstGeom prst="rect">
            <a:avLst/>
          </a:prstGeom>
        </p:spPr>
      </p:pic>
      <p:sp>
        <p:nvSpPr>
          <p:cNvPr id="55" name="Text 48"/>
          <p:cNvSpPr/>
          <p:nvPr/>
        </p:nvSpPr>
        <p:spPr>
          <a:xfrm>
            <a:off x="7129054" y="4261104"/>
            <a:ext cx="1154757" cy="310896"/>
          </a:xfrm>
          <a:prstGeom prst="rect">
            <a:avLst/>
          </a:prstGeom>
          <a:noFill/>
          <a:ln/>
        </p:spPr>
        <p:txBody>
          <a:bodyPr wrap="square" lIns="0" tIns="0" rIns="0" bIns="0" rtlCol="0" anchor="ctr"/>
          <a:lstStyle/>
          <a:p>
            <a:pPr marL="0" indent="0">
              <a:buNone/>
            </a:pPr>
            <a:r>
              <a:rPr lang="en-US" sz="1400" dirty="0">
                <a:solidFill>
                  <a:srgbClr val="181818"/>
                </a:solidFill>
                <a:latin typeface="Poppins SemiBold" pitchFamily="34" charset="0"/>
                <a:ea typeface="Poppins SemiBold" pitchFamily="34" charset="-122"/>
                <a:cs typeface="Poppins SemiBold" pitchFamily="34" charset="-120"/>
              </a:rPr>
              <a:t>GPT-1 / BERT</a:t>
            </a:r>
            <a:endParaRPr lang="en-US" sz="1400" dirty="0"/>
          </a:p>
        </p:txBody>
      </p:sp>
      <p:sp>
        <p:nvSpPr>
          <p:cNvPr id="56" name="Text 49"/>
          <p:cNvSpPr/>
          <p:nvPr/>
        </p:nvSpPr>
        <p:spPr>
          <a:xfrm>
            <a:off x="7129054" y="4572000"/>
            <a:ext cx="1154757" cy="237744"/>
          </a:xfrm>
          <a:prstGeom prst="rect">
            <a:avLst/>
          </a:prstGeom>
          <a:noFill/>
          <a:ln/>
        </p:spPr>
        <p:txBody>
          <a:bodyPr wrap="square" lIns="0" tIns="0" rIns="0" bIns="0" rtlCol="0" anchor="ctr"/>
          <a:lstStyle/>
          <a:p>
            <a:pPr marL="0" indent="0">
              <a:buNone/>
            </a:pPr>
            <a:r>
              <a:rPr lang="en-US" sz="1100" dirty="0">
                <a:solidFill>
                  <a:srgbClr val="5D6D7E"/>
                </a:solidFill>
                <a:latin typeface="Lato" pitchFamily="34" charset="0"/>
                <a:ea typeface="Lato" pitchFamily="34" charset="-122"/>
                <a:cs typeface="Lato" pitchFamily="34" charset="-120"/>
              </a:rPr>
              <a:t>OpenAI / Google</a:t>
            </a:r>
            <a:endParaRPr lang="en-US" sz="1100" dirty="0"/>
          </a:p>
        </p:txBody>
      </p:sp>
      <p:sp>
        <p:nvSpPr>
          <p:cNvPr id="57" name="Text 50"/>
          <p:cNvSpPr/>
          <p:nvPr/>
        </p:nvSpPr>
        <p:spPr>
          <a:xfrm>
            <a:off x="7129054" y="4846320"/>
            <a:ext cx="1154757" cy="868680"/>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Vortrainierte Sprach­modelle</a:t>
            </a:r>
            <a:endParaRPr lang="en-US" sz="1100" dirty="0"/>
          </a:p>
        </p:txBody>
      </p:sp>
      <p:sp>
        <p:nvSpPr>
          <p:cNvPr id="58" name="Text 51"/>
          <p:cNvSpPr/>
          <p:nvPr/>
        </p:nvSpPr>
        <p:spPr>
          <a:xfrm>
            <a:off x="8422277" y="2496312"/>
            <a:ext cx="1554480" cy="320040"/>
          </a:xfrm>
          <a:prstGeom prst="rect">
            <a:avLst/>
          </a:prstGeom>
          <a:noFill/>
          <a:ln/>
        </p:spPr>
        <p:txBody>
          <a:bodyPr wrap="square" lIns="0" tIns="0" rIns="0" bIns="0" rtlCol="0" anchor="ctr"/>
          <a:lstStyle/>
          <a:p>
            <a:pPr marL="0" indent="0" algn="ctr">
              <a:buNone/>
            </a:pPr>
            <a:r>
              <a:rPr lang="en-US" sz="1500" b="1" dirty="0">
                <a:solidFill>
                  <a:srgbClr val="3D4C61"/>
                </a:solidFill>
                <a:latin typeface="Poppins" pitchFamily="34" charset="0"/>
                <a:ea typeface="Poppins" pitchFamily="34" charset="-122"/>
                <a:cs typeface="Poppins" pitchFamily="34" charset="-120"/>
              </a:rPr>
              <a:t>Mai 2020</a:t>
            </a:r>
            <a:endParaRPr lang="en-US" sz="1500" dirty="0"/>
          </a:p>
        </p:txBody>
      </p:sp>
      <p:sp>
        <p:nvSpPr>
          <p:cNvPr id="59" name="Shape 52"/>
          <p:cNvSpPr/>
          <p:nvPr/>
        </p:nvSpPr>
        <p:spPr>
          <a:xfrm>
            <a:off x="9080645" y="2944368"/>
            <a:ext cx="237744" cy="237744"/>
          </a:xfrm>
          <a:prstGeom prst="ellipse">
            <a:avLst/>
          </a:prstGeom>
          <a:solidFill>
            <a:srgbClr val="FFFFFF"/>
          </a:solidFill>
          <a:ln w="38100">
            <a:solidFill>
              <a:srgbClr val="7F8C8D"/>
            </a:solidFill>
            <a:prstDash val="solid"/>
          </a:ln>
        </p:spPr>
        <p:txBody>
          <a:bodyPr/>
          <a:lstStyle/>
          <a:p>
            <a:endParaRPr lang="de-DE"/>
          </a:p>
        </p:txBody>
      </p:sp>
      <p:sp>
        <p:nvSpPr>
          <p:cNvPr id="60" name="Shape 53"/>
          <p:cNvSpPr/>
          <p:nvPr/>
        </p:nvSpPr>
        <p:spPr>
          <a:xfrm>
            <a:off x="9199517" y="3182112"/>
            <a:ext cx="0" cy="292608"/>
          </a:xfrm>
          <a:prstGeom prst="line">
            <a:avLst/>
          </a:prstGeom>
          <a:noFill/>
          <a:ln w="15875">
            <a:solidFill>
              <a:srgbClr val="7F8C8D"/>
            </a:solidFill>
            <a:prstDash val="solid"/>
          </a:ln>
        </p:spPr>
        <p:txBody>
          <a:bodyPr/>
          <a:lstStyle/>
          <a:p>
            <a:endParaRPr lang="de-DE"/>
          </a:p>
        </p:txBody>
      </p:sp>
      <p:sp>
        <p:nvSpPr>
          <p:cNvPr id="61" name="Shape 54"/>
          <p:cNvSpPr/>
          <p:nvPr/>
        </p:nvSpPr>
        <p:spPr>
          <a:xfrm>
            <a:off x="8494123" y="3474720"/>
            <a:ext cx="1410789" cy="2331720"/>
          </a:xfrm>
          <a:prstGeom prst="rect">
            <a:avLst/>
          </a:prstGeom>
          <a:solidFill>
            <a:srgbClr val="F2F2F2"/>
          </a:solidFill>
          <a:ln/>
        </p:spPr>
        <p:txBody>
          <a:bodyPr/>
          <a:lstStyle/>
          <a:p>
            <a:endParaRPr lang="de-DE"/>
          </a:p>
        </p:txBody>
      </p:sp>
      <p:sp>
        <p:nvSpPr>
          <p:cNvPr id="62" name="Shape 55"/>
          <p:cNvSpPr/>
          <p:nvPr/>
        </p:nvSpPr>
        <p:spPr>
          <a:xfrm>
            <a:off x="8494123" y="3474720"/>
            <a:ext cx="64008" cy="2331720"/>
          </a:xfrm>
          <a:prstGeom prst="rect">
            <a:avLst/>
          </a:prstGeom>
          <a:solidFill>
            <a:srgbClr val="7F8C8D"/>
          </a:solidFill>
          <a:ln/>
        </p:spPr>
        <p:txBody>
          <a:bodyPr/>
          <a:lstStyle/>
          <a:p>
            <a:endParaRPr lang="de-DE"/>
          </a:p>
        </p:txBody>
      </p:sp>
      <p:sp>
        <p:nvSpPr>
          <p:cNvPr id="63" name="Shape 56"/>
          <p:cNvSpPr/>
          <p:nvPr/>
        </p:nvSpPr>
        <p:spPr>
          <a:xfrm>
            <a:off x="8677003" y="3657600"/>
            <a:ext cx="512064" cy="512064"/>
          </a:xfrm>
          <a:prstGeom prst="ellipse">
            <a:avLst/>
          </a:prstGeom>
          <a:solidFill>
            <a:srgbClr val="FFFFFF"/>
          </a:solidFill>
          <a:ln/>
        </p:spPr>
        <p:txBody>
          <a:bodyPr/>
          <a:lstStyle/>
          <a:p>
            <a:endParaRPr lang="de-DE"/>
          </a:p>
        </p:txBody>
      </p:sp>
      <p:pic>
        <p:nvPicPr>
          <p:cNvPr id="64" name="Image 5" descr="/workspace/ki-timeline/logos/png/openai.png"/>
          <p:cNvPicPr>
            <a:picLocks noChangeAspect="1"/>
          </p:cNvPicPr>
          <p:nvPr/>
        </p:nvPicPr>
        <p:blipFill>
          <a:blip r:embed="rId7"/>
          <a:stretch>
            <a:fillRect/>
          </a:stretch>
        </p:blipFill>
        <p:spPr>
          <a:xfrm>
            <a:off x="8779416" y="3760013"/>
            <a:ext cx="307238" cy="307238"/>
          </a:xfrm>
          <a:prstGeom prst="rect">
            <a:avLst/>
          </a:prstGeom>
        </p:spPr>
      </p:pic>
      <p:sp>
        <p:nvSpPr>
          <p:cNvPr id="65" name="Text 57"/>
          <p:cNvSpPr/>
          <p:nvPr/>
        </p:nvSpPr>
        <p:spPr>
          <a:xfrm>
            <a:off x="8677003" y="4261104"/>
            <a:ext cx="1154757" cy="310896"/>
          </a:xfrm>
          <a:prstGeom prst="rect">
            <a:avLst/>
          </a:prstGeom>
          <a:noFill/>
          <a:ln/>
        </p:spPr>
        <p:txBody>
          <a:bodyPr wrap="square" lIns="0" tIns="0" rIns="0" bIns="0" rtlCol="0" anchor="ctr"/>
          <a:lstStyle/>
          <a:p>
            <a:pPr marL="0" indent="0">
              <a:buNone/>
            </a:pPr>
            <a:r>
              <a:rPr lang="en-US" sz="1400" dirty="0">
                <a:solidFill>
                  <a:srgbClr val="181818"/>
                </a:solidFill>
                <a:latin typeface="Poppins SemiBold" pitchFamily="34" charset="0"/>
                <a:ea typeface="Poppins SemiBold" pitchFamily="34" charset="-122"/>
                <a:cs typeface="Poppins SemiBold" pitchFamily="34" charset="-120"/>
              </a:rPr>
              <a:t>GPT-3</a:t>
            </a:r>
            <a:endParaRPr lang="en-US" sz="1400" dirty="0"/>
          </a:p>
        </p:txBody>
      </p:sp>
      <p:sp>
        <p:nvSpPr>
          <p:cNvPr id="66" name="Text 58"/>
          <p:cNvSpPr/>
          <p:nvPr/>
        </p:nvSpPr>
        <p:spPr>
          <a:xfrm>
            <a:off x="8677003" y="4572000"/>
            <a:ext cx="1154757" cy="237744"/>
          </a:xfrm>
          <a:prstGeom prst="rect">
            <a:avLst/>
          </a:prstGeom>
          <a:noFill/>
          <a:ln/>
        </p:spPr>
        <p:txBody>
          <a:bodyPr wrap="square" lIns="0" tIns="0" rIns="0" bIns="0" rtlCol="0" anchor="ctr"/>
          <a:lstStyle/>
          <a:p>
            <a:pPr marL="0" indent="0">
              <a:buNone/>
            </a:pPr>
            <a:r>
              <a:rPr lang="en-US" sz="1100" dirty="0">
                <a:solidFill>
                  <a:srgbClr val="5D6D7E"/>
                </a:solidFill>
                <a:latin typeface="Lato" pitchFamily="34" charset="0"/>
                <a:ea typeface="Lato" pitchFamily="34" charset="-122"/>
                <a:cs typeface="Lato" pitchFamily="34" charset="-120"/>
              </a:rPr>
              <a:t>OpenAI</a:t>
            </a:r>
            <a:endParaRPr lang="en-US" sz="1100" dirty="0"/>
          </a:p>
        </p:txBody>
      </p:sp>
      <p:sp>
        <p:nvSpPr>
          <p:cNvPr id="67" name="Text 59"/>
          <p:cNvSpPr/>
          <p:nvPr/>
        </p:nvSpPr>
        <p:spPr>
          <a:xfrm>
            <a:off x="8677003" y="4846320"/>
            <a:ext cx="1154757" cy="868680"/>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175 Mrd. Parameter, lernt aus wenigen Beispielen</a:t>
            </a:r>
            <a:endParaRPr lang="en-US" sz="1100" dirty="0"/>
          </a:p>
        </p:txBody>
      </p:sp>
      <p:sp>
        <p:nvSpPr>
          <p:cNvPr id="68" name="Text 60"/>
          <p:cNvSpPr/>
          <p:nvPr/>
        </p:nvSpPr>
        <p:spPr>
          <a:xfrm>
            <a:off x="9970226" y="2496312"/>
            <a:ext cx="1554480" cy="320040"/>
          </a:xfrm>
          <a:prstGeom prst="rect">
            <a:avLst/>
          </a:prstGeom>
          <a:noFill/>
          <a:ln/>
        </p:spPr>
        <p:txBody>
          <a:bodyPr wrap="square" lIns="0" tIns="0" rIns="0" bIns="0" rtlCol="0" anchor="ctr"/>
          <a:lstStyle/>
          <a:p>
            <a:pPr marL="0" indent="0" algn="ctr">
              <a:buNone/>
            </a:pPr>
            <a:r>
              <a:rPr lang="en-US" sz="1500" b="1" dirty="0">
                <a:solidFill>
                  <a:srgbClr val="3D4C61"/>
                </a:solidFill>
                <a:latin typeface="Poppins" pitchFamily="34" charset="0"/>
                <a:ea typeface="Poppins" pitchFamily="34" charset="-122"/>
                <a:cs typeface="Poppins" pitchFamily="34" charset="-120"/>
              </a:rPr>
              <a:t>Nov 2020</a:t>
            </a:r>
            <a:endParaRPr lang="en-US" sz="1500" dirty="0"/>
          </a:p>
        </p:txBody>
      </p:sp>
      <p:sp>
        <p:nvSpPr>
          <p:cNvPr id="69" name="Shape 61"/>
          <p:cNvSpPr/>
          <p:nvPr/>
        </p:nvSpPr>
        <p:spPr>
          <a:xfrm>
            <a:off x="10628594" y="2944368"/>
            <a:ext cx="237744" cy="237744"/>
          </a:xfrm>
          <a:prstGeom prst="ellipse">
            <a:avLst/>
          </a:prstGeom>
          <a:solidFill>
            <a:srgbClr val="FFFFFF"/>
          </a:solidFill>
          <a:ln w="38100">
            <a:solidFill>
              <a:srgbClr val="7F8C8D"/>
            </a:solidFill>
            <a:prstDash val="solid"/>
          </a:ln>
        </p:spPr>
        <p:txBody>
          <a:bodyPr/>
          <a:lstStyle/>
          <a:p>
            <a:endParaRPr lang="de-DE"/>
          </a:p>
        </p:txBody>
      </p:sp>
      <p:sp>
        <p:nvSpPr>
          <p:cNvPr id="70" name="Shape 62"/>
          <p:cNvSpPr/>
          <p:nvPr/>
        </p:nvSpPr>
        <p:spPr>
          <a:xfrm>
            <a:off x="10747466" y="3182112"/>
            <a:ext cx="0" cy="292608"/>
          </a:xfrm>
          <a:prstGeom prst="line">
            <a:avLst/>
          </a:prstGeom>
          <a:noFill/>
          <a:ln w="15875">
            <a:solidFill>
              <a:srgbClr val="7F8C8D"/>
            </a:solidFill>
            <a:prstDash val="solid"/>
          </a:ln>
        </p:spPr>
        <p:txBody>
          <a:bodyPr/>
          <a:lstStyle/>
          <a:p>
            <a:endParaRPr lang="de-DE"/>
          </a:p>
        </p:txBody>
      </p:sp>
      <p:sp>
        <p:nvSpPr>
          <p:cNvPr id="71" name="Shape 63"/>
          <p:cNvSpPr/>
          <p:nvPr/>
        </p:nvSpPr>
        <p:spPr>
          <a:xfrm>
            <a:off x="10042071" y="3474720"/>
            <a:ext cx="1410789" cy="2331720"/>
          </a:xfrm>
          <a:prstGeom prst="rect">
            <a:avLst/>
          </a:prstGeom>
          <a:solidFill>
            <a:srgbClr val="F2F2F2"/>
          </a:solidFill>
          <a:ln/>
        </p:spPr>
        <p:txBody>
          <a:bodyPr/>
          <a:lstStyle/>
          <a:p>
            <a:endParaRPr lang="de-DE"/>
          </a:p>
        </p:txBody>
      </p:sp>
      <p:sp>
        <p:nvSpPr>
          <p:cNvPr id="72" name="Shape 64"/>
          <p:cNvSpPr/>
          <p:nvPr/>
        </p:nvSpPr>
        <p:spPr>
          <a:xfrm>
            <a:off x="10042071" y="3474720"/>
            <a:ext cx="64008" cy="2331720"/>
          </a:xfrm>
          <a:prstGeom prst="rect">
            <a:avLst/>
          </a:prstGeom>
          <a:solidFill>
            <a:srgbClr val="7F8C8D"/>
          </a:solidFill>
          <a:ln/>
        </p:spPr>
        <p:txBody>
          <a:bodyPr/>
          <a:lstStyle/>
          <a:p>
            <a:endParaRPr lang="de-DE"/>
          </a:p>
        </p:txBody>
      </p:sp>
      <p:sp>
        <p:nvSpPr>
          <p:cNvPr id="73" name="Shape 65"/>
          <p:cNvSpPr/>
          <p:nvPr/>
        </p:nvSpPr>
        <p:spPr>
          <a:xfrm>
            <a:off x="10224951" y="3657600"/>
            <a:ext cx="512064" cy="512064"/>
          </a:xfrm>
          <a:prstGeom prst="ellipse">
            <a:avLst/>
          </a:prstGeom>
          <a:solidFill>
            <a:srgbClr val="FFFFFF"/>
          </a:solidFill>
          <a:ln/>
        </p:spPr>
        <p:txBody>
          <a:bodyPr/>
          <a:lstStyle/>
          <a:p>
            <a:endParaRPr lang="de-DE"/>
          </a:p>
        </p:txBody>
      </p:sp>
      <p:pic>
        <p:nvPicPr>
          <p:cNvPr id="74" name="Image 6" descr="/workspace/ki-timeline/logos/png/deepmind.png"/>
          <p:cNvPicPr>
            <a:picLocks noChangeAspect="1"/>
          </p:cNvPicPr>
          <p:nvPr/>
        </p:nvPicPr>
        <p:blipFill>
          <a:blip r:embed="rId5"/>
          <a:stretch>
            <a:fillRect/>
          </a:stretch>
        </p:blipFill>
        <p:spPr>
          <a:xfrm>
            <a:off x="10327364" y="3760013"/>
            <a:ext cx="307238" cy="307238"/>
          </a:xfrm>
          <a:prstGeom prst="rect">
            <a:avLst/>
          </a:prstGeom>
        </p:spPr>
      </p:pic>
      <p:sp>
        <p:nvSpPr>
          <p:cNvPr id="75" name="Text 66"/>
          <p:cNvSpPr/>
          <p:nvPr/>
        </p:nvSpPr>
        <p:spPr>
          <a:xfrm>
            <a:off x="10224951" y="4261104"/>
            <a:ext cx="1154757" cy="310896"/>
          </a:xfrm>
          <a:prstGeom prst="rect">
            <a:avLst/>
          </a:prstGeom>
          <a:noFill/>
          <a:ln/>
        </p:spPr>
        <p:txBody>
          <a:bodyPr wrap="square" lIns="0" tIns="0" rIns="0" bIns="0" rtlCol="0" anchor="ctr"/>
          <a:lstStyle/>
          <a:p>
            <a:pPr marL="0" indent="0">
              <a:buNone/>
            </a:pPr>
            <a:r>
              <a:rPr lang="en-US" sz="1400" dirty="0">
                <a:solidFill>
                  <a:srgbClr val="181818"/>
                </a:solidFill>
                <a:latin typeface="Poppins SemiBold" pitchFamily="34" charset="0"/>
                <a:ea typeface="Poppins SemiBold" pitchFamily="34" charset="-122"/>
                <a:cs typeface="Poppins SemiBold" pitchFamily="34" charset="-120"/>
              </a:rPr>
              <a:t>AlphaFold 2</a:t>
            </a:r>
            <a:endParaRPr lang="en-US" sz="1400" dirty="0"/>
          </a:p>
        </p:txBody>
      </p:sp>
      <p:sp>
        <p:nvSpPr>
          <p:cNvPr id="76" name="Text 67"/>
          <p:cNvSpPr/>
          <p:nvPr/>
        </p:nvSpPr>
        <p:spPr>
          <a:xfrm>
            <a:off x="10224951" y="4572000"/>
            <a:ext cx="1154757" cy="237744"/>
          </a:xfrm>
          <a:prstGeom prst="rect">
            <a:avLst/>
          </a:prstGeom>
          <a:noFill/>
          <a:ln/>
        </p:spPr>
        <p:txBody>
          <a:bodyPr wrap="square" lIns="0" tIns="0" rIns="0" bIns="0" rtlCol="0" anchor="ctr"/>
          <a:lstStyle/>
          <a:p>
            <a:pPr marL="0" indent="0">
              <a:buNone/>
            </a:pPr>
            <a:r>
              <a:rPr lang="en-US" sz="1100" dirty="0">
                <a:solidFill>
                  <a:srgbClr val="5D6D7E"/>
                </a:solidFill>
                <a:latin typeface="Lato" pitchFamily="34" charset="0"/>
                <a:ea typeface="Lato" pitchFamily="34" charset="-122"/>
                <a:cs typeface="Lato" pitchFamily="34" charset="-120"/>
              </a:rPr>
              <a:t>Google DeepMind</a:t>
            </a:r>
            <a:endParaRPr lang="en-US" sz="1100" dirty="0"/>
          </a:p>
        </p:txBody>
      </p:sp>
      <p:sp>
        <p:nvSpPr>
          <p:cNvPr id="77" name="Text 68"/>
          <p:cNvSpPr/>
          <p:nvPr/>
        </p:nvSpPr>
        <p:spPr>
          <a:xfrm>
            <a:off x="10224951" y="4846320"/>
            <a:ext cx="1154757" cy="868680"/>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Sagt Protein­strukturen vorher</a:t>
            </a:r>
            <a:endParaRPr lang="en-US" sz="1100" dirty="0"/>
          </a:p>
        </p:txBody>
      </p:sp>
      <p:sp>
        <p:nvSpPr>
          <p:cNvPr id="78" name="Shape 69"/>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79" name="Shape 70"/>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80" name="Text 71"/>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81" name="Shape 72"/>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82" name="Text 73"/>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83" name="Shape 74"/>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84" name="Text 75"/>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85" name="Shape 76"/>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86" name="Text 77"/>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87" name="Shape 78"/>
          <p:cNvSpPr/>
          <p:nvPr/>
        </p:nvSpPr>
        <p:spPr>
          <a:xfrm>
            <a:off x="8692530" y="6359652"/>
            <a:ext cx="82296" cy="82296"/>
          </a:xfrm>
          <a:prstGeom prst="ellipse">
            <a:avLst/>
          </a:prstGeom>
          <a:solidFill>
            <a:srgbClr val="D62828"/>
          </a:solidFill>
          <a:ln/>
        </p:spPr>
        <p:txBody>
          <a:bodyPr/>
          <a:lstStyle/>
          <a:p>
            <a:endParaRPr lang="de-DE"/>
          </a:p>
        </p:txBody>
      </p:sp>
      <p:sp>
        <p:nvSpPr>
          <p:cNvPr id="88" name="Shape 79"/>
          <p:cNvSpPr/>
          <p:nvPr/>
        </p:nvSpPr>
        <p:spPr>
          <a:xfrm>
            <a:off x="3357503" y="6364224"/>
            <a:ext cx="4430047" cy="73152"/>
          </a:xfrm>
          <a:prstGeom prst="rect">
            <a:avLst/>
          </a:prstGeom>
          <a:solidFill>
            <a:srgbClr val="3D4C61"/>
          </a:solidFill>
          <a:ln/>
        </p:spPr>
        <p:txBody>
          <a:bodyPr/>
          <a:lstStyle/>
          <a:p>
            <a:endParaRPr lang="de-DE"/>
          </a:p>
        </p:txBody>
      </p:sp>
      <p:sp>
        <p:nvSpPr>
          <p:cNvPr id="89" name="Text 80"/>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10</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
    <p:bg>
      <p:bgPr>
        <a:solidFill>
          <a:srgbClr val="3D4C61"/>
        </a:solidFill>
        <a:effectLst/>
      </p:bgPr>
    </p:bg>
    <p:spTree>
      <p:nvGrpSpPr>
        <p:cNvPr id="1" name=""/>
        <p:cNvGrpSpPr/>
        <p:nvPr/>
      </p:nvGrpSpPr>
      <p:grpSpPr>
        <a:xfrm>
          <a:off x="0" y="0"/>
          <a:ext cx="0" cy="0"/>
          <a:chOff x="0" y="0"/>
          <a:chExt cx="0" cy="0"/>
        </a:xfrm>
      </p:grpSpPr>
      <p:sp>
        <p:nvSpPr>
          <p:cNvPr id="2" name="Text 0"/>
          <p:cNvSpPr/>
          <p:nvPr/>
        </p:nvSpPr>
        <p:spPr>
          <a:xfrm>
            <a:off x="914400" y="822960"/>
            <a:ext cx="7315200" cy="338328"/>
          </a:xfrm>
          <a:prstGeom prst="rect">
            <a:avLst/>
          </a:prstGeom>
          <a:noFill/>
          <a:ln/>
        </p:spPr>
        <p:txBody>
          <a:bodyPr wrap="square" lIns="0" tIns="0" rIns="0" bIns="0" rtlCol="0" anchor="ctr"/>
          <a:lstStyle/>
          <a:p>
            <a:pPr marL="0" indent="0">
              <a:buNone/>
            </a:pPr>
            <a:r>
              <a:rPr lang="en-US" sz="1600" dirty="0">
                <a:solidFill>
                  <a:srgbClr val="D2D3D5"/>
                </a:solidFill>
                <a:latin typeface="Poppins" pitchFamily="34" charset="0"/>
                <a:ea typeface="Poppins" pitchFamily="34" charset="-122"/>
                <a:cs typeface="Poppins" pitchFamily="34" charset="-120"/>
              </a:rPr>
              <a:t>Kapitel 5 · Wendepunkt ChatGPT</a:t>
            </a:r>
            <a:endParaRPr lang="en-US" sz="1600" dirty="0"/>
          </a:p>
        </p:txBody>
      </p:sp>
      <p:sp>
        <p:nvSpPr>
          <p:cNvPr id="3" name="Shape 1"/>
          <p:cNvSpPr/>
          <p:nvPr/>
        </p:nvSpPr>
        <p:spPr>
          <a:xfrm>
            <a:off x="914400" y="1325880"/>
            <a:ext cx="822960" cy="73152"/>
          </a:xfrm>
          <a:prstGeom prst="rect">
            <a:avLst/>
          </a:prstGeom>
          <a:solidFill>
            <a:srgbClr val="D62828"/>
          </a:solidFill>
          <a:ln/>
        </p:spPr>
        <p:txBody>
          <a:bodyPr/>
          <a:lstStyle/>
          <a:p>
            <a:endParaRPr lang="de-DE"/>
          </a:p>
        </p:txBody>
      </p:sp>
      <p:sp>
        <p:nvSpPr>
          <p:cNvPr id="4" name="Text 2"/>
          <p:cNvSpPr/>
          <p:nvPr/>
        </p:nvSpPr>
        <p:spPr>
          <a:xfrm>
            <a:off x="822960" y="1554480"/>
            <a:ext cx="10515600" cy="2103120"/>
          </a:xfrm>
          <a:prstGeom prst="rect">
            <a:avLst/>
          </a:prstGeom>
          <a:noFill/>
          <a:ln/>
        </p:spPr>
        <p:txBody>
          <a:bodyPr wrap="square" lIns="0" tIns="0" rIns="0" bIns="0" rtlCol="0" anchor="ctr"/>
          <a:lstStyle/>
          <a:p>
            <a:pPr marL="0" indent="0">
              <a:buNone/>
            </a:pPr>
            <a:r>
              <a:rPr lang="en-US" sz="14000" dirty="0">
                <a:solidFill>
                  <a:srgbClr val="FFFFFF"/>
                </a:solidFill>
                <a:latin typeface="Playfair Display" pitchFamily="34" charset="0"/>
                <a:ea typeface="Playfair Display" pitchFamily="34" charset="-122"/>
                <a:cs typeface="Playfair Display" pitchFamily="34" charset="-120"/>
              </a:rPr>
              <a:t>30.11.2022</a:t>
            </a:r>
            <a:endParaRPr lang="en-US" sz="14000" dirty="0"/>
          </a:p>
        </p:txBody>
      </p:sp>
      <p:sp>
        <p:nvSpPr>
          <p:cNvPr id="5" name="Shape 3"/>
          <p:cNvSpPr/>
          <p:nvPr/>
        </p:nvSpPr>
        <p:spPr>
          <a:xfrm>
            <a:off x="914400" y="4069080"/>
            <a:ext cx="868680" cy="868680"/>
          </a:xfrm>
          <a:prstGeom prst="ellipse">
            <a:avLst/>
          </a:prstGeom>
          <a:solidFill>
            <a:srgbClr val="FFFFFF"/>
          </a:solidFill>
          <a:ln/>
        </p:spPr>
        <p:txBody>
          <a:bodyPr/>
          <a:lstStyle/>
          <a:p>
            <a:endParaRPr lang="de-DE"/>
          </a:p>
        </p:txBody>
      </p:sp>
      <p:pic>
        <p:nvPicPr>
          <p:cNvPr id="6" name="Image 0" descr="/workspace/ki-timeline/logos/png/openai.png"/>
          <p:cNvPicPr>
            <a:picLocks noChangeAspect="1"/>
          </p:cNvPicPr>
          <p:nvPr/>
        </p:nvPicPr>
        <p:blipFill>
          <a:blip r:embed="rId3"/>
          <a:stretch>
            <a:fillRect/>
          </a:stretch>
        </p:blipFill>
        <p:spPr>
          <a:xfrm>
            <a:off x="1088136" y="4242816"/>
            <a:ext cx="521208" cy="521208"/>
          </a:xfrm>
          <a:prstGeom prst="rect">
            <a:avLst/>
          </a:prstGeom>
        </p:spPr>
      </p:pic>
      <p:sp>
        <p:nvSpPr>
          <p:cNvPr id="7" name="Text 4"/>
          <p:cNvSpPr/>
          <p:nvPr/>
        </p:nvSpPr>
        <p:spPr>
          <a:xfrm>
            <a:off x="2011680" y="3977640"/>
            <a:ext cx="4572000" cy="731520"/>
          </a:xfrm>
          <a:prstGeom prst="rect">
            <a:avLst/>
          </a:prstGeom>
          <a:noFill/>
          <a:ln/>
        </p:spPr>
        <p:txBody>
          <a:bodyPr wrap="square" lIns="0" tIns="0" rIns="0" bIns="0" rtlCol="0" anchor="ctr"/>
          <a:lstStyle/>
          <a:p>
            <a:pPr marL="0" indent="0">
              <a:buNone/>
            </a:pPr>
            <a:r>
              <a:rPr lang="en-US" sz="4400" dirty="0">
                <a:solidFill>
                  <a:srgbClr val="FFFFFF"/>
                </a:solidFill>
                <a:latin typeface="Poppins SemiBold" pitchFamily="34" charset="0"/>
                <a:ea typeface="Poppins SemiBold" pitchFamily="34" charset="-122"/>
                <a:cs typeface="Poppins SemiBold" pitchFamily="34" charset="-120"/>
              </a:rPr>
              <a:t>ChatGPT</a:t>
            </a:r>
            <a:endParaRPr lang="en-US" sz="4400" dirty="0"/>
          </a:p>
        </p:txBody>
      </p:sp>
      <p:sp>
        <p:nvSpPr>
          <p:cNvPr id="8" name="Text 5"/>
          <p:cNvSpPr/>
          <p:nvPr/>
        </p:nvSpPr>
        <p:spPr>
          <a:xfrm>
            <a:off x="2011680" y="4681728"/>
            <a:ext cx="4572000" cy="365760"/>
          </a:xfrm>
          <a:prstGeom prst="rect">
            <a:avLst/>
          </a:prstGeom>
          <a:noFill/>
          <a:ln/>
        </p:spPr>
        <p:txBody>
          <a:bodyPr wrap="square" lIns="0" tIns="0" rIns="0" bIns="0" rtlCol="0" anchor="ctr"/>
          <a:lstStyle/>
          <a:p>
            <a:pPr marL="0" indent="0">
              <a:buNone/>
            </a:pPr>
            <a:r>
              <a:rPr lang="en-US" sz="1800" dirty="0">
                <a:solidFill>
                  <a:srgbClr val="D2D3D5"/>
                </a:solidFill>
                <a:latin typeface="Lato" pitchFamily="34" charset="0"/>
                <a:ea typeface="Lato" pitchFamily="34" charset="-122"/>
                <a:cs typeface="Lato" pitchFamily="34" charset="-120"/>
              </a:rPr>
              <a:t>OpenAI · Chat-KI für alle</a:t>
            </a:r>
            <a:endParaRPr lang="en-US" sz="1800" dirty="0"/>
          </a:p>
        </p:txBody>
      </p:sp>
      <p:sp>
        <p:nvSpPr>
          <p:cNvPr id="9" name="Shape 6"/>
          <p:cNvSpPr/>
          <p:nvPr/>
        </p:nvSpPr>
        <p:spPr>
          <a:xfrm>
            <a:off x="7086600" y="4023360"/>
            <a:ext cx="0" cy="1280160"/>
          </a:xfrm>
          <a:prstGeom prst="line">
            <a:avLst/>
          </a:prstGeom>
          <a:noFill/>
          <a:ln w="9525">
            <a:solidFill>
              <a:srgbClr val="8C9AAE"/>
            </a:solidFill>
            <a:prstDash val="solid"/>
          </a:ln>
        </p:spPr>
        <p:txBody>
          <a:bodyPr/>
          <a:lstStyle/>
          <a:p>
            <a:endParaRPr lang="de-DE"/>
          </a:p>
        </p:txBody>
      </p:sp>
      <p:sp>
        <p:nvSpPr>
          <p:cNvPr id="10" name="Text 7"/>
          <p:cNvSpPr/>
          <p:nvPr/>
        </p:nvSpPr>
        <p:spPr>
          <a:xfrm>
            <a:off x="7406640" y="3886200"/>
            <a:ext cx="4023360" cy="868680"/>
          </a:xfrm>
          <a:prstGeom prst="rect">
            <a:avLst/>
          </a:prstGeom>
          <a:noFill/>
          <a:ln/>
        </p:spPr>
        <p:txBody>
          <a:bodyPr wrap="square" lIns="0" tIns="0" rIns="0" bIns="0" rtlCol="0" anchor="ctr"/>
          <a:lstStyle/>
          <a:p>
            <a:pPr marL="0" indent="0">
              <a:buNone/>
            </a:pPr>
            <a:r>
              <a:rPr lang="en-US" sz="6000" dirty="0">
                <a:solidFill>
                  <a:srgbClr val="FFFFFF"/>
                </a:solidFill>
                <a:latin typeface="Playfair Display" pitchFamily="34" charset="0"/>
                <a:ea typeface="Playfair Display" pitchFamily="34" charset="-122"/>
                <a:cs typeface="Playfair Display" pitchFamily="34" charset="-120"/>
              </a:rPr>
              <a:t>1 Mio.</a:t>
            </a:r>
            <a:endParaRPr lang="en-US" sz="6000" dirty="0"/>
          </a:p>
        </p:txBody>
      </p:sp>
      <p:sp>
        <p:nvSpPr>
          <p:cNvPr id="11" name="Text 8"/>
          <p:cNvSpPr/>
          <p:nvPr/>
        </p:nvSpPr>
        <p:spPr>
          <a:xfrm>
            <a:off x="7406640" y="4736592"/>
            <a:ext cx="4023360" cy="411480"/>
          </a:xfrm>
          <a:prstGeom prst="rect">
            <a:avLst/>
          </a:prstGeom>
          <a:noFill/>
          <a:ln/>
        </p:spPr>
        <p:txBody>
          <a:bodyPr wrap="square" lIns="0" tIns="0" rIns="0" bIns="0" rtlCol="0" anchor="ctr"/>
          <a:lstStyle/>
          <a:p>
            <a:pPr marL="0" indent="0">
              <a:buNone/>
            </a:pPr>
            <a:r>
              <a:rPr lang="en-US" sz="2000" dirty="0">
                <a:solidFill>
                  <a:srgbClr val="D2D3D5"/>
                </a:solidFill>
                <a:latin typeface="Poppins" pitchFamily="34" charset="0"/>
                <a:ea typeface="Poppins" pitchFamily="34" charset="-122"/>
                <a:cs typeface="Poppins" pitchFamily="34" charset="-120"/>
              </a:rPr>
              <a:t>Nutzer in 5 Tagen</a:t>
            </a:r>
            <a:endParaRPr lang="en-US" sz="2000" dirty="0"/>
          </a:p>
        </p:txBody>
      </p:sp>
      <p:sp>
        <p:nvSpPr>
          <p:cNvPr id="12" name="Shape 9"/>
          <p:cNvSpPr/>
          <p:nvPr/>
        </p:nvSpPr>
        <p:spPr>
          <a:xfrm>
            <a:off x="777240" y="6400800"/>
            <a:ext cx="9966960" cy="0"/>
          </a:xfrm>
          <a:prstGeom prst="line">
            <a:avLst/>
          </a:prstGeom>
          <a:noFill/>
          <a:ln w="12700">
            <a:solidFill>
              <a:srgbClr val="8C9AAE"/>
            </a:solidFill>
            <a:prstDash val="solid"/>
          </a:ln>
        </p:spPr>
        <p:txBody>
          <a:bodyPr/>
          <a:lstStyle/>
          <a:p>
            <a:endParaRPr lang="de-DE"/>
          </a:p>
        </p:txBody>
      </p:sp>
      <p:sp>
        <p:nvSpPr>
          <p:cNvPr id="13" name="Shape 10"/>
          <p:cNvSpPr/>
          <p:nvPr/>
        </p:nvSpPr>
        <p:spPr>
          <a:xfrm>
            <a:off x="777240" y="6355080"/>
            <a:ext cx="0" cy="91440"/>
          </a:xfrm>
          <a:prstGeom prst="line">
            <a:avLst/>
          </a:prstGeom>
          <a:noFill/>
          <a:ln w="12700">
            <a:solidFill>
              <a:srgbClr val="8C9AAE"/>
            </a:solidFill>
            <a:prstDash val="solid"/>
          </a:ln>
        </p:spPr>
        <p:txBody>
          <a:bodyPr/>
          <a:lstStyle/>
          <a:p>
            <a:endParaRPr lang="de-DE"/>
          </a:p>
        </p:txBody>
      </p:sp>
      <p:sp>
        <p:nvSpPr>
          <p:cNvPr id="14" name="Text 11"/>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D2D3D5"/>
                </a:solidFill>
                <a:latin typeface="Poppins" pitchFamily="34" charset="0"/>
                <a:ea typeface="Poppins" pitchFamily="34" charset="-122"/>
                <a:cs typeface="Poppins" pitchFamily="34" charset="-120"/>
              </a:rPr>
              <a:t>1943</a:t>
            </a:r>
            <a:endParaRPr lang="en-US" sz="900" dirty="0"/>
          </a:p>
        </p:txBody>
      </p:sp>
      <p:sp>
        <p:nvSpPr>
          <p:cNvPr id="15" name="Shape 12"/>
          <p:cNvSpPr/>
          <p:nvPr/>
        </p:nvSpPr>
        <p:spPr>
          <a:xfrm>
            <a:off x="2371954" y="6355080"/>
            <a:ext cx="0" cy="91440"/>
          </a:xfrm>
          <a:prstGeom prst="line">
            <a:avLst/>
          </a:prstGeom>
          <a:noFill/>
          <a:ln w="12700">
            <a:solidFill>
              <a:srgbClr val="8C9AAE"/>
            </a:solidFill>
            <a:prstDash val="solid"/>
          </a:ln>
        </p:spPr>
        <p:txBody>
          <a:bodyPr/>
          <a:lstStyle/>
          <a:p>
            <a:endParaRPr lang="de-DE"/>
          </a:p>
        </p:txBody>
      </p:sp>
      <p:sp>
        <p:nvSpPr>
          <p:cNvPr id="16" name="Text 13"/>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D2D3D5"/>
                </a:solidFill>
                <a:latin typeface="Poppins" pitchFamily="34" charset="0"/>
                <a:ea typeface="Poppins" pitchFamily="34" charset="-122"/>
                <a:cs typeface="Poppins" pitchFamily="34" charset="-120"/>
              </a:rPr>
              <a:t>2010</a:t>
            </a:r>
            <a:endParaRPr lang="en-US" sz="900" dirty="0"/>
          </a:p>
        </p:txBody>
      </p:sp>
      <p:sp>
        <p:nvSpPr>
          <p:cNvPr id="17" name="Shape 14"/>
          <p:cNvSpPr/>
          <p:nvPr/>
        </p:nvSpPr>
        <p:spPr>
          <a:xfrm>
            <a:off x="8285253" y="6355080"/>
            <a:ext cx="0" cy="91440"/>
          </a:xfrm>
          <a:prstGeom prst="line">
            <a:avLst/>
          </a:prstGeom>
          <a:noFill/>
          <a:ln w="12700">
            <a:solidFill>
              <a:srgbClr val="8C9AAE"/>
            </a:solidFill>
            <a:prstDash val="solid"/>
          </a:ln>
        </p:spPr>
        <p:txBody>
          <a:bodyPr/>
          <a:lstStyle/>
          <a:p>
            <a:endParaRPr lang="de-DE"/>
          </a:p>
        </p:txBody>
      </p:sp>
      <p:sp>
        <p:nvSpPr>
          <p:cNvPr id="18" name="Text 15"/>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D2D3D5"/>
                </a:solidFill>
                <a:latin typeface="Poppins" pitchFamily="34" charset="0"/>
                <a:ea typeface="Poppins" pitchFamily="34" charset="-122"/>
                <a:cs typeface="Poppins" pitchFamily="34" charset="-120"/>
              </a:rPr>
              <a:t>2022</a:t>
            </a:r>
            <a:endParaRPr lang="en-US" sz="900" dirty="0"/>
          </a:p>
        </p:txBody>
      </p:sp>
      <p:sp>
        <p:nvSpPr>
          <p:cNvPr id="19" name="Shape 16"/>
          <p:cNvSpPr/>
          <p:nvPr/>
        </p:nvSpPr>
        <p:spPr>
          <a:xfrm>
            <a:off x="10256353" y="6355080"/>
            <a:ext cx="0" cy="91440"/>
          </a:xfrm>
          <a:prstGeom prst="line">
            <a:avLst/>
          </a:prstGeom>
          <a:noFill/>
          <a:ln w="12700">
            <a:solidFill>
              <a:srgbClr val="8C9AAE"/>
            </a:solidFill>
            <a:prstDash val="solid"/>
          </a:ln>
        </p:spPr>
        <p:txBody>
          <a:bodyPr/>
          <a:lstStyle/>
          <a:p>
            <a:endParaRPr lang="de-DE"/>
          </a:p>
        </p:txBody>
      </p:sp>
      <p:sp>
        <p:nvSpPr>
          <p:cNvPr id="20" name="Text 17"/>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D2D3D5"/>
                </a:solidFill>
                <a:latin typeface="Poppins" pitchFamily="34" charset="0"/>
                <a:ea typeface="Poppins" pitchFamily="34" charset="-122"/>
                <a:cs typeface="Poppins" pitchFamily="34" charset="-120"/>
              </a:rPr>
              <a:t>2026</a:t>
            </a:r>
            <a:endParaRPr lang="en-US" sz="900" dirty="0"/>
          </a:p>
        </p:txBody>
      </p:sp>
      <p:sp>
        <p:nvSpPr>
          <p:cNvPr id="21" name="Shape 18"/>
          <p:cNvSpPr/>
          <p:nvPr/>
        </p:nvSpPr>
        <p:spPr>
          <a:xfrm>
            <a:off x="8692530" y="6359652"/>
            <a:ext cx="82296" cy="82296"/>
          </a:xfrm>
          <a:prstGeom prst="ellipse">
            <a:avLst/>
          </a:prstGeom>
          <a:solidFill>
            <a:srgbClr val="D62828"/>
          </a:solidFill>
          <a:ln/>
        </p:spPr>
        <p:txBody>
          <a:bodyPr/>
          <a:lstStyle/>
          <a:p>
            <a:endParaRPr lang="de-DE"/>
          </a:p>
        </p:txBody>
      </p:sp>
      <p:sp>
        <p:nvSpPr>
          <p:cNvPr id="22" name="Shape 19"/>
          <p:cNvSpPr/>
          <p:nvPr/>
        </p:nvSpPr>
        <p:spPr>
          <a:xfrm>
            <a:off x="8733678" y="6364224"/>
            <a:ext cx="487847" cy="73152"/>
          </a:xfrm>
          <a:prstGeom prst="rect">
            <a:avLst/>
          </a:prstGeom>
          <a:solidFill>
            <a:srgbClr val="FFFFFF"/>
          </a:solidFill>
          <a:ln/>
        </p:spPr>
        <p:txBody>
          <a:bodyPr/>
          <a:lstStyle/>
          <a:p>
            <a:endParaRPr lang="de-DE"/>
          </a:p>
        </p:txBody>
      </p:sp>
      <p:sp>
        <p:nvSpPr>
          <p:cNvPr id="23" name="Text 20"/>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FFFFFF"/>
                </a:solidFill>
                <a:latin typeface="Poppins" pitchFamily="34" charset="0"/>
                <a:ea typeface="Poppins" pitchFamily="34" charset="-122"/>
                <a:cs typeface="Poppins" pitchFamily="34" charset="-120"/>
              </a:rPr>
              <a:t>11</a:t>
            </a:r>
            <a:r>
              <a:rPr lang="en-US" sz="1200" dirty="0">
                <a:solidFill>
                  <a:srgbClr val="D2D3D5"/>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3"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4" name="Text 2"/>
          <p:cNvSpPr/>
          <p:nvPr/>
        </p:nvSpPr>
        <p:spPr>
          <a:xfrm>
            <a:off x="685800" y="777240"/>
            <a:ext cx="4572000" cy="1280160"/>
          </a:xfrm>
          <a:prstGeom prst="rect">
            <a:avLst/>
          </a:prstGeom>
          <a:noFill/>
          <a:ln/>
        </p:spPr>
        <p:txBody>
          <a:bodyPr wrap="square" lIns="0" tIns="0" rIns="0" bIns="0" rtlCol="0" anchor="ctr"/>
          <a:lstStyle/>
          <a:p>
            <a:pPr marL="0" indent="0">
              <a:buNone/>
            </a:pPr>
            <a:r>
              <a:rPr lang="en-US" sz="6800" dirty="0">
                <a:solidFill>
                  <a:srgbClr val="3D4C61"/>
                </a:solidFill>
                <a:latin typeface="Playfair Display" pitchFamily="34" charset="0"/>
                <a:ea typeface="Playfair Display" pitchFamily="34" charset="-122"/>
                <a:cs typeface="Playfair Display" pitchFamily="34" charset="-120"/>
              </a:rPr>
              <a:t>2023</a:t>
            </a:r>
            <a:endParaRPr lang="en-US" sz="6800" dirty="0"/>
          </a:p>
        </p:txBody>
      </p:sp>
      <p:sp>
        <p:nvSpPr>
          <p:cNvPr id="5" name="Text 3"/>
          <p:cNvSpPr/>
          <p:nvPr/>
        </p:nvSpPr>
        <p:spPr>
          <a:xfrm>
            <a:off x="5394960" y="960120"/>
            <a:ext cx="612648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6 · Die Welle 2023</a:t>
            </a:r>
            <a:endParaRPr lang="en-US" sz="1600" dirty="0"/>
          </a:p>
        </p:txBody>
      </p:sp>
      <p:sp>
        <p:nvSpPr>
          <p:cNvPr id="6" name="Text 4"/>
          <p:cNvSpPr/>
          <p:nvPr/>
        </p:nvSpPr>
        <p:spPr>
          <a:xfrm>
            <a:off x="5394960" y="1298448"/>
            <a:ext cx="6126480" cy="685800"/>
          </a:xfrm>
          <a:prstGeom prst="rect">
            <a:avLst/>
          </a:prstGeom>
          <a:noFill/>
          <a:ln/>
        </p:spPr>
        <p:txBody>
          <a:bodyPr wrap="square" lIns="0" tIns="0" rIns="0" bIns="0" rtlCol="0" anchor="ctr"/>
          <a:lstStyle/>
          <a:p>
            <a:pPr marL="0" indent="0">
              <a:buNone/>
            </a:pPr>
            <a:r>
              <a:rPr lang="en-US" sz="2700" dirty="0">
                <a:solidFill>
                  <a:srgbClr val="3D4C61"/>
                </a:solidFill>
                <a:latin typeface="Poppins SemiBold" pitchFamily="34" charset="0"/>
                <a:ea typeface="Poppins SemiBold" pitchFamily="34" charset="-122"/>
                <a:cs typeface="Poppins SemiBold" pitchFamily="34" charset="-120"/>
              </a:rPr>
              <a:t>Ein Jahr, zehn neue Chat-KIs</a:t>
            </a:r>
            <a:endParaRPr lang="en-US" sz="2700" dirty="0"/>
          </a:p>
        </p:txBody>
      </p:sp>
      <p:sp>
        <p:nvSpPr>
          <p:cNvPr id="7" name="Shape 5"/>
          <p:cNvSpPr/>
          <p:nvPr/>
        </p:nvSpPr>
        <p:spPr>
          <a:xfrm>
            <a:off x="685800" y="3931920"/>
            <a:ext cx="10835640" cy="0"/>
          </a:xfrm>
          <a:prstGeom prst="line">
            <a:avLst/>
          </a:prstGeom>
          <a:noFill/>
          <a:ln w="50800">
            <a:solidFill>
              <a:srgbClr val="BFBFBF"/>
            </a:solidFill>
            <a:prstDash val="solid"/>
          </a:ln>
        </p:spPr>
        <p:txBody>
          <a:bodyPr/>
          <a:lstStyle/>
          <a:p>
            <a:endParaRPr lang="de-DE"/>
          </a:p>
        </p:txBody>
      </p:sp>
      <p:sp>
        <p:nvSpPr>
          <p:cNvPr id="8" name="Shape 6"/>
          <p:cNvSpPr/>
          <p:nvPr/>
        </p:nvSpPr>
        <p:spPr>
          <a:xfrm>
            <a:off x="1117854" y="3822192"/>
            <a:ext cx="219456" cy="219456"/>
          </a:xfrm>
          <a:prstGeom prst="ellipse">
            <a:avLst/>
          </a:prstGeom>
          <a:solidFill>
            <a:srgbClr val="FFFFFF"/>
          </a:solidFill>
          <a:ln w="38100">
            <a:solidFill>
              <a:srgbClr val="E67E22"/>
            </a:solidFill>
            <a:prstDash val="solid"/>
          </a:ln>
        </p:spPr>
        <p:txBody>
          <a:bodyPr/>
          <a:lstStyle/>
          <a:p>
            <a:endParaRPr lang="de-DE"/>
          </a:p>
        </p:txBody>
      </p:sp>
      <p:sp>
        <p:nvSpPr>
          <p:cNvPr id="9" name="Shape 7"/>
          <p:cNvSpPr/>
          <p:nvPr/>
        </p:nvSpPr>
        <p:spPr>
          <a:xfrm>
            <a:off x="1227582" y="3566160"/>
            <a:ext cx="0" cy="256032"/>
          </a:xfrm>
          <a:prstGeom prst="line">
            <a:avLst/>
          </a:prstGeom>
          <a:noFill/>
          <a:ln w="12700">
            <a:solidFill>
              <a:srgbClr val="E67E22"/>
            </a:solidFill>
            <a:prstDash val="solid"/>
          </a:ln>
        </p:spPr>
        <p:txBody>
          <a:bodyPr/>
          <a:lstStyle/>
          <a:p>
            <a:endParaRPr lang="de-DE"/>
          </a:p>
        </p:txBody>
      </p:sp>
      <p:sp>
        <p:nvSpPr>
          <p:cNvPr id="10" name="Shape 8"/>
          <p:cNvSpPr/>
          <p:nvPr/>
        </p:nvSpPr>
        <p:spPr>
          <a:xfrm>
            <a:off x="998982" y="2148840"/>
            <a:ext cx="457200" cy="457200"/>
          </a:xfrm>
          <a:prstGeom prst="ellipse">
            <a:avLst/>
          </a:prstGeom>
          <a:solidFill>
            <a:srgbClr val="FFFFFF"/>
          </a:solidFill>
          <a:ln w="19050">
            <a:solidFill>
              <a:srgbClr val="D9D9D9"/>
            </a:solidFill>
            <a:prstDash val="solid"/>
          </a:ln>
        </p:spPr>
        <p:txBody>
          <a:bodyPr/>
          <a:lstStyle/>
          <a:p>
            <a:endParaRPr lang="de-DE"/>
          </a:p>
        </p:txBody>
      </p:sp>
      <p:pic>
        <p:nvPicPr>
          <p:cNvPr id="11" name="Image 0" descr="/workspace/ki-timeline/logos/png/bing.png"/>
          <p:cNvPicPr>
            <a:picLocks noChangeAspect="1"/>
          </p:cNvPicPr>
          <p:nvPr/>
        </p:nvPicPr>
        <p:blipFill>
          <a:blip r:embed="rId3"/>
          <a:stretch>
            <a:fillRect/>
          </a:stretch>
        </p:blipFill>
        <p:spPr>
          <a:xfrm>
            <a:off x="1090422" y="2240280"/>
            <a:ext cx="274320" cy="274320"/>
          </a:xfrm>
          <a:prstGeom prst="rect">
            <a:avLst/>
          </a:prstGeom>
        </p:spPr>
      </p:pic>
      <p:sp>
        <p:nvSpPr>
          <p:cNvPr id="12" name="Text 9"/>
          <p:cNvSpPr/>
          <p:nvPr/>
        </p:nvSpPr>
        <p:spPr>
          <a:xfrm>
            <a:off x="313182" y="2651760"/>
            <a:ext cx="1828800" cy="868680"/>
          </a:xfrm>
          <a:prstGeom prst="rect">
            <a:avLst/>
          </a:prstGeom>
          <a:noFill/>
          <a:ln/>
        </p:spPr>
        <p:txBody>
          <a:bodyPr wrap="square" lIns="0" tIns="0" rIns="0" bIns="0" rtlCol="0" anchor="t"/>
          <a:lstStyle/>
          <a:p>
            <a:pPr marL="0" indent="0" algn="ctr">
              <a:buNone/>
            </a:pPr>
            <a:r>
              <a:rPr lang="en-US" sz="1300" b="1" dirty="0">
                <a:solidFill>
                  <a:srgbClr val="3D4C61"/>
                </a:solidFill>
                <a:latin typeface="Poppins" pitchFamily="34" charset="0"/>
                <a:ea typeface="Poppins" pitchFamily="34" charset="-122"/>
                <a:cs typeface="Poppins" pitchFamily="34" charset="-120"/>
              </a:rPr>
              <a:t>Feb 2023</a:t>
            </a:r>
            <a:endParaRPr lang="en-US" sz="1300" dirty="0"/>
          </a:p>
          <a:p>
            <a:pPr marL="0" indent="0" algn="ctr">
              <a:buNone/>
            </a:pPr>
            <a:r>
              <a:rPr lang="en-US" sz="1200" dirty="0">
                <a:solidFill>
                  <a:srgbClr val="181818"/>
                </a:solidFill>
                <a:latin typeface="Poppins SemiBold" pitchFamily="34" charset="0"/>
                <a:ea typeface="Poppins SemiBold" pitchFamily="34" charset="-122"/>
                <a:cs typeface="Poppins SemiBold" pitchFamily="34" charset="-120"/>
              </a:rPr>
              <a:t>Bing Chat</a:t>
            </a:r>
            <a:endParaRPr lang="en-US" sz="1300" dirty="0"/>
          </a:p>
          <a:p>
            <a:pPr marL="0" indent="0" algn="ctr">
              <a:buNone/>
            </a:pPr>
            <a:r>
              <a:rPr lang="en-US" sz="1100" dirty="0">
                <a:solidFill>
                  <a:srgbClr val="E67E22"/>
                </a:solidFill>
                <a:latin typeface="Lato" pitchFamily="34" charset="0"/>
                <a:ea typeface="Lato" pitchFamily="34" charset="-122"/>
                <a:cs typeface="Lato" pitchFamily="34" charset="-120"/>
              </a:rPr>
              <a:t>Microsoft</a:t>
            </a:r>
            <a:endParaRPr lang="en-US" sz="1300" dirty="0"/>
          </a:p>
        </p:txBody>
      </p:sp>
      <p:sp>
        <p:nvSpPr>
          <p:cNvPr id="13" name="Shape 10"/>
          <p:cNvSpPr/>
          <p:nvPr/>
        </p:nvSpPr>
        <p:spPr>
          <a:xfrm>
            <a:off x="2201418" y="3822192"/>
            <a:ext cx="219456" cy="219456"/>
          </a:xfrm>
          <a:prstGeom prst="ellipse">
            <a:avLst/>
          </a:prstGeom>
          <a:solidFill>
            <a:srgbClr val="FFFFFF"/>
          </a:solidFill>
          <a:ln w="38100">
            <a:solidFill>
              <a:srgbClr val="239B56"/>
            </a:solidFill>
            <a:prstDash val="solid"/>
          </a:ln>
        </p:spPr>
        <p:txBody>
          <a:bodyPr/>
          <a:lstStyle/>
          <a:p>
            <a:endParaRPr lang="de-DE"/>
          </a:p>
        </p:txBody>
      </p:sp>
      <p:sp>
        <p:nvSpPr>
          <p:cNvPr id="14" name="Shape 11"/>
          <p:cNvSpPr/>
          <p:nvPr/>
        </p:nvSpPr>
        <p:spPr>
          <a:xfrm>
            <a:off x="2311146" y="4041648"/>
            <a:ext cx="0" cy="256032"/>
          </a:xfrm>
          <a:prstGeom prst="line">
            <a:avLst/>
          </a:prstGeom>
          <a:noFill/>
          <a:ln w="12700">
            <a:solidFill>
              <a:srgbClr val="239B56"/>
            </a:solidFill>
            <a:prstDash val="solid"/>
          </a:ln>
        </p:spPr>
        <p:txBody>
          <a:bodyPr/>
          <a:lstStyle/>
          <a:p>
            <a:endParaRPr lang="de-DE"/>
          </a:p>
        </p:txBody>
      </p:sp>
      <p:sp>
        <p:nvSpPr>
          <p:cNvPr id="15" name="Shape 12"/>
          <p:cNvSpPr/>
          <p:nvPr/>
        </p:nvSpPr>
        <p:spPr>
          <a:xfrm>
            <a:off x="2082546" y="4370832"/>
            <a:ext cx="457200" cy="457200"/>
          </a:xfrm>
          <a:prstGeom prst="ellipse">
            <a:avLst/>
          </a:prstGeom>
          <a:solidFill>
            <a:srgbClr val="FFFFFF"/>
          </a:solidFill>
          <a:ln w="19050">
            <a:solidFill>
              <a:srgbClr val="D9D9D9"/>
            </a:solidFill>
            <a:prstDash val="solid"/>
          </a:ln>
        </p:spPr>
        <p:txBody>
          <a:bodyPr/>
          <a:lstStyle/>
          <a:p>
            <a:endParaRPr lang="de-DE"/>
          </a:p>
        </p:txBody>
      </p:sp>
      <p:pic>
        <p:nvPicPr>
          <p:cNvPr id="16" name="Image 1" descr="/workspace/ki-timeline/logos/png/meta.png"/>
          <p:cNvPicPr>
            <a:picLocks noChangeAspect="1"/>
          </p:cNvPicPr>
          <p:nvPr/>
        </p:nvPicPr>
        <p:blipFill>
          <a:blip r:embed="rId4"/>
          <a:stretch>
            <a:fillRect/>
          </a:stretch>
        </p:blipFill>
        <p:spPr>
          <a:xfrm>
            <a:off x="2173986" y="4462272"/>
            <a:ext cx="274320" cy="274320"/>
          </a:xfrm>
          <a:prstGeom prst="rect">
            <a:avLst/>
          </a:prstGeom>
        </p:spPr>
      </p:pic>
      <p:sp>
        <p:nvSpPr>
          <p:cNvPr id="17" name="Text 13"/>
          <p:cNvSpPr/>
          <p:nvPr/>
        </p:nvSpPr>
        <p:spPr>
          <a:xfrm>
            <a:off x="1396746" y="4873752"/>
            <a:ext cx="1828800" cy="868680"/>
          </a:xfrm>
          <a:prstGeom prst="rect">
            <a:avLst/>
          </a:prstGeom>
          <a:noFill/>
          <a:ln/>
        </p:spPr>
        <p:txBody>
          <a:bodyPr wrap="square" lIns="0" tIns="0" rIns="0" bIns="0" rtlCol="0" anchor="t"/>
          <a:lstStyle/>
          <a:p>
            <a:pPr marL="0" indent="0" algn="ctr">
              <a:buNone/>
            </a:pPr>
            <a:r>
              <a:rPr lang="en-US" sz="1300" b="1" dirty="0">
                <a:solidFill>
                  <a:srgbClr val="3D4C61"/>
                </a:solidFill>
                <a:latin typeface="Poppins" pitchFamily="34" charset="0"/>
                <a:ea typeface="Poppins" pitchFamily="34" charset="-122"/>
                <a:cs typeface="Poppins" pitchFamily="34" charset="-120"/>
              </a:rPr>
              <a:t>Feb 2023</a:t>
            </a:r>
            <a:endParaRPr lang="en-US" sz="1300" dirty="0"/>
          </a:p>
          <a:p>
            <a:pPr marL="0" indent="0" algn="ctr">
              <a:buNone/>
            </a:pPr>
            <a:r>
              <a:rPr lang="en-US" sz="1200" dirty="0">
                <a:solidFill>
                  <a:srgbClr val="181818"/>
                </a:solidFill>
                <a:latin typeface="Poppins SemiBold" pitchFamily="34" charset="0"/>
                <a:ea typeface="Poppins SemiBold" pitchFamily="34" charset="-122"/>
                <a:cs typeface="Poppins SemiBold" pitchFamily="34" charset="-120"/>
              </a:rPr>
              <a:t>LLaMA</a:t>
            </a:r>
            <a:endParaRPr lang="en-US" sz="1300" dirty="0"/>
          </a:p>
          <a:p>
            <a:pPr marL="0" indent="0" algn="ctr">
              <a:buNone/>
            </a:pPr>
            <a:r>
              <a:rPr lang="en-US" sz="1100" dirty="0">
                <a:solidFill>
                  <a:srgbClr val="239B56"/>
                </a:solidFill>
                <a:latin typeface="Lato" pitchFamily="34" charset="0"/>
                <a:ea typeface="Lato" pitchFamily="34" charset="-122"/>
                <a:cs typeface="Lato" pitchFamily="34" charset="-120"/>
              </a:rPr>
              <a:t>Meta</a:t>
            </a:r>
            <a:endParaRPr lang="en-US" sz="1300" dirty="0"/>
          </a:p>
        </p:txBody>
      </p:sp>
      <p:sp>
        <p:nvSpPr>
          <p:cNvPr id="18" name="Shape 14"/>
          <p:cNvSpPr/>
          <p:nvPr/>
        </p:nvSpPr>
        <p:spPr>
          <a:xfrm>
            <a:off x="3284982" y="3822192"/>
            <a:ext cx="219456" cy="219456"/>
          </a:xfrm>
          <a:prstGeom prst="ellipse">
            <a:avLst/>
          </a:prstGeom>
          <a:solidFill>
            <a:srgbClr val="FFFFFF"/>
          </a:solidFill>
          <a:ln w="38100">
            <a:solidFill>
              <a:srgbClr val="E67E22"/>
            </a:solidFill>
            <a:prstDash val="solid"/>
          </a:ln>
        </p:spPr>
        <p:txBody>
          <a:bodyPr/>
          <a:lstStyle/>
          <a:p>
            <a:endParaRPr lang="de-DE"/>
          </a:p>
        </p:txBody>
      </p:sp>
      <p:sp>
        <p:nvSpPr>
          <p:cNvPr id="19" name="Shape 15"/>
          <p:cNvSpPr/>
          <p:nvPr/>
        </p:nvSpPr>
        <p:spPr>
          <a:xfrm>
            <a:off x="3394710" y="3566160"/>
            <a:ext cx="0" cy="256032"/>
          </a:xfrm>
          <a:prstGeom prst="line">
            <a:avLst/>
          </a:prstGeom>
          <a:noFill/>
          <a:ln w="12700">
            <a:solidFill>
              <a:srgbClr val="E67E22"/>
            </a:solidFill>
            <a:prstDash val="solid"/>
          </a:ln>
        </p:spPr>
        <p:txBody>
          <a:bodyPr/>
          <a:lstStyle/>
          <a:p>
            <a:endParaRPr lang="de-DE"/>
          </a:p>
        </p:txBody>
      </p:sp>
      <p:sp>
        <p:nvSpPr>
          <p:cNvPr id="20" name="Shape 16"/>
          <p:cNvSpPr/>
          <p:nvPr/>
        </p:nvSpPr>
        <p:spPr>
          <a:xfrm>
            <a:off x="3166110" y="2148840"/>
            <a:ext cx="457200" cy="457200"/>
          </a:xfrm>
          <a:prstGeom prst="ellipse">
            <a:avLst/>
          </a:prstGeom>
          <a:solidFill>
            <a:srgbClr val="FFFFFF"/>
          </a:solidFill>
          <a:ln w="19050">
            <a:solidFill>
              <a:srgbClr val="D9D9D9"/>
            </a:solidFill>
            <a:prstDash val="solid"/>
          </a:ln>
        </p:spPr>
        <p:txBody>
          <a:bodyPr/>
          <a:lstStyle/>
          <a:p>
            <a:endParaRPr lang="de-DE"/>
          </a:p>
        </p:txBody>
      </p:sp>
      <p:pic>
        <p:nvPicPr>
          <p:cNvPr id="21" name="Image 2" descr="/workspace/ki-timeline/logos/png/openai.png"/>
          <p:cNvPicPr>
            <a:picLocks noChangeAspect="1"/>
          </p:cNvPicPr>
          <p:nvPr/>
        </p:nvPicPr>
        <p:blipFill>
          <a:blip r:embed="rId5"/>
          <a:stretch>
            <a:fillRect/>
          </a:stretch>
        </p:blipFill>
        <p:spPr>
          <a:xfrm>
            <a:off x="3257550" y="2240280"/>
            <a:ext cx="274320" cy="274320"/>
          </a:xfrm>
          <a:prstGeom prst="rect">
            <a:avLst/>
          </a:prstGeom>
        </p:spPr>
      </p:pic>
      <p:sp>
        <p:nvSpPr>
          <p:cNvPr id="22" name="Text 17"/>
          <p:cNvSpPr/>
          <p:nvPr/>
        </p:nvSpPr>
        <p:spPr>
          <a:xfrm>
            <a:off x="2480310" y="2651760"/>
            <a:ext cx="1828800" cy="868680"/>
          </a:xfrm>
          <a:prstGeom prst="rect">
            <a:avLst/>
          </a:prstGeom>
          <a:noFill/>
          <a:ln/>
        </p:spPr>
        <p:txBody>
          <a:bodyPr wrap="square" lIns="0" tIns="0" rIns="0" bIns="0" rtlCol="0" anchor="t"/>
          <a:lstStyle/>
          <a:p>
            <a:pPr marL="0" indent="0" algn="ctr">
              <a:buNone/>
            </a:pPr>
            <a:r>
              <a:rPr lang="en-US" sz="1300" b="1" dirty="0">
                <a:solidFill>
                  <a:srgbClr val="3D4C61"/>
                </a:solidFill>
                <a:latin typeface="Poppins" pitchFamily="34" charset="0"/>
                <a:ea typeface="Poppins" pitchFamily="34" charset="-122"/>
                <a:cs typeface="Poppins" pitchFamily="34" charset="-120"/>
              </a:rPr>
              <a:t>Mär 2023</a:t>
            </a:r>
            <a:endParaRPr lang="en-US" sz="1300" dirty="0"/>
          </a:p>
          <a:p>
            <a:pPr marL="0" indent="0" algn="ctr">
              <a:buNone/>
            </a:pPr>
            <a:r>
              <a:rPr lang="en-US" sz="1200" dirty="0">
                <a:solidFill>
                  <a:srgbClr val="181818"/>
                </a:solidFill>
                <a:latin typeface="Poppins SemiBold" pitchFamily="34" charset="0"/>
                <a:ea typeface="Poppins SemiBold" pitchFamily="34" charset="-122"/>
                <a:cs typeface="Poppins SemiBold" pitchFamily="34" charset="-120"/>
              </a:rPr>
              <a:t>GPT-4</a:t>
            </a:r>
            <a:endParaRPr lang="en-US" sz="1300" dirty="0"/>
          </a:p>
          <a:p>
            <a:pPr marL="0" indent="0" algn="ctr">
              <a:buNone/>
            </a:pPr>
            <a:r>
              <a:rPr lang="en-US" sz="1100" dirty="0">
                <a:solidFill>
                  <a:srgbClr val="E67E22"/>
                </a:solidFill>
                <a:latin typeface="Lato" pitchFamily="34" charset="0"/>
                <a:ea typeface="Lato" pitchFamily="34" charset="-122"/>
                <a:cs typeface="Lato" pitchFamily="34" charset="-120"/>
              </a:rPr>
              <a:t>OpenAI</a:t>
            </a:r>
            <a:endParaRPr lang="en-US" sz="1300" dirty="0"/>
          </a:p>
        </p:txBody>
      </p:sp>
      <p:sp>
        <p:nvSpPr>
          <p:cNvPr id="23" name="Shape 18"/>
          <p:cNvSpPr/>
          <p:nvPr/>
        </p:nvSpPr>
        <p:spPr>
          <a:xfrm>
            <a:off x="4368546" y="3822192"/>
            <a:ext cx="219456" cy="219456"/>
          </a:xfrm>
          <a:prstGeom prst="ellipse">
            <a:avLst/>
          </a:prstGeom>
          <a:solidFill>
            <a:srgbClr val="FFFFFF"/>
          </a:solidFill>
          <a:ln w="38100">
            <a:solidFill>
              <a:srgbClr val="B9770E"/>
            </a:solidFill>
            <a:prstDash val="solid"/>
          </a:ln>
        </p:spPr>
        <p:txBody>
          <a:bodyPr/>
          <a:lstStyle/>
          <a:p>
            <a:endParaRPr lang="de-DE"/>
          </a:p>
        </p:txBody>
      </p:sp>
      <p:sp>
        <p:nvSpPr>
          <p:cNvPr id="24" name="Shape 19"/>
          <p:cNvSpPr/>
          <p:nvPr/>
        </p:nvSpPr>
        <p:spPr>
          <a:xfrm>
            <a:off x="4478274" y="4041648"/>
            <a:ext cx="0" cy="256032"/>
          </a:xfrm>
          <a:prstGeom prst="line">
            <a:avLst/>
          </a:prstGeom>
          <a:noFill/>
          <a:ln w="12700">
            <a:solidFill>
              <a:srgbClr val="B9770E"/>
            </a:solidFill>
            <a:prstDash val="solid"/>
          </a:ln>
        </p:spPr>
        <p:txBody>
          <a:bodyPr/>
          <a:lstStyle/>
          <a:p>
            <a:endParaRPr lang="de-DE"/>
          </a:p>
        </p:txBody>
      </p:sp>
      <p:sp>
        <p:nvSpPr>
          <p:cNvPr id="25" name="Shape 20"/>
          <p:cNvSpPr/>
          <p:nvPr/>
        </p:nvSpPr>
        <p:spPr>
          <a:xfrm>
            <a:off x="4249674" y="4370832"/>
            <a:ext cx="457200" cy="457200"/>
          </a:xfrm>
          <a:prstGeom prst="ellipse">
            <a:avLst/>
          </a:prstGeom>
          <a:solidFill>
            <a:srgbClr val="FFFFFF"/>
          </a:solidFill>
          <a:ln w="19050">
            <a:solidFill>
              <a:srgbClr val="D9D9D9"/>
            </a:solidFill>
            <a:prstDash val="solid"/>
          </a:ln>
        </p:spPr>
        <p:txBody>
          <a:bodyPr/>
          <a:lstStyle/>
          <a:p>
            <a:endParaRPr lang="de-DE"/>
          </a:p>
        </p:txBody>
      </p:sp>
      <p:pic>
        <p:nvPicPr>
          <p:cNvPr id="26" name="Image 3" descr="/workspace/ki-timeline/logos/png/claude.png"/>
          <p:cNvPicPr>
            <a:picLocks noChangeAspect="1"/>
          </p:cNvPicPr>
          <p:nvPr/>
        </p:nvPicPr>
        <p:blipFill>
          <a:blip r:embed="rId6"/>
          <a:stretch>
            <a:fillRect/>
          </a:stretch>
        </p:blipFill>
        <p:spPr>
          <a:xfrm>
            <a:off x="4341114" y="4462272"/>
            <a:ext cx="274320" cy="274320"/>
          </a:xfrm>
          <a:prstGeom prst="rect">
            <a:avLst/>
          </a:prstGeom>
        </p:spPr>
      </p:pic>
      <p:sp>
        <p:nvSpPr>
          <p:cNvPr id="27" name="Text 21"/>
          <p:cNvSpPr/>
          <p:nvPr/>
        </p:nvSpPr>
        <p:spPr>
          <a:xfrm>
            <a:off x="3563874" y="4873752"/>
            <a:ext cx="1828800" cy="868680"/>
          </a:xfrm>
          <a:prstGeom prst="rect">
            <a:avLst/>
          </a:prstGeom>
          <a:noFill/>
          <a:ln/>
        </p:spPr>
        <p:txBody>
          <a:bodyPr wrap="square" lIns="0" tIns="0" rIns="0" bIns="0" rtlCol="0" anchor="t"/>
          <a:lstStyle/>
          <a:p>
            <a:pPr marL="0" indent="0" algn="ctr">
              <a:buNone/>
            </a:pPr>
            <a:r>
              <a:rPr lang="en-US" sz="1300" b="1" dirty="0">
                <a:solidFill>
                  <a:srgbClr val="3D4C61"/>
                </a:solidFill>
                <a:latin typeface="Poppins" pitchFamily="34" charset="0"/>
                <a:ea typeface="Poppins" pitchFamily="34" charset="-122"/>
                <a:cs typeface="Poppins" pitchFamily="34" charset="-120"/>
              </a:rPr>
              <a:t>Mär 2023</a:t>
            </a:r>
            <a:endParaRPr lang="en-US" sz="1300" dirty="0"/>
          </a:p>
          <a:p>
            <a:pPr marL="0" indent="0" algn="ctr">
              <a:buNone/>
            </a:pPr>
            <a:r>
              <a:rPr lang="en-US" sz="1200" dirty="0">
                <a:solidFill>
                  <a:srgbClr val="181818"/>
                </a:solidFill>
                <a:latin typeface="Poppins SemiBold" pitchFamily="34" charset="0"/>
                <a:ea typeface="Poppins SemiBold" pitchFamily="34" charset="-122"/>
                <a:cs typeface="Poppins SemiBold" pitchFamily="34" charset="-120"/>
              </a:rPr>
              <a:t>Claude</a:t>
            </a:r>
            <a:endParaRPr lang="en-US" sz="1300" dirty="0"/>
          </a:p>
          <a:p>
            <a:pPr marL="0" indent="0" algn="ctr">
              <a:buNone/>
            </a:pPr>
            <a:r>
              <a:rPr lang="en-US" sz="1100" dirty="0">
                <a:solidFill>
                  <a:srgbClr val="B9770E"/>
                </a:solidFill>
                <a:latin typeface="Lato" pitchFamily="34" charset="0"/>
                <a:ea typeface="Lato" pitchFamily="34" charset="-122"/>
                <a:cs typeface="Lato" pitchFamily="34" charset="-120"/>
              </a:rPr>
              <a:t>Anthropic</a:t>
            </a:r>
            <a:endParaRPr lang="en-US" sz="1300" dirty="0"/>
          </a:p>
        </p:txBody>
      </p:sp>
      <p:sp>
        <p:nvSpPr>
          <p:cNvPr id="28" name="Shape 22"/>
          <p:cNvSpPr/>
          <p:nvPr/>
        </p:nvSpPr>
        <p:spPr>
          <a:xfrm>
            <a:off x="5452110" y="3822192"/>
            <a:ext cx="219456" cy="219456"/>
          </a:xfrm>
          <a:prstGeom prst="ellipse">
            <a:avLst/>
          </a:prstGeom>
          <a:solidFill>
            <a:srgbClr val="FFFFFF"/>
          </a:solidFill>
          <a:ln w="38100">
            <a:solidFill>
              <a:srgbClr val="B9770E"/>
            </a:solidFill>
            <a:prstDash val="solid"/>
          </a:ln>
        </p:spPr>
        <p:txBody>
          <a:bodyPr/>
          <a:lstStyle/>
          <a:p>
            <a:endParaRPr lang="de-DE"/>
          </a:p>
        </p:txBody>
      </p:sp>
      <p:sp>
        <p:nvSpPr>
          <p:cNvPr id="29" name="Shape 23"/>
          <p:cNvSpPr/>
          <p:nvPr/>
        </p:nvSpPr>
        <p:spPr>
          <a:xfrm>
            <a:off x="5561838" y="3566160"/>
            <a:ext cx="0" cy="256032"/>
          </a:xfrm>
          <a:prstGeom prst="line">
            <a:avLst/>
          </a:prstGeom>
          <a:noFill/>
          <a:ln w="12700">
            <a:solidFill>
              <a:srgbClr val="B9770E"/>
            </a:solidFill>
            <a:prstDash val="solid"/>
          </a:ln>
        </p:spPr>
        <p:txBody>
          <a:bodyPr/>
          <a:lstStyle/>
          <a:p>
            <a:endParaRPr lang="de-DE"/>
          </a:p>
        </p:txBody>
      </p:sp>
      <p:sp>
        <p:nvSpPr>
          <p:cNvPr id="30" name="Shape 24"/>
          <p:cNvSpPr/>
          <p:nvPr/>
        </p:nvSpPr>
        <p:spPr>
          <a:xfrm>
            <a:off x="5333238" y="2148840"/>
            <a:ext cx="457200" cy="457200"/>
          </a:xfrm>
          <a:prstGeom prst="ellipse">
            <a:avLst/>
          </a:prstGeom>
          <a:solidFill>
            <a:srgbClr val="FFFFFF"/>
          </a:solidFill>
          <a:ln w="19050">
            <a:solidFill>
              <a:srgbClr val="D9D9D9"/>
            </a:solidFill>
            <a:prstDash val="solid"/>
          </a:ln>
        </p:spPr>
        <p:txBody>
          <a:bodyPr/>
          <a:lstStyle/>
          <a:p>
            <a:endParaRPr lang="de-DE"/>
          </a:p>
        </p:txBody>
      </p:sp>
      <p:pic>
        <p:nvPicPr>
          <p:cNvPr id="31" name="Image 4" descr="/workspace/ki-timeline/logos/png/google.png"/>
          <p:cNvPicPr>
            <a:picLocks noChangeAspect="1"/>
          </p:cNvPicPr>
          <p:nvPr/>
        </p:nvPicPr>
        <p:blipFill>
          <a:blip r:embed="rId7"/>
          <a:stretch>
            <a:fillRect/>
          </a:stretch>
        </p:blipFill>
        <p:spPr>
          <a:xfrm>
            <a:off x="5424678" y="2240280"/>
            <a:ext cx="274320" cy="274320"/>
          </a:xfrm>
          <a:prstGeom prst="rect">
            <a:avLst/>
          </a:prstGeom>
        </p:spPr>
      </p:pic>
      <p:sp>
        <p:nvSpPr>
          <p:cNvPr id="32" name="Text 25"/>
          <p:cNvSpPr/>
          <p:nvPr/>
        </p:nvSpPr>
        <p:spPr>
          <a:xfrm>
            <a:off x="4647438" y="2651760"/>
            <a:ext cx="1828800" cy="868680"/>
          </a:xfrm>
          <a:prstGeom prst="rect">
            <a:avLst/>
          </a:prstGeom>
          <a:noFill/>
          <a:ln/>
        </p:spPr>
        <p:txBody>
          <a:bodyPr wrap="square" lIns="0" tIns="0" rIns="0" bIns="0" rtlCol="0" anchor="t"/>
          <a:lstStyle/>
          <a:p>
            <a:pPr marL="0" indent="0" algn="ctr">
              <a:buNone/>
            </a:pPr>
            <a:r>
              <a:rPr lang="en-US" sz="1300" b="1" dirty="0">
                <a:solidFill>
                  <a:srgbClr val="3D4C61"/>
                </a:solidFill>
                <a:latin typeface="Poppins" pitchFamily="34" charset="0"/>
                <a:ea typeface="Poppins" pitchFamily="34" charset="-122"/>
                <a:cs typeface="Poppins" pitchFamily="34" charset="-120"/>
              </a:rPr>
              <a:t>Mär 2023</a:t>
            </a:r>
            <a:endParaRPr lang="en-US" sz="1300" dirty="0"/>
          </a:p>
          <a:p>
            <a:pPr marL="0" indent="0" algn="ctr">
              <a:buNone/>
            </a:pPr>
            <a:r>
              <a:rPr lang="en-US" sz="1200" dirty="0">
                <a:solidFill>
                  <a:srgbClr val="181818"/>
                </a:solidFill>
                <a:latin typeface="Poppins SemiBold" pitchFamily="34" charset="0"/>
                <a:ea typeface="Poppins SemiBold" pitchFamily="34" charset="-122"/>
                <a:cs typeface="Poppins SemiBold" pitchFamily="34" charset="-120"/>
              </a:rPr>
              <a:t>Bard</a:t>
            </a:r>
            <a:endParaRPr lang="en-US" sz="1300" dirty="0"/>
          </a:p>
          <a:p>
            <a:pPr marL="0" indent="0" algn="ctr">
              <a:buNone/>
            </a:pPr>
            <a:r>
              <a:rPr lang="en-US" sz="1100" dirty="0">
                <a:solidFill>
                  <a:srgbClr val="B9770E"/>
                </a:solidFill>
                <a:latin typeface="Lato" pitchFamily="34" charset="0"/>
                <a:ea typeface="Lato" pitchFamily="34" charset="-122"/>
                <a:cs typeface="Lato" pitchFamily="34" charset="-120"/>
              </a:rPr>
              <a:t>Google</a:t>
            </a:r>
            <a:endParaRPr lang="en-US" sz="1300" dirty="0"/>
          </a:p>
        </p:txBody>
      </p:sp>
      <p:sp>
        <p:nvSpPr>
          <p:cNvPr id="33" name="Shape 26"/>
          <p:cNvSpPr/>
          <p:nvPr/>
        </p:nvSpPr>
        <p:spPr>
          <a:xfrm>
            <a:off x="6535674" y="3822192"/>
            <a:ext cx="219456" cy="219456"/>
          </a:xfrm>
          <a:prstGeom prst="ellipse">
            <a:avLst/>
          </a:prstGeom>
          <a:solidFill>
            <a:srgbClr val="FFFFFF"/>
          </a:solidFill>
          <a:ln w="38100">
            <a:solidFill>
              <a:srgbClr val="239B56"/>
            </a:solidFill>
            <a:prstDash val="solid"/>
          </a:ln>
        </p:spPr>
        <p:txBody>
          <a:bodyPr/>
          <a:lstStyle/>
          <a:p>
            <a:endParaRPr lang="de-DE"/>
          </a:p>
        </p:txBody>
      </p:sp>
      <p:sp>
        <p:nvSpPr>
          <p:cNvPr id="34" name="Shape 27"/>
          <p:cNvSpPr/>
          <p:nvPr/>
        </p:nvSpPr>
        <p:spPr>
          <a:xfrm>
            <a:off x="6645402" y="4041648"/>
            <a:ext cx="0" cy="256032"/>
          </a:xfrm>
          <a:prstGeom prst="line">
            <a:avLst/>
          </a:prstGeom>
          <a:noFill/>
          <a:ln w="12700">
            <a:solidFill>
              <a:srgbClr val="239B56"/>
            </a:solidFill>
            <a:prstDash val="solid"/>
          </a:ln>
        </p:spPr>
        <p:txBody>
          <a:bodyPr/>
          <a:lstStyle/>
          <a:p>
            <a:endParaRPr lang="de-DE"/>
          </a:p>
        </p:txBody>
      </p:sp>
      <p:sp>
        <p:nvSpPr>
          <p:cNvPr id="35" name="Shape 28"/>
          <p:cNvSpPr/>
          <p:nvPr/>
        </p:nvSpPr>
        <p:spPr>
          <a:xfrm>
            <a:off x="6416802" y="4370832"/>
            <a:ext cx="457200" cy="457200"/>
          </a:xfrm>
          <a:prstGeom prst="ellipse">
            <a:avLst/>
          </a:prstGeom>
          <a:solidFill>
            <a:srgbClr val="FFFFFF"/>
          </a:solidFill>
          <a:ln w="19050">
            <a:solidFill>
              <a:srgbClr val="D9D9D9"/>
            </a:solidFill>
            <a:prstDash val="solid"/>
          </a:ln>
        </p:spPr>
        <p:txBody>
          <a:bodyPr/>
          <a:lstStyle/>
          <a:p>
            <a:endParaRPr lang="de-DE"/>
          </a:p>
        </p:txBody>
      </p:sp>
      <p:pic>
        <p:nvPicPr>
          <p:cNvPr id="36" name="Image 5" descr="/workspace/ki-timeline/logos/png/meta.png"/>
          <p:cNvPicPr>
            <a:picLocks noChangeAspect="1"/>
          </p:cNvPicPr>
          <p:nvPr/>
        </p:nvPicPr>
        <p:blipFill>
          <a:blip r:embed="rId4"/>
          <a:stretch>
            <a:fillRect/>
          </a:stretch>
        </p:blipFill>
        <p:spPr>
          <a:xfrm>
            <a:off x="6508242" y="4462272"/>
            <a:ext cx="274320" cy="274320"/>
          </a:xfrm>
          <a:prstGeom prst="rect">
            <a:avLst/>
          </a:prstGeom>
        </p:spPr>
      </p:pic>
      <p:sp>
        <p:nvSpPr>
          <p:cNvPr id="37" name="Text 29"/>
          <p:cNvSpPr/>
          <p:nvPr/>
        </p:nvSpPr>
        <p:spPr>
          <a:xfrm>
            <a:off x="5731002" y="4873752"/>
            <a:ext cx="1828800" cy="868680"/>
          </a:xfrm>
          <a:prstGeom prst="rect">
            <a:avLst/>
          </a:prstGeom>
          <a:noFill/>
          <a:ln/>
        </p:spPr>
        <p:txBody>
          <a:bodyPr wrap="square" lIns="0" tIns="0" rIns="0" bIns="0" rtlCol="0" anchor="t"/>
          <a:lstStyle/>
          <a:p>
            <a:pPr marL="0" indent="0" algn="ctr">
              <a:buNone/>
            </a:pPr>
            <a:r>
              <a:rPr lang="en-US" sz="1300" b="1" dirty="0">
                <a:solidFill>
                  <a:srgbClr val="3D4C61"/>
                </a:solidFill>
                <a:latin typeface="Poppins" pitchFamily="34" charset="0"/>
                <a:ea typeface="Poppins" pitchFamily="34" charset="-122"/>
                <a:cs typeface="Poppins" pitchFamily="34" charset="-120"/>
              </a:rPr>
              <a:t>Jul 2023</a:t>
            </a:r>
            <a:endParaRPr lang="en-US" sz="1300" dirty="0"/>
          </a:p>
          <a:p>
            <a:pPr marL="0" indent="0" algn="ctr">
              <a:buNone/>
            </a:pPr>
            <a:r>
              <a:rPr lang="en-US" sz="1200" dirty="0">
                <a:solidFill>
                  <a:srgbClr val="181818"/>
                </a:solidFill>
                <a:latin typeface="Poppins SemiBold" pitchFamily="34" charset="0"/>
                <a:ea typeface="Poppins SemiBold" pitchFamily="34" charset="-122"/>
                <a:cs typeface="Poppins SemiBold" pitchFamily="34" charset="-120"/>
              </a:rPr>
              <a:t>Llama 2</a:t>
            </a:r>
            <a:endParaRPr lang="en-US" sz="1300" dirty="0"/>
          </a:p>
          <a:p>
            <a:pPr marL="0" indent="0" algn="ctr">
              <a:buNone/>
            </a:pPr>
            <a:r>
              <a:rPr lang="en-US" sz="1100" dirty="0">
                <a:solidFill>
                  <a:srgbClr val="239B56"/>
                </a:solidFill>
                <a:latin typeface="Lato" pitchFamily="34" charset="0"/>
                <a:ea typeface="Lato" pitchFamily="34" charset="-122"/>
                <a:cs typeface="Lato" pitchFamily="34" charset="-120"/>
              </a:rPr>
              <a:t>Meta</a:t>
            </a:r>
            <a:endParaRPr lang="en-US" sz="1300" dirty="0"/>
          </a:p>
        </p:txBody>
      </p:sp>
      <p:sp>
        <p:nvSpPr>
          <p:cNvPr id="38" name="Shape 30"/>
          <p:cNvSpPr/>
          <p:nvPr/>
        </p:nvSpPr>
        <p:spPr>
          <a:xfrm>
            <a:off x="7619238" y="3822192"/>
            <a:ext cx="219456" cy="219456"/>
          </a:xfrm>
          <a:prstGeom prst="ellipse">
            <a:avLst/>
          </a:prstGeom>
          <a:solidFill>
            <a:srgbClr val="FFFFFF"/>
          </a:solidFill>
          <a:ln w="38100">
            <a:solidFill>
              <a:srgbClr val="239B56"/>
            </a:solidFill>
            <a:prstDash val="solid"/>
          </a:ln>
        </p:spPr>
        <p:txBody>
          <a:bodyPr/>
          <a:lstStyle/>
          <a:p>
            <a:endParaRPr lang="de-DE"/>
          </a:p>
        </p:txBody>
      </p:sp>
      <p:sp>
        <p:nvSpPr>
          <p:cNvPr id="39" name="Shape 31"/>
          <p:cNvSpPr/>
          <p:nvPr/>
        </p:nvSpPr>
        <p:spPr>
          <a:xfrm>
            <a:off x="7728966" y="3566160"/>
            <a:ext cx="0" cy="256032"/>
          </a:xfrm>
          <a:prstGeom prst="line">
            <a:avLst/>
          </a:prstGeom>
          <a:noFill/>
          <a:ln w="12700">
            <a:solidFill>
              <a:srgbClr val="239B56"/>
            </a:solidFill>
            <a:prstDash val="solid"/>
          </a:ln>
        </p:spPr>
        <p:txBody>
          <a:bodyPr/>
          <a:lstStyle/>
          <a:p>
            <a:endParaRPr lang="de-DE"/>
          </a:p>
        </p:txBody>
      </p:sp>
      <p:sp>
        <p:nvSpPr>
          <p:cNvPr id="40" name="Shape 32"/>
          <p:cNvSpPr/>
          <p:nvPr/>
        </p:nvSpPr>
        <p:spPr>
          <a:xfrm>
            <a:off x="7500366" y="2148840"/>
            <a:ext cx="457200" cy="457200"/>
          </a:xfrm>
          <a:prstGeom prst="ellipse">
            <a:avLst/>
          </a:prstGeom>
          <a:solidFill>
            <a:srgbClr val="FFFFFF"/>
          </a:solidFill>
          <a:ln w="19050">
            <a:solidFill>
              <a:srgbClr val="D9D9D9"/>
            </a:solidFill>
            <a:prstDash val="solid"/>
          </a:ln>
        </p:spPr>
        <p:txBody>
          <a:bodyPr/>
          <a:lstStyle/>
          <a:p>
            <a:endParaRPr lang="de-DE"/>
          </a:p>
        </p:txBody>
      </p:sp>
      <p:pic>
        <p:nvPicPr>
          <p:cNvPr id="41" name="Image 6" descr="/workspace/ki-timeline/logos/png/mistral.png"/>
          <p:cNvPicPr>
            <a:picLocks noChangeAspect="1"/>
          </p:cNvPicPr>
          <p:nvPr/>
        </p:nvPicPr>
        <p:blipFill>
          <a:blip r:embed="rId8"/>
          <a:stretch>
            <a:fillRect/>
          </a:stretch>
        </p:blipFill>
        <p:spPr>
          <a:xfrm>
            <a:off x="7591806" y="2240280"/>
            <a:ext cx="274320" cy="274320"/>
          </a:xfrm>
          <a:prstGeom prst="rect">
            <a:avLst/>
          </a:prstGeom>
        </p:spPr>
      </p:pic>
      <p:sp>
        <p:nvSpPr>
          <p:cNvPr id="42" name="Text 33"/>
          <p:cNvSpPr/>
          <p:nvPr/>
        </p:nvSpPr>
        <p:spPr>
          <a:xfrm>
            <a:off x="6814566" y="2651760"/>
            <a:ext cx="1828800" cy="868680"/>
          </a:xfrm>
          <a:prstGeom prst="rect">
            <a:avLst/>
          </a:prstGeom>
          <a:noFill/>
          <a:ln/>
        </p:spPr>
        <p:txBody>
          <a:bodyPr wrap="square" lIns="0" tIns="0" rIns="0" bIns="0" rtlCol="0" anchor="t"/>
          <a:lstStyle/>
          <a:p>
            <a:pPr marL="0" indent="0" algn="ctr">
              <a:buNone/>
            </a:pPr>
            <a:r>
              <a:rPr lang="en-US" sz="1300" b="1" dirty="0">
                <a:solidFill>
                  <a:srgbClr val="3D4C61"/>
                </a:solidFill>
                <a:latin typeface="Poppins" pitchFamily="34" charset="0"/>
                <a:ea typeface="Poppins" pitchFamily="34" charset="-122"/>
                <a:cs typeface="Poppins" pitchFamily="34" charset="-120"/>
              </a:rPr>
              <a:t>Sep 2023</a:t>
            </a:r>
            <a:endParaRPr lang="en-US" sz="1300" dirty="0"/>
          </a:p>
          <a:p>
            <a:pPr marL="0" indent="0" algn="ctr">
              <a:buNone/>
            </a:pPr>
            <a:r>
              <a:rPr lang="en-US" sz="1200" dirty="0">
                <a:solidFill>
                  <a:srgbClr val="181818"/>
                </a:solidFill>
                <a:latin typeface="Poppins SemiBold" pitchFamily="34" charset="0"/>
                <a:ea typeface="Poppins SemiBold" pitchFamily="34" charset="-122"/>
                <a:cs typeface="Poppins SemiBold" pitchFamily="34" charset="-120"/>
              </a:rPr>
              <a:t>Mistral 7B</a:t>
            </a:r>
            <a:endParaRPr lang="en-US" sz="1300" dirty="0"/>
          </a:p>
          <a:p>
            <a:pPr marL="0" indent="0" algn="ctr">
              <a:buNone/>
            </a:pPr>
            <a:r>
              <a:rPr lang="en-US" sz="1100" dirty="0">
                <a:solidFill>
                  <a:srgbClr val="239B56"/>
                </a:solidFill>
                <a:latin typeface="Lato" pitchFamily="34" charset="0"/>
                <a:ea typeface="Lato" pitchFamily="34" charset="-122"/>
                <a:cs typeface="Lato" pitchFamily="34" charset="-120"/>
              </a:rPr>
              <a:t>Mistral AI</a:t>
            </a:r>
            <a:endParaRPr lang="en-US" sz="1300" dirty="0"/>
          </a:p>
        </p:txBody>
      </p:sp>
      <p:sp>
        <p:nvSpPr>
          <p:cNvPr id="43" name="Shape 34"/>
          <p:cNvSpPr/>
          <p:nvPr/>
        </p:nvSpPr>
        <p:spPr>
          <a:xfrm>
            <a:off x="8702802" y="3822192"/>
            <a:ext cx="219456" cy="219456"/>
          </a:xfrm>
          <a:prstGeom prst="ellipse">
            <a:avLst/>
          </a:prstGeom>
          <a:solidFill>
            <a:srgbClr val="FFFFFF"/>
          </a:solidFill>
          <a:ln w="38100">
            <a:solidFill>
              <a:srgbClr val="E67E22"/>
            </a:solidFill>
            <a:prstDash val="solid"/>
          </a:ln>
        </p:spPr>
        <p:txBody>
          <a:bodyPr/>
          <a:lstStyle/>
          <a:p>
            <a:endParaRPr lang="de-DE"/>
          </a:p>
        </p:txBody>
      </p:sp>
      <p:sp>
        <p:nvSpPr>
          <p:cNvPr id="44" name="Shape 35"/>
          <p:cNvSpPr/>
          <p:nvPr/>
        </p:nvSpPr>
        <p:spPr>
          <a:xfrm>
            <a:off x="8812530" y="4041648"/>
            <a:ext cx="0" cy="256032"/>
          </a:xfrm>
          <a:prstGeom prst="line">
            <a:avLst/>
          </a:prstGeom>
          <a:noFill/>
          <a:ln w="12700">
            <a:solidFill>
              <a:srgbClr val="E67E22"/>
            </a:solidFill>
            <a:prstDash val="solid"/>
          </a:ln>
        </p:spPr>
        <p:txBody>
          <a:bodyPr/>
          <a:lstStyle/>
          <a:p>
            <a:endParaRPr lang="de-DE"/>
          </a:p>
        </p:txBody>
      </p:sp>
      <p:sp>
        <p:nvSpPr>
          <p:cNvPr id="45" name="Shape 36"/>
          <p:cNvSpPr/>
          <p:nvPr/>
        </p:nvSpPr>
        <p:spPr>
          <a:xfrm>
            <a:off x="8583930" y="4370832"/>
            <a:ext cx="457200" cy="457200"/>
          </a:xfrm>
          <a:prstGeom prst="ellipse">
            <a:avLst/>
          </a:prstGeom>
          <a:solidFill>
            <a:srgbClr val="FFFFFF"/>
          </a:solidFill>
          <a:ln w="19050">
            <a:solidFill>
              <a:srgbClr val="D9D9D9"/>
            </a:solidFill>
            <a:prstDash val="solid"/>
          </a:ln>
        </p:spPr>
        <p:txBody>
          <a:bodyPr/>
          <a:lstStyle/>
          <a:p>
            <a:endParaRPr lang="de-DE"/>
          </a:p>
        </p:txBody>
      </p:sp>
      <p:pic>
        <p:nvPicPr>
          <p:cNvPr id="46" name="Image 7" descr="/workspace/ki-timeline/logos/png/copilot.png"/>
          <p:cNvPicPr>
            <a:picLocks noChangeAspect="1"/>
          </p:cNvPicPr>
          <p:nvPr/>
        </p:nvPicPr>
        <p:blipFill>
          <a:blip r:embed="rId9"/>
          <a:stretch>
            <a:fillRect/>
          </a:stretch>
        </p:blipFill>
        <p:spPr>
          <a:xfrm>
            <a:off x="8675370" y="4462272"/>
            <a:ext cx="274320" cy="274320"/>
          </a:xfrm>
          <a:prstGeom prst="rect">
            <a:avLst/>
          </a:prstGeom>
        </p:spPr>
      </p:pic>
      <p:sp>
        <p:nvSpPr>
          <p:cNvPr id="47" name="Text 37"/>
          <p:cNvSpPr/>
          <p:nvPr/>
        </p:nvSpPr>
        <p:spPr>
          <a:xfrm>
            <a:off x="7898130" y="4873752"/>
            <a:ext cx="1828800" cy="868680"/>
          </a:xfrm>
          <a:prstGeom prst="rect">
            <a:avLst/>
          </a:prstGeom>
          <a:noFill/>
          <a:ln/>
        </p:spPr>
        <p:txBody>
          <a:bodyPr wrap="square" lIns="0" tIns="0" rIns="0" bIns="0" rtlCol="0" anchor="t"/>
          <a:lstStyle/>
          <a:p>
            <a:pPr marL="0" indent="0" algn="ctr">
              <a:buNone/>
            </a:pPr>
            <a:r>
              <a:rPr lang="en-US" sz="1300" b="1" dirty="0">
                <a:solidFill>
                  <a:srgbClr val="3D4C61"/>
                </a:solidFill>
                <a:latin typeface="Poppins" pitchFamily="34" charset="0"/>
                <a:ea typeface="Poppins" pitchFamily="34" charset="-122"/>
                <a:cs typeface="Poppins" pitchFamily="34" charset="-120"/>
              </a:rPr>
              <a:t>Nov 2023</a:t>
            </a:r>
            <a:endParaRPr lang="en-US" sz="1300" dirty="0"/>
          </a:p>
          <a:p>
            <a:pPr marL="0" indent="0" algn="ctr">
              <a:buNone/>
            </a:pPr>
            <a:r>
              <a:rPr lang="en-US" sz="1200" dirty="0">
                <a:solidFill>
                  <a:srgbClr val="181818"/>
                </a:solidFill>
                <a:latin typeface="Poppins SemiBold" pitchFamily="34" charset="0"/>
                <a:ea typeface="Poppins SemiBold" pitchFamily="34" charset="-122"/>
                <a:cs typeface="Poppins SemiBold" pitchFamily="34" charset="-120"/>
              </a:rPr>
              <a:t>Microsoft Copilot</a:t>
            </a:r>
            <a:endParaRPr lang="en-US" sz="1300" dirty="0"/>
          </a:p>
          <a:p>
            <a:pPr marL="0" indent="0" algn="ctr">
              <a:buNone/>
            </a:pPr>
            <a:r>
              <a:rPr lang="en-US" sz="1100" dirty="0">
                <a:solidFill>
                  <a:srgbClr val="E67E22"/>
                </a:solidFill>
                <a:latin typeface="Lato" pitchFamily="34" charset="0"/>
                <a:ea typeface="Lato" pitchFamily="34" charset="-122"/>
                <a:cs typeface="Lato" pitchFamily="34" charset="-120"/>
              </a:rPr>
              <a:t>Microsoft</a:t>
            </a:r>
            <a:endParaRPr lang="en-US" sz="1300" dirty="0"/>
          </a:p>
        </p:txBody>
      </p:sp>
      <p:sp>
        <p:nvSpPr>
          <p:cNvPr id="48" name="Shape 38"/>
          <p:cNvSpPr/>
          <p:nvPr/>
        </p:nvSpPr>
        <p:spPr>
          <a:xfrm>
            <a:off x="9786366" y="3822192"/>
            <a:ext cx="219456" cy="219456"/>
          </a:xfrm>
          <a:prstGeom prst="ellipse">
            <a:avLst/>
          </a:prstGeom>
          <a:solidFill>
            <a:srgbClr val="FFFFFF"/>
          </a:solidFill>
          <a:ln w="38100">
            <a:solidFill>
              <a:srgbClr val="1B1B1B"/>
            </a:solidFill>
            <a:prstDash val="solid"/>
          </a:ln>
        </p:spPr>
        <p:txBody>
          <a:bodyPr/>
          <a:lstStyle/>
          <a:p>
            <a:endParaRPr lang="de-DE"/>
          </a:p>
        </p:txBody>
      </p:sp>
      <p:sp>
        <p:nvSpPr>
          <p:cNvPr id="49" name="Shape 39"/>
          <p:cNvSpPr/>
          <p:nvPr/>
        </p:nvSpPr>
        <p:spPr>
          <a:xfrm>
            <a:off x="9896094" y="3566160"/>
            <a:ext cx="0" cy="256032"/>
          </a:xfrm>
          <a:prstGeom prst="line">
            <a:avLst/>
          </a:prstGeom>
          <a:noFill/>
          <a:ln w="12700">
            <a:solidFill>
              <a:srgbClr val="1B1B1B"/>
            </a:solidFill>
            <a:prstDash val="solid"/>
          </a:ln>
        </p:spPr>
        <p:txBody>
          <a:bodyPr/>
          <a:lstStyle/>
          <a:p>
            <a:endParaRPr lang="de-DE"/>
          </a:p>
        </p:txBody>
      </p:sp>
      <p:sp>
        <p:nvSpPr>
          <p:cNvPr id="50" name="Shape 40"/>
          <p:cNvSpPr/>
          <p:nvPr/>
        </p:nvSpPr>
        <p:spPr>
          <a:xfrm>
            <a:off x="9667494" y="2148840"/>
            <a:ext cx="457200" cy="457200"/>
          </a:xfrm>
          <a:prstGeom prst="ellipse">
            <a:avLst/>
          </a:prstGeom>
          <a:solidFill>
            <a:srgbClr val="FFFFFF"/>
          </a:solidFill>
          <a:ln w="19050">
            <a:solidFill>
              <a:srgbClr val="D9D9D9"/>
            </a:solidFill>
            <a:prstDash val="solid"/>
          </a:ln>
        </p:spPr>
        <p:txBody>
          <a:bodyPr/>
          <a:lstStyle/>
          <a:p>
            <a:endParaRPr lang="de-DE"/>
          </a:p>
        </p:txBody>
      </p:sp>
      <p:pic>
        <p:nvPicPr>
          <p:cNvPr id="51" name="Image 8" descr="/workspace/ki-timeline/logos/png/grok.png"/>
          <p:cNvPicPr>
            <a:picLocks noChangeAspect="1"/>
          </p:cNvPicPr>
          <p:nvPr/>
        </p:nvPicPr>
        <p:blipFill>
          <a:blip r:embed="rId10"/>
          <a:stretch>
            <a:fillRect/>
          </a:stretch>
        </p:blipFill>
        <p:spPr>
          <a:xfrm>
            <a:off x="9758934" y="2240280"/>
            <a:ext cx="274320" cy="274320"/>
          </a:xfrm>
          <a:prstGeom prst="rect">
            <a:avLst/>
          </a:prstGeom>
        </p:spPr>
      </p:pic>
      <p:sp>
        <p:nvSpPr>
          <p:cNvPr id="52" name="Text 41"/>
          <p:cNvSpPr/>
          <p:nvPr/>
        </p:nvSpPr>
        <p:spPr>
          <a:xfrm>
            <a:off x="8981694" y="2651760"/>
            <a:ext cx="1828800" cy="868680"/>
          </a:xfrm>
          <a:prstGeom prst="rect">
            <a:avLst/>
          </a:prstGeom>
          <a:noFill/>
          <a:ln/>
        </p:spPr>
        <p:txBody>
          <a:bodyPr wrap="square" lIns="0" tIns="0" rIns="0" bIns="0" rtlCol="0" anchor="t"/>
          <a:lstStyle/>
          <a:p>
            <a:pPr marL="0" indent="0" algn="ctr">
              <a:buNone/>
            </a:pPr>
            <a:r>
              <a:rPr lang="en-US" sz="1300" b="1" dirty="0">
                <a:solidFill>
                  <a:srgbClr val="3D4C61"/>
                </a:solidFill>
                <a:latin typeface="Poppins" pitchFamily="34" charset="0"/>
                <a:ea typeface="Poppins" pitchFamily="34" charset="-122"/>
                <a:cs typeface="Poppins" pitchFamily="34" charset="-120"/>
              </a:rPr>
              <a:t>Nov 2023</a:t>
            </a:r>
            <a:endParaRPr lang="en-US" sz="1300" dirty="0"/>
          </a:p>
          <a:p>
            <a:pPr marL="0" indent="0" algn="ctr">
              <a:buNone/>
            </a:pPr>
            <a:r>
              <a:rPr lang="en-US" sz="1200" dirty="0">
                <a:solidFill>
                  <a:srgbClr val="181818"/>
                </a:solidFill>
                <a:latin typeface="Poppins SemiBold" pitchFamily="34" charset="0"/>
                <a:ea typeface="Poppins SemiBold" pitchFamily="34" charset="-122"/>
                <a:cs typeface="Poppins SemiBold" pitchFamily="34" charset="-120"/>
              </a:rPr>
              <a:t>Grok-1</a:t>
            </a:r>
            <a:endParaRPr lang="en-US" sz="1300" dirty="0"/>
          </a:p>
          <a:p>
            <a:pPr marL="0" indent="0" algn="ctr">
              <a:buNone/>
            </a:pPr>
            <a:r>
              <a:rPr lang="en-US" sz="1100" dirty="0">
                <a:solidFill>
                  <a:srgbClr val="595959"/>
                </a:solidFill>
                <a:latin typeface="Lato" pitchFamily="34" charset="0"/>
                <a:ea typeface="Lato" pitchFamily="34" charset="-122"/>
                <a:cs typeface="Lato" pitchFamily="34" charset="-120"/>
              </a:rPr>
              <a:t>xAI</a:t>
            </a:r>
            <a:endParaRPr lang="en-US" sz="1300" dirty="0"/>
          </a:p>
        </p:txBody>
      </p:sp>
      <p:sp>
        <p:nvSpPr>
          <p:cNvPr id="53" name="Shape 42"/>
          <p:cNvSpPr/>
          <p:nvPr/>
        </p:nvSpPr>
        <p:spPr>
          <a:xfrm>
            <a:off x="10869930" y="3822192"/>
            <a:ext cx="219456" cy="219456"/>
          </a:xfrm>
          <a:prstGeom prst="ellipse">
            <a:avLst/>
          </a:prstGeom>
          <a:solidFill>
            <a:srgbClr val="FFFFFF"/>
          </a:solidFill>
          <a:ln w="38100">
            <a:solidFill>
              <a:srgbClr val="B9770E"/>
            </a:solidFill>
            <a:prstDash val="solid"/>
          </a:ln>
        </p:spPr>
        <p:txBody>
          <a:bodyPr/>
          <a:lstStyle/>
          <a:p>
            <a:endParaRPr lang="de-DE"/>
          </a:p>
        </p:txBody>
      </p:sp>
      <p:sp>
        <p:nvSpPr>
          <p:cNvPr id="54" name="Shape 43"/>
          <p:cNvSpPr/>
          <p:nvPr/>
        </p:nvSpPr>
        <p:spPr>
          <a:xfrm>
            <a:off x="10979658" y="4041648"/>
            <a:ext cx="0" cy="256032"/>
          </a:xfrm>
          <a:prstGeom prst="line">
            <a:avLst/>
          </a:prstGeom>
          <a:noFill/>
          <a:ln w="12700">
            <a:solidFill>
              <a:srgbClr val="B9770E"/>
            </a:solidFill>
            <a:prstDash val="solid"/>
          </a:ln>
        </p:spPr>
        <p:txBody>
          <a:bodyPr/>
          <a:lstStyle/>
          <a:p>
            <a:endParaRPr lang="de-DE"/>
          </a:p>
        </p:txBody>
      </p:sp>
      <p:sp>
        <p:nvSpPr>
          <p:cNvPr id="55" name="Shape 44"/>
          <p:cNvSpPr/>
          <p:nvPr/>
        </p:nvSpPr>
        <p:spPr>
          <a:xfrm>
            <a:off x="10751058" y="4370832"/>
            <a:ext cx="457200" cy="457200"/>
          </a:xfrm>
          <a:prstGeom prst="ellipse">
            <a:avLst/>
          </a:prstGeom>
          <a:solidFill>
            <a:srgbClr val="FFFFFF"/>
          </a:solidFill>
          <a:ln w="19050">
            <a:solidFill>
              <a:srgbClr val="D9D9D9"/>
            </a:solidFill>
            <a:prstDash val="solid"/>
          </a:ln>
        </p:spPr>
        <p:txBody>
          <a:bodyPr/>
          <a:lstStyle/>
          <a:p>
            <a:endParaRPr lang="de-DE"/>
          </a:p>
        </p:txBody>
      </p:sp>
      <p:pic>
        <p:nvPicPr>
          <p:cNvPr id="56" name="Image 9" descr="/workspace/ki-timeline/logos/png/gemini.png"/>
          <p:cNvPicPr>
            <a:picLocks noChangeAspect="1"/>
          </p:cNvPicPr>
          <p:nvPr/>
        </p:nvPicPr>
        <p:blipFill>
          <a:blip r:embed="rId11"/>
          <a:stretch>
            <a:fillRect/>
          </a:stretch>
        </p:blipFill>
        <p:spPr>
          <a:xfrm>
            <a:off x="10842498" y="4462272"/>
            <a:ext cx="274320" cy="274320"/>
          </a:xfrm>
          <a:prstGeom prst="rect">
            <a:avLst/>
          </a:prstGeom>
        </p:spPr>
      </p:pic>
      <p:sp>
        <p:nvSpPr>
          <p:cNvPr id="57" name="Text 45"/>
          <p:cNvSpPr/>
          <p:nvPr/>
        </p:nvSpPr>
        <p:spPr>
          <a:xfrm>
            <a:off x="10065258" y="4873752"/>
            <a:ext cx="1828800" cy="868680"/>
          </a:xfrm>
          <a:prstGeom prst="rect">
            <a:avLst/>
          </a:prstGeom>
          <a:noFill/>
          <a:ln/>
        </p:spPr>
        <p:txBody>
          <a:bodyPr wrap="square" lIns="0" tIns="0" rIns="0" bIns="0" rtlCol="0" anchor="t"/>
          <a:lstStyle/>
          <a:p>
            <a:pPr marL="0" indent="0" algn="ctr">
              <a:buNone/>
            </a:pPr>
            <a:r>
              <a:rPr lang="en-US" sz="1300" b="1" dirty="0">
                <a:solidFill>
                  <a:srgbClr val="3D4C61"/>
                </a:solidFill>
                <a:latin typeface="Poppins" pitchFamily="34" charset="0"/>
                <a:ea typeface="Poppins" pitchFamily="34" charset="-122"/>
                <a:cs typeface="Poppins" pitchFamily="34" charset="-120"/>
              </a:rPr>
              <a:t>Dez 2023</a:t>
            </a:r>
            <a:endParaRPr lang="en-US" sz="1300" dirty="0"/>
          </a:p>
          <a:p>
            <a:pPr marL="0" indent="0" algn="ctr">
              <a:buNone/>
            </a:pPr>
            <a:r>
              <a:rPr lang="en-US" sz="1200" dirty="0">
                <a:solidFill>
                  <a:srgbClr val="181818"/>
                </a:solidFill>
                <a:latin typeface="Poppins SemiBold" pitchFamily="34" charset="0"/>
                <a:ea typeface="Poppins SemiBold" pitchFamily="34" charset="-122"/>
                <a:cs typeface="Poppins SemiBold" pitchFamily="34" charset="-120"/>
              </a:rPr>
              <a:t>Gemini</a:t>
            </a:r>
            <a:endParaRPr lang="en-US" sz="1300" dirty="0"/>
          </a:p>
          <a:p>
            <a:pPr marL="0" indent="0" algn="ctr">
              <a:buNone/>
            </a:pPr>
            <a:r>
              <a:rPr lang="en-US" sz="1100" dirty="0">
                <a:solidFill>
                  <a:srgbClr val="B9770E"/>
                </a:solidFill>
                <a:latin typeface="Lato" pitchFamily="34" charset="0"/>
                <a:ea typeface="Lato" pitchFamily="34" charset="-122"/>
                <a:cs typeface="Lato" pitchFamily="34" charset="-120"/>
              </a:rPr>
              <a:t>Google</a:t>
            </a:r>
            <a:endParaRPr lang="en-US" sz="1300" dirty="0"/>
          </a:p>
        </p:txBody>
      </p:sp>
      <p:sp>
        <p:nvSpPr>
          <p:cNvPr id="58" name="Shape 46"/>
          <p:cNvSpPr/>
          <p:nvPr/>
        </p:nvSpPr>
        <p:spPr>
          <a:xfrm>
            <a:off x="685800" y="5961888"/>
            <a:ext cx="146304" cy="146304"/>
          </a:xfrm>
          <a:prstGeom prst="ellipse">
            <a:avLst/>
          </a:prstGeom>
          <a:solidFill>
            <a:srgbClr val="E67E22"/>
          </a:solidFill>
          <a:ln/>
        </p:spPr>
        <p:txBody>
          <a:bodyPr/>
          <a:lstStyle/>
          <a:p>
            <a:endParaRPr lang="de-DE"/>
          </a:p>
        </p:txBody>
      </p:sp>
      <p:sp>
        <p:nvSpPr>
          <p:cNvPr id="59" name="Text 47"/>
          <p:cNvSpPr/>
          <p:nvPr/>
        </p:nvSpPr>
        <p:spPr>
          <a:xfrm>
            <a:off x="914400" y="5897880"/>
            <a:ext cx="2103120" cy="274320"/>
          </a:xfrm>
          <a:prstGeom prst="rect">
            <a:avLst/>
          </a:prstGeom>
          <a:noFill/>
          <a:ln/>
        </p:spPr>
        <p:txBody>
          <a:bodyPr wrap="square" lIns="0" tIns="0" rIns="0" bIns="0" rtlCol="0" anchor="ctr"/>
          <a:lstStyle/>
          <a:p>
            <a:pPr marL="0" indent="0">
              <a:buNone/>
            </a:pPr>
            <a:r>
              <a:rPr lang="en-US" sz="1100" dirty="0">
                <a:solidFill>
                  <a:srgbClr val="595959"/>
                </a:solidFill>
                <a:latin typeface="Lato" pitchFamily="34" charset="0"/>
                <a:ea typeface="Lato" pitchFamily="34" charset="-122"/>
                <a:cs typeface="Lato" pitchFamily="34" charset="-120"/>
              </a:rPr>
              <a:t>OpenAI &amp; Microsoft</a:t>
            </a:r>
            <a:endParaRPr lang="en-US" sz="1100" dirty="0"/>
          </a:p>
        </p:txBody>
      </p:sp>
      <p:sp>
        <p:nvSpPr>
          <p:cNvPr id="60" name="Shape 48"/>
          <p:cNvSpPr/>
          <p:nvPr/>
        </p:nvSpPr>
        <p:spPr>
          <a:xfrm>
            <a:off x="3063240" y="5961888"/>
            <a:ext cx="146304" cy="146304"/>
          </a:xfrm>
          <a:prstGeom prst="ellipse">
            <a:avLst/>
          </a:prstGeom>
          <a:solidFill>
            <a:srgbClr val="B9770E"/>
          </a:solidFill>
          <a:ln/>
        </p:spPr>
        <p:txBody>
          <a:bodyPr/>
          <a:lstStyle/>
          <a:p>
            <a:endParaRPr lang="de-DE"/>
          </a:p>
        </p:txBody>
      </p:sp>
      <p:sp>
        <p:nvSpPr>
          <p:cNvPr id="61" name="Text 49"/>
          <p:cNvSpPr/>
          <p:nvPr/>
        </p:nvSpPr>
        <p:spPr>
          <a:xfrm>
            <a:off x="3291840" y="5897880"/>
            <a:ext cx="2103120" cy="274320"/>
          </a:xfrm>
          <a:prstGeom prst="rect">
            <a:avLst/>
          </a:prstGeom>
          <a:noFill/>
          <a:ln/>
        </p:spPr>
        <p:txBody>
          <a:bodyPr wrap="square" lIns="0" tIns="0" rIns="0" bIns="0" rtlCol="0" anchor="ctr"/>
          <a:lstStyle/>
          <a:p>
            <a:pPr marL="0" indent="0">
              <a:buNone/>
            </a:pPr>
            <a:r>
              <a:rPr lang="en-US" sz="1100" dirty="0">
                <a:solidFill>
                  <a:srgbClr val="595959"/>
                </a:solidFill>
                <a:latin typeface="Lato" pitchFamily="34" charset="0"/>
                <a:ea typeface="Lato" pitchFamily="34" charset="-122"/>
                <a:cs typeface="Lato" pitchFamily="34" charset="-120"/>
              </a:rPr>
              <a:t>Google &amp; Anthropic</a:t>
            </a:r>
            <a:endParaRPr lang="en-US" sz="1100" dirty="0"/>
          </a:p>
        </p:txBody>
      </p:sp>
      <p:sp>
        <p:nvSpPr>
          <p:cNvPr id="62" name="Shape 50"/>
          <p:cNvSpPr/>
          <p:nvPr/>
        </p:nvSpPr>
        <p:spPr>
          <a:xfrm>
            <a:off x="5440680" y="5961888"/>
            <a:ext cx="146304" cy="146304"/>
          </a:xfrm>
          <a:prstGeom prst="ellipse">
            <a:avLst/>
          </a:prstGeom>
          <a:solidFill>
            <a:srgbClr val="1B1B1B"/>
          </a:solidFill>
          <a:ln/>
        </p:spPr>
        <p:txBody>
          <a:bodyPr/>
          <a:lstStyle/>
          <a:p>
            <a:endParaRPr lang="de-DE"/>
          </a:p>
        </p:txBody>
      </p:sp>
      <p:sp>
        <p:nvSpPr>
          <p:cNvPr id="63" name="Text 51"/>
          <p:cNvSpPr/>
          <p:nvPr/>
        </p:nvSpPr>
        <p:spPr>
          <a:xfrm>
            <a:off x="5669280" y="5897880"/>
            <a:ext cx="2103120" cy="274320"/>
          </a:xfrm>
          <a:prstGeom prst="rect">
            <a:avLst/>
          </a:prstGeom>
          <a:noFill/>
          <a:ln/>
        </p:spPr>
        <p:txBody>
          <a:bodyPr wrap="square" lIns="0" tIns="0" rIns="0" bIns="0" rtlCol="0" anchor="ctr"/>
          <a:lstStyle/>
          <a:p>
            <a:pPr marL="0" indent="0">
              <a:buNone/>
            </a:pPr>
            <a:r>
              <a:rPr lang="en-US" sz="1100" dirty="0">
                <a:solidFill>
                  <a:srgbClr val="595959"/>
                </a:solidFill>
                <a:latin typeface="Lato" pitchFamily="34" charset="0"/>
                <a:ea typeface="Lato" pitchFamily="34" charset="-122"/>
                <a:cs typeface="Lato" pitchFamily="34" charset="-120"/>
              </a:rPr>
              <a:t>xAI Grok</a:t>
            </a:r>
            <a:endParaRPr lang="en-US" sz="1100" dirty="0"/>
          </a:p>
        </p:txBody>
      </p:sp>
      <p:sp>
        <p:nvSpPr>
          <p:cNvPr id="64" name="Shape 52"/>
          <p:cNvSpPr/>
          <p:nvPr/>
        </p:nvSpPr>
        <p:spPr>
          <a:xfrm>
            <a:off x="7818120" y="5961888"/>
            <a:ext cx="146304" cy="146304"/>
          </a:xfrm>
          <a:prstGeom prst="ellipse">
            <a:avLst/>
          </a:prstGeom>
          <a:solidFill>
            <a:srgbClr val="239B56"/>
          </a:solidFill>
          <a:ln/>
        </p:spPr>
        <p:txBody>
          <a:bodyPr/>
          <a:lstStyle/>
          <a:p>
            <a:endParaRPr lang="de-DE"/>
          </a:p>
        </p:txBody>
      </p:sp>
      <p:sp>
        <p:nvSpPr>
          <p:cNvPr id="65" name="Text 53"/>
          <p:cNvSpPr/>
          <p:nvPr/>
        </p:nvSpPr>
        <p:spPr>
          <a:xfrm>
            <a:off x="8046720" y="5897880"/>
            <a:ext cx="2103120" cy="274320"/>
          </a:xfrm>
          <a:prstGeom prst="rect">
            <a:avLst/>
          </a:prstGeom>
          <a:noFill/>
          <a:ln/>
        </p:spPr>
        <p:txBody>
          <a:bodyPr wrap="square" lIns="0" tIns="0" rIns="0" bIns="0" rtlCol="0" anchor="ctr"/>
          <a:lstStyle/>
          <a:p>
            <a:pPr marL="0" indent="0">
              <a:buNone/>
            </a:pPr>
            <a:r>
              <a:rPr lang="en-US" sz="1100" dirty="0">
                <a:solidFill>
                  <a:srgbClr val="595959"/>
                </a:solidFill>
                <a:latin typeface="Lato" pitchFamily="34" charset="0"/>
                <a:ea typeface="Lato" pitchFamily="34" charset="-122"/>
                <a:cs typeface="Lato" pitchFamily="34" charset="-120"/>
              </a:rPr>
              <a:t>Offene Modelle</a:t>
            </a:r>
            <a:endParaRPr lang="en-US" sz="1100" dirty="0"/>
          </a:p>
        </p:txBody>
      </p:sp>
      <p:sp>
        <p:nvSpPr>
          <p:cNvPr id="66" name="Shape 54"/>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67" name="Shape 55"/>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68" name="Text 56"/>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69" name="Shape 57"/>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70" name="Text 58"/>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71" name="Shape 59"/>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72" name="Text 60"/>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73" name="Shape 61"/>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74" name="Text 62"/>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75" name="Shape 63"/>
          <p:cNvSpPr/>
          <p:nvPr/>
        </p:nvSpPr>
        <p:spPr>
          <a:xfrm>
            <a:off x="8692530" y="6359652"/>
            <a:ext cx="82296" cy="82296"/>
          </a:xfrm>
          <a:prstGeom prst="ellipse">
            <a:avLst/>
          </a:prstGeom>
          <a:solidFill>
            <a:srgbClr val="D62828"/>
          </a:solidFill>
          <a:ln/>
        </p:spPr>
        <p:txBody>
          <a:bodyPr/>
          <a:lstStyle/>
          <a:p>
            <a:endParaRPr lang="de-DE"/>
          </a:p>
        </p:txBody>
      </p:sp>
      <p:sp>
        <p:nvSpPr>
          <p:cNvPr id="76" name="Shape 64"/>
          <p:cNvSpPr/>
          <p:nvPr/>
        </p:nvSpPr>
        <p:spPr>
          <a:xfrm>
            <a:off x="8778028" y="6364224"/>
            <a:ext cx="487847" cy="73152"/>
          </a:xfrm>
          <a:prstGeom prst="rect">
            <a:avLst/>
          </a:prstGeom>
          <a:solidFill>
            <a:srgbClr val="3D4C61"/>
          </a:solidFill>
          <a:ln/>
        </p:spPr>
        <p:txBody>
          <a:bodyPr/>
          <a:lstStyle/>
          <a:p>
            <a:endParaRPr lang="de-DE"/>
          </a:p>
        </p:txBody>
      </p:sp>
      <p:sp>
        <p:nvSpPr>
          <p:cNvPr id="77" name="Text 65"/>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12</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3"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4" name="Text 2"/>
          <p:cNvSpPr/>
          <p:nvPr/>
        </p:nvSpPr>
        <p:spPr>
          <a:xfrm>
            <a:off x="685800" y="777240"/>
            <a:ext cx="4572000" cy="1280160"/>
          </a:xfrm>
          <a:prstGeom prst="rect">
            <a:avLst/>
          </a:prstGeom>
          <a:noFill/>
          <a:ln/>
        </p:spPr>
        <p:txBody>
          <a:bodyPr wrap="square" lIns="0" tIns="0" rIns="0" bIns="0" rtlCol="0" anchor="ctr"/>
          <a:lstStyle/>
          <a:p>
            <a:pPr marL="0" indent="0">
              <a:buNone/>
            </a:pPr>
            <a:r>
              <a:rPr lang="en-US" sz="6800" dirty="0">
                <a:solidFill>
                  <a:srgbClr val="3D4C61"/>
                </a:solidFill>
                <a:latin typeface="Playfair Display" pitchFamily="34" charset="0"/>
                <a:ea typeface="Playfair Display" pitchFamily="34" charset="-122"/>
                <a:cs typeface="Playfair Display" pitchFamily="34" charset="-120"/>
              </a:rPr>
              <a:t>2023–2026</a:t>
            </a:r>
            <a:endParaRPr lang="en-US" sz="6800" dirty="0"/>
          </a:p>
        </p:txBody>
      </p:sp>
      <p:sp>
        <p:nvSpPr>
          <p:cNvPr id="5" name="Text 3"/>
          <p:cNvSpPr/>
          <p:nvPr/>
        </p:nvSpPr>
        <p:spPr>
          <a:xfrm>
            <a:off x="5394960" y="960120"/>
            <a:ext cx="612648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7 · Chatbots im Wettlauf</a:t>
            </a:r>
            <a:endParaRPr lang="en-US" sz="1600" dirty="0"/>
          </a:p>
        </p:txBody>
      </p:sp>
      <p:sp>
        <p:nvSpPr>
          <p:cNvPr id="6" name="Text 4"/>
          <p:cNvSpPr/>
          <p:nvPr/>
        </p:nvSpPr>
        <p:spPr>
          <a:xfrm>
            <a:off x="5394960" y="1298448"/>
            <a:ext cx="6126480" cy="685800"/>
          </a:xfrm>
          <a:prstGeom prst="rect">
            <a:avLst/>
          </a:prstGeom>
          <a:noFill/>
          <a:ln/>
        </p:spPr>
        <p:txBody>
          <a:bodyPr wrap="square" lIns="0" tIns="0" rIns="0" bIns="0" rtlCol="0" anchor="ctr"/>
          <a:lstStyle/>
          <a:p>
            <a:pPr marL="0" indent="0">
              <a:buNone/>
            </a:pPr>
            <a:r>
              <a:rPr lang="en-US" sz="2700" dirty="0">
                <a:solidFill>
                  <a:srgbClr val="3D4C61"/>
                </a:solidFill>
                <a:latin typeface="Poppins SemiBold" pitchFamily="34" charset="0"/>
                <a:ea typeface="Poppins SemiBold" pitchFamily="34" charset="-122"/>
                <a:cs typeface="Poppins SemiBold" pitchFamily="34" charset="-120"/>
              </a:rPr>
              <a:t>Vier Lager, ein Wettlauf</a:t>
            </a:r>
            <a:endParaRPr lang="en-US" sz="2700" dirty="0"/>
          </a:p>
        </p:txBody>
      </p:sp>
      <p:sp>
        <p:nvSpPr>
          <p:cNvPr id="7" name="Shape 5"/>
          <p:cNvSpPr/>
          <p:nvPr/>
        </p:nvSpPr>
        <p:spPr>
          <a:xfrm>
            <a:off x="685800" y="2194560"/>
            <a:ext cx="5303520" cy="1783080"/>
          </a:xfrm>
          <a:prstGeom prst="rect">
            <a:avLst/>
          </a:prstGeom>
          <a:solidFill>
            <a:srgbClr val="F2F2F2"/>
          </a:solidFill>
          <a:ln/>
        </p:spPr>
        <p:txBody>
          <a:bodyPr/>
          <a:lstStyle/>
          <a:p>
            <a:endParaRPr lang="de-DE"/>
          </a:p>
        </p:txBody>
      </p:sp>
      <p:sp>
        <p:nvSpPr>
          <p:cNvPr id="8" name="Shape 6"/>
          <p:cNvSpPr/>
          <p:nvPr/>
        </p:nvSpPr>
        <p:spPr>
          <a:xfrm>
            <a:off x="685800" y="2194560"/>
            <a:ext cx="73152" cy="1783080"/>
          </a:xfrm>
          <a:prstGeom prst="rect">
            <a:avLst/>
          </a:prstGeom>
          <a:solidFill>
            <a:srgbClr val="E67E22"/>
          </a:solidFill>
          <a:ln/>
        </p:spPr>
        <p:txBody>
          <a:bodyPr/>
          <a:lstStyle/>
          <a:p>
            <a:endParaRPr lang="de-DE"/>
          </a:p>
        </p:txBody>
      </p:sp>
      <p:sp>
        <p:nvSpPr>
          <p:cNvPr id="9" name="Shape 7"/>
          <p:cNvSpPr/>
          <p:nvPr/>
        </p:nvSpPr>
        <p:spPr>
          <a:xfrm>
            <a:off x="914400" y="2359152"/>
            <a:ext cx="402336" cy="402336"/>
          </a:xfrm>
          <a:prstGeom prst="ellipse">
            <a:avLst/>
          </a:prstGeom>
          <a:solidFill>
            <a:srgbClr val="FFFFFF"/>
          </a:solidFill>
          <a:ln w="19050">
            <a:solidFill>
              <a:srgbClr val="D9D9D9"/>
            </a:solidFill>
            <a:prstDash val="solid"/>
          </a:ln>
        </p:spPr>
        <p:txBody>
          <a:bodyPr/>
          <a:lstStyle/>
          <a:p>
            <a:endParaRPr lang="de-DE"/>
          </a:p>
        </p:txBody>
      </p:sp>
      <p:pic>
        <p:nvPicPr>
          <p:cNvPr id="10" name="Image 0" descr="/workspace/ki-timeline/logos/png/openai.png"/>
          <p:cNvPicPr>
            <a:picLocks noChangeAspect="1"/>
          </p:cNvPicPr>
          <p:nvPr/>
        </p:nvPicPr>
        <p:blipFill>
          <a:blip r:embed="rId3"/>
          <a:stretch>
            <a:fillRect/>
          </a:stretch>
        </p:blipFill>
        <p:spPr>
          <a:xfrm>
            <a:off x="994867" y="2439619"/>
            <a:ext cx="241402" cy="241402"/>
          </a:xfrm>
          <a:prstGeom prst="rect">
            <a:avLst/>
          </a:prstGeom>
        </p:spPr>
      </p:pic>
      <p:sp>
        <p:nvSpPr>
          <p:cNvPr id="11" name="Shape 8"/>
          <p:cNvSpPr/>
          <p:nvPr/>
        </p:nvSpPr>
        <p:spPr>
          <a:xfrm>
            <a:off x="1371600" y="2359152"/>
            <a:ext cx="402336" cy="402336"/>
          </a:xfrm>
          <a:prstGeom prst="ellipse">
            <a:avLst/>
          </a:prstGeom>
          <a:solidFill>
            <a:srgbClr val="FFFFFF"/>
          </a:solidFill>
          <a:ln w="19050">
            <a:solidFill>
              <a:srgbClr val="D9D9D9"/>
            </a:solidFill>
            <a:prstDash val="solid"/>
          </a:ln>
        </p:spPr>
        <p:txBody>
          <a:bodyPr/>
          <a:lstStyle/>
          <a:p>
            <a:endParaRPr lang="de-DE"/>
          </a:p>
        </p:txBody>
      </p:sp>
      <p:pic>
        <p:nvPicPr>
          <p:cNvPr id="12" name="Image 1" descr="/workspace/ki-timeline/logos/png/copilot.png"/>
          <p:cNvPicPr>
            <a:picLocks noChangeAspect="1"/>
          </p:cNvPicPr>
          <p:nvPr/>
        </p:nvPicPr>
        <p:blipFill>
          <a:blip r:embed="rId4"/>
          <a:stretch>
            <a:fillRect/>
          </a:stretch>
        </p:blipFill>
        <p:spPr>
          <a:xfrm>
            <a:off x="1452067" y="2439619"/>
            <a:ext cx="241402" cy="241402"/>
          </a:xfrm>
          <a:prstGeom prst="rect">
            <a:avLst/>
          </a:prstGeom>
        </p:spPr>
      </p:pic>
      <p:sp>
        <p:nvSpPr>
          <p:cNvPr id="13" name="Text 9"/>
          <p:cNvSpPr/>
          <p:nvPr/>
        </p:nvSpPr>
        <p:spPr>
          <a:xfrm>
            <a:off x="1920240" y="2359152"/>
            <a:ext cx="3291840" cy="402336"/>
          </a:xfrm>
          <a:prstGeom prst="rect">
            <a:avLst/>
          </a:prstGeom>
          <a:noFill/>
          <a:ln/>
        </p:spPr>
        <p:txBody>
          <a:bodyPr wrap="square" lIns="0" tIns="0" rIns="0" bIns="0" rtlCol="0" anchor="ctr"/>
          <a:lstStyle/>
          <a:p>
            <a:pPr marL="0" indent="0">
              <a:buNone/>
            </a:pPr>
            <a:r>
              <a:rPr lang="en-US" sz="1600" dirty="0">
                <a:solidFill>
                  <a:srgbClr val="E67E22"/>
                </a:solidFill>
                <a:latin typeface="Poppins SemiBold" pitchFamily="34" charset="0"/>
                <a:ea typeface="Poppins SemiBold" pitchFamily="34" charset="-122"/>
                <a:cs typeface="Poppins SemiBold" pitchFamily="34" charset="-120"/>
              </a:rPr>
              <a:t>OpenAI &amp; Microsoft</a:t>
            </a:r>
            <a:endParaRPr lang="en-US" sz="1600" dirty="0"/>
          </a:p>
        </p:txBody>
      </p:sp>
      <p:sp>
        <p:nvSpPr>
          <p:cNvPr id="14" name="Shape 10"/>
          <p:cNvSpPr/>
          <p:nvPr/>
        </p:nvSpPr>
        <p:spPr>
          <a:xfrm>
            <a:off x="960120" y="3063240"/>
            <a:ext cx="4846320" cy="0"/>
          </a:xfrm>
          <a:prstGeom prst="line">
            <a:avLst/>
          </a:prstGeom>
          <a:noFill/>
          <a:ln w="31750">
            <a:solidFill>
              <a:srgbClr val="E67E22"/>
            </a:solidFill>
            <a:prstDash val="solid"/>
          </a:ln>
        </p:spPr>
        <p:txBody>
          <a:bodyPr/>
          <a:lstStyle/>
          <a:p>
            <a:endParaRPr lang="de-DE"/>
          </a:p>
        </p:txBody>
      </p:sp>
      <p:sp>
        <p:nvSpPr>
          <p:cNvPr id="15" name="Shape 11"/>
          <p:cNvSpPr/>
          <p:nvPr/>
        </p:nvSpPr>
        <p:spPr>
          <a:xfrm>
            <a:off x="1290828" y="2990088"/>
            <a:ext cx="146304" cy="146304"/>
          </a:xfrm>
          <a:prstGeom prst="ellipse">
            <a:avLst/>
          </a:prstGeom>
          <a:solidFill>
            <a:srgbClr val="FFFFFF"/>
          </a:solidFill>
          <a:ln w="25400">
            <a:solidFill>
              <a:srgbClr val="E67E22"/>
            </a:solidFill>
            <a:prstDash val="solid"/>
          </a:ln>
        </p:spPr>
        <p:txBody>
          <a:bodyPr/>
          <a:lstStyle/>
          <a:p>
            <a:endParaRPr lang="de-DE"/>
          </a:p>
        </p:txBody>
      </p:sp>
      <p:sp>
        <p:nvSpPr>
          <p:cNvPr id="16" name="Text 12"/>
          <p:cNvSpPr/>
          <p:nvPr/>
        </p:nvSpPr>
        <p:spPr>
          <a:xfrm>
            <a:off x="932688" y="320954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GPT-4</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Mär 2023</a:t>
            </a:r>
            <a:endParaRPr lang="en-US" sz="1100" dirty="0"/>
          </a:p>
        </p:txBody>
      </p:sp>
      <p:sp>
        <p:nvSpPr>
          <p:cNvPr id="17" name="Shape 13"/>
          <p:cNvSpPr/>
          <p:nvPr/>
        </p:nvSpPr>
        <p:spPr>
          <a:xfrm>
            <a:off x="2098548" y="2990088"/>
            <a:ext cx="146304" cy="146304"/>
          </a:xfrm>
          <a:prstGeom prst="ellipse">
            <a:avLst/>
          </a:prstGeom>
          <a:solidFill>
            <a:srgbClr val="FFFFFF"/>
          </a:solidFill>
          <a:ln w="25400">
            <a:solidFill>
              <a:srgbClr val="E67E22"/>
            </a:solidFill>
            <a:prstDash val="solid"/>
          </a:ln>
        </p:spPr>
        <p:txBody>
          <a:bodyPr/>
          <a:lstStyle/>
          <a:p>
            <a:endParaRPr lang="de-DE"/>
          </a:p>
        </p:txBody>
      </p:sp>
      <p:sp>
        <p:nvSpPr>
          <p:cNvPr id="18" name="Text 14"/>
          <p:cNvSpPr/>
          <p:nvPr/>
        </p:nvSpPr>
        <p:spPr>
          <a:xfrm>
            <a:off x="1740408" y="320954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Copilot</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Nov 2023</a:t>
            </a:r>
            <a:endParaRPr lang="en-US" sz="1100" dirty="0"/>
          </a:p>
        </p:txBody>
      </p:sp>
      <p:sp>
        <p:nvSpPr>
          <p:cNvPr id="19" name="Shape 15"/>
          <p:cNvSpPr/>
          <p:nvPr/>
        </p:nvSpPr>
        <p:spPr>
          <a:xfrm>
            <a:off x="2906268" y="2990088"/>
            <a:ext cx="146304" cy="146304"/>
          </a:xfrm>
          <a:prstGeom prst="ellipse">
            <a:avLst/>
          </a:prstGeom>
          <a:solidFill>
            <a:srgbClr val="FFFFFF"/>
          </a:solidFill>
          <a:ln w="25400">
            <a:solidFill>
              <a:srgbClr val="E67E22"/>
            </a:solidFill>
            <a:prstDash val="solid"/>
          </a:ln>
        </p:spPr>
        <p:txBody>
          <a:bodyPr/>
          <a:lstStyle/>
          <a:p>
            <a:endParaRPr lang="de-DE"/>
          </a:p>
        </p:txBody>
      </p:sp>
      <p:sp>
        <p:nvSpPr>
          <p:cNvPr id="20" name="Text 16"/>
          <p:cNvSpPr/>
          <p:nvPr/>
        </p:nvSpPr>
        <p:spPr>
          <a:xfrm>
            <a:off x="2548128" y="320954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GPT-4o</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Mai 2024</a:t>
            </a:r>
            <a:endParaRPr lang="en-US" sz="1100" dirty="0"/>
          </a:p>
        </p:txBody>
      </p:sp>
      <p:sp>
        <p:nvSpPr>
          <p:cNvPr id="21" name="Shape 17"/>
          <p:cNvSpPr/>
          <p:nvPr/>
        </p:nvSpPr>
        <p:spPr>
          <a:xfrm>
            <a:off x="3713988" y="2990088"/>
            <a:ext cx="146304" cy="146304"/>
          </a:xfrm>
          <a:prstGeom prst="ellipse">
            <a:avLst/>
          </a:prstGeom>
          <a:solidFill>
            <a:srgbClr val="FFFFFF"/>
          </a:solidFill>
          <a:ln w="25400">
            <a:solidFill>
              <a:srgbClr val="E67E22"/>
            </a:solidFill>
            <a:prstDash val="solid"/>
          </a:ln>
        </p:spPr>
        <p:txBody>
          <a:bodyPr/>
          <a:lstStyle/>
          <a:p>
            <a:endParaRPr lang="de-DE"/>
          </a:p>
        </p:txBody>
      </p:sp>
      <p:sp>
        <p:nvSpPr>
          <p:cNvPr id="22" name="Text 18"/>
          <p:cNvSpPr/>
          <p:nvPr/>
        </p:nvSpPr>
        <p:spPr>
          <a:xfrm>
            <a:off x="3355848" y="320954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o1</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Sep 2024</a:t>
            </a:r>
            <a:endParaRPr lang="en-US" sz="1100" dirty="0"/>
          </a:p>
        </p:txBody>
      </p:sp>
      <p:sp>
        <p:nvSpPr>
          <p:cNvPr id="23" name="Shape 19"/>
          <p:cNvSpPr/>
          <p:nvPr/>
        </p:nvSpPr>
        <p:spPr>
          <a:xfrm>
            <a:off x="4521708" y="2990088"/>
            <a:ext cx="146304" cy="146304"/>
          </a:xfrm>
          <a:prstGeom prst="ellipse">
            <a:avLst/>
          </a:prstGeom>
          <a:solidFill>
            <a:srgbClr val="FFFFFF"/>
          </a:solidFill>
          <a:ln w="25400">
            <a:solidFill>
              <a:srgbClr val="E67E22"/>
            </a:solidFill>
            <a:prstDash val="solid"/>
          </a:ln>
        </p:spPr>
        <p:txBody>
          <a:bodyPr/>
          <a:lstStyle/>
          <a:p>
            <a:endParaRPr lang="de-DE"/>
          </a:p>
        </p:txBody>
      </p:sp>
      <p:sp>
        <p:nvSpPr>
          <p:cNvPr id="24" name="Text 20"/>
          <p:cNvSpPr/>
          <p:nvPr/>
        </p:nvSpPr>
        <p:spPr>
          <a:xfrm>
            <a:off x="4163568" y="320954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GPT-5</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Aug 2025</a:t>
            </a:r>
            <a:endParaRPr lang="en-US" sz="1100" dirty="0"/>
          </a:p>
        </p:txBody>
      </p:sp>
      <p:sp>
        <p:nvSpPr>
          <p:cNvPr id="25" name="Shape 21"/>
          <p:cNvSpPr/>
          <p:nvPr/>
        </p:nvSpPr>
        <p:spPr>
          <a:xfrm>
            <a:off x="5329428" y="2990088"/>
            <a:ext cx="146304" cy="146304"/>
          </a:xfrm>
          <a:prstGeom prst="ellipse">
            <a:avLst/>
          </a:prstGeom>
          <a:solidFill>
            <a:srgbClr val="FFFFFF"/>
          </a:solidFill>
          <a:ln w="25400">
            <a:solidFill>
              <a:srgbClr val="E67E22"/>
            </a:solidFill>
            <a:prstDash val="solid"/>
          </a:ln>
        </p:spPr>
        <p:txBody>
          <a:bodyPr/>
          <a:lstStyle/>
          <a:p>
            <a:endParaRPr lang="de-DE"/>
          </a:p>
        </p:txBody>
      </p:sp>
      <p:sp>
        <p:nvSpPr>
          <p:cNvPr id="26" name="Text 22"/>
          <p:cNvSpPr/>
          <p:nvPr/>
        </p:nvSpPr>
        <p:spPr>
          <a:xfrm>
            <a:off x="4971288" y="320954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GPT-6</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Sep 2026</a:t>
            </a:r>
            <a:endParaRPr lang="en-US" sz="1100" dirty="0"/>
          </a:p>
        </p:txBody>
      </p:sp>
      <p:sp>
        <p:nvSpPr>
          <p:cNvPr id="27" name="Shape 23"/>
          <p:cNvSpPr/>
          <p:nvPr/>
        </p:nvSpPr>
        <p:spPr>
          <a:xfrm>
            <a:off x="6217920" y="2194560"/>
            <a:ext cx="5303520" cy="1783080"/>
          </a:xfrm>
          <a:prstGeom prst="rect">
            <a:avLst/>
          </a:prstGeom>
          <a:solidFill>
            <a:srgbClr val="F2F2F2"/>
          </a:solidFill>
          <a:ln/>
        </p:spPr>
        <p:txBody>
          <a:bodyPr/>
          <a:lstStyle/>
          <a:p>
            <a:endParaRPr lang="de-DE"/>
          </a:p>
        </p:txBody>
      </p:sp>
      <p:sp>
        <p:nvSpPr>
          <p:cNvPr id="28" name="Shape 24"/>
          <p:cNvSpPr/>
          <p:nvPr/>
        </p:nvSpPr>
        <p:spPr>
          <a:xfrm>
            <a:off x="6217920" y="2194560"/>
            <a:ext cx="73152" cy="1783080"/>
          </a:xfrm>
          <a:prstGeom prst="rect">
            <a:avLst/>
          </a:prstGeom>
          <a:solidFill>
            <a:srgbClr val="B9770E"/>
          </a:solidFill>
          <a:ln/>
        </p:spPr>
        <p:txBody>
          <a:bodyPr/>
          <a:lstStyle/>
          <a:p>
            <a:endParaRPr lang="de-DE"/>
          </a:p>
        </p:txBody>
      </p:sp>
      <p:sp>
        <p:nvSpPr>
          <p:cNvPr id="29" name="Shape 25"/>
          <p:cNvSpPr/>
          <p:nvPr/>
        </p:nvSpPr>
        <p:spPr>
          <a:xfrm>
            <a:off x="6446520" y="2359152"/>
            <a:ext cx="402336" cy="402336"/>
          </a:xfrm>
          <a:prstGeom prst="ellipse">
            <a:avLst/>
          </a:prstGeom>
          <a:solidFill>
            <a:srgbClr val="FFFFFF"/>
          </a:solidFill>
          <a:ln w="19050">
            <a:solidFill>
              <a:srgbClr val="D9D9D9"/>
            </a:solidFill>
            <a:prstDash val="solid"/>
          </a:ln>
        </p:spPr>
        <p:txBody>
          <a:bodyPr/>
          <a:lstStyle/>
          <a:p>
            <a:endParaRPr lang="de-DE"/>
          </a:p>
        </p:txBody>
      </p:sp>
      <p:pic>
        <p:nvPicPr>
          <p:cNvPr id="30" name="Image 2" descr="/workspace/ki-timeline/logos/png/gemini.png"/>
          <p:cNvPicPr>
            <a:picLocks noChangeAspect="1"/>
          </p:cNvPicPr>
          <p:nvPr/>
        </p:nvPicPr>
        <p:blipFill>
          <a:blip r:embed="rId5"/>
          <a:stretch>
            <a:fillRect/>
          </a:stretch>
        </p:blipFill>
        <p:spPr>
          <a:xfrm>
            <a:off x="6526987" y="2439619"/>
            <a:ext cx="241402" cy="241402"/>
          </a:xfrm>
          <a:prstGeom prst="rect">
            <a:avLst/>
          </a:prstGeom>
        </p:spPr>
      </p:pic>
      <p:sp>
        <p:nvSpPr>
          <p:cNvPr id="31" name="Shape 26"/>
          <p:cNvSpPr/>
          <p:nvPr/>
        </p:nvSpPr>
        <p:spPr>
          <a:xfrm>
            <a:off x="6903720" y="2359152"/>
            <a:ext cx="402336" cy="402336"/>
          </a:xfrm>
          <a:prstGeom prst="ellipse">
            <a:avLst/>
          </a:prstGeom>
          <a:solidFill>
            <a:srgbClr val="FFFFFF"/>
          </a:solidFill>
          <a:ln w="19050">
            <a:solidFill>
              <a:srgbClr val="D9D9D9"/>
            </a:solidFill>
            <a:prstDash val="solid"/>
          </a:ln>
        </p:spPr>
        <p:txBody>
          <a:bodyPr/>
          <a:lstStyle/>
          <a:p>
            <a:endParaRPr lang="de-DE"/>
          </a:p>
        </p:txBody>
      </p:sp>
      <p:pic>
        <p:nvPicPr>
          <p:cNvPr id="32" name="Image 3" descr="/workspace/ki-timeline/logos/png/claude.png"/>
          <p:cNvPicPr>
            <a:picLocks noChangeAspect="1"/>
          </p:cNvPicPr>
          <p:nvPr/>
        </p:nvPicPr>
        <p:blipFill>
          <a:blip r:embed="rId6"/>
          <a:stretch>
            <a:fillRect/>
          </a:stretch>
        </p:blipFill>
        <p:spPr>
          <a:xfrm>
            <a:off x="6984187" y="2439619"/>
            <a:ext cx="241402" cy="241402"/>
          </a:xfrm>
          <a:prstGeom prst="rect">
            <a:avLst/>
          </a:prstGeom>
        </p:spPr>
      </p:pic>
      <p:sp>
        <p:nvSpPr>
          <p:cNvPr id="33" name="Text 27"/>
          <p:cNvSpPr/>
          <p:nvPr/>
        </p:nvSpPr>
        <p:spPr>
          <a:xfrm>
            <a:off x="7452360" y="2359152"/>
            <a:ext cx="3291840" cy="402336"/>
          </a:xfrm>
          <a:prstGeom prst="rect">
            <a:avLst/>
          </a:prstGeom>
          <a:noFill/>
          <a:ln/>
        </p:spPr>
        <p:txBody>
          <a:bodyPr wrap="square" lIns="0" tIns="0" rIns="0" bIns="0" rtlCol="0" anchor="ctr"/>
          <a:lstStyle/>
          <a:p>
            <a:pPr marL="0" indent="0">
              <a:buNone/>
            </a:pPr>
            <a:r>
              <a:rPr lang="en-US" sz="1600" dirty="0">
                <a:solidFill>
                  <a:srgbClr val="B9770E"/>
                </a:solidFill>
                <a:latin typeface="Poppins SemiBold" pitchFamily="34" charset="0"/>
                <a:ea typeface="Poppins SemiBold" pitchFamily="34" charset="-122"/>
                <a:cs typeface="Poppins SemiBold" pitchFamily="34" charset="-120"/>
              </a:rPr>
              <a:t>Google &amp; Anthropic</a:t>
            </a:r>
            <a:endParaRPr lang="en-US" sz="1600" dirty="0"/>
          </a:p>
        </p:txBody>
      </p:sp>
      <p:sp>
        <p:nvSpPr>
          <p:cNvPr id="34" name="Shape 28"/>
          <p:cNvSpPr/>
          <p:nvPr/>
        </p:nvSpPr>
        <p:spPr>
          <a:xfrm>
            <a:off x="6492240" y="3063240"/>
            <a:ext cx="4846320" cy="0"/>
          </a:xfrm>
          <a:prstGeom prst="line">
            <a:avLst/>
          </a:prstGeom>
          <a:noFill/>
          <a:ln w="31750">
            <a:solidFill>
              <a:srgbClr val="B9770E"/>
            </a:solidFill>
            <a:prstDash val="solid"/>
          </a:ln>
        </p:spPr>
        <p:txBody>
          <a:bodyPr/>
          <a:lstStyle/>
          <a:p>
            <a:endParaRPr lang="de-DE"/>
          </a:p>
        </p:txBody>
      </p:sp>
      <p:sp>
        <p:nvSpPr>
          <p:cNvPr id="35" name="Shape 29"/>
          <p:cNvSpPr/>
          <p:nvPr/>
        </p:nvSpPr>
        <p:spPr>
          <a:xfrm>
            <a:off x="6822948" y="2990088"/>
            <a:ext cx="146304" cy="146304"/>
          </a:xfrm>
          <a:prstGeom prst="ellipse">
            <a:avLst/>
          </a:prstGeom>
          <a:solidFill>
            <a:srgbClr val="FFFFFF"/>
          </a:solidFill>
          <a:ln w="25400">
            <a:solidFill>
              <a:srgbClr val="B9770E"/>
            </a:solidFill>
            <a:prstDash val="solid"/>
          </a:ln>
        </p:spPr>
        <p:txBody>
          <a:bodyPr/>
          <a:lstStyle/>
          <a:p>
            <a:endParaRPr lang="de-DE"/>
          </a:p>
        </p:txBody>
      </p:sp>
      <p:sp>
        <p:nvSpPr>
          <p:cNvPr id="36" name="Text 30"/>
          <p:cNvSpPr/>
          <p:nvPr/>
        </p:nvSpPr>
        <p:spPr>
          <a:xfrm>
            <a:off x="6464808" y="320954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Claude</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Mär 2023</a:t>
            </a:r>
            <a:endParaRPr lang="en-US" sz="1100" dirty="0"/>
          </a:p>
        </p:txBody>
      </p:sp>
      <p:sp>
        <p:nvSpPr>
          <p:cNvPr id="37" name="Shape 31"/>
          <p:cNvSpPr/>
          <p:nvPr/>
        </p:nvSpPr>
        <p:spPr>
          <a:xfrm>
            <a:off x="7630668" y="2990088"/>
            <a:ext cx="146304" cy="146304"/>
          </a:xfrm>
          <a:prstGeom prst="ellipse">
            <a:avLst/>
          </a:prstGeom>
          <a:solidFill>
            <a:srgbClr val="FFFFFF"/>
          </a:solidFill>
          <a:ln w="25400">
            <a:solidFill>
              <a:srgbClr val="B9770E"/>
            </a:solidFill>
            <a:prstDash val="solid"/>
          </a:ln>
        </p:spPr>
        <p:txBody>
          <a:bodyPr/>
          <a:lstStyle/>
          <a:p>
            <a:endParaRPr lang="de-DE"/>
          </a:p>
        </p:txBody>
      </p:sp>
      <p:sp>
        <p:nvSpPr>
          <p:cNvPr id="38" name="Text 32"/>
          <p:cNvSpPr/>
          <p:nvPr/>
        </p:nvSpPr>
        <p:spPr>
          <a:xfrm>
            <a:off x="7272528" y="320954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Gemini</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Dez 2023</a:t>
            </a:r>
            <a:endParaRPr lang="en-US" sz="1100" dirty="0"/>
          </a:p>
        </p:txBody>
      </p:sp>
      <p:sp>
        <p:nvSpPr>
          <p:cNvPr id="39" name="Shape 33"/>
          <p:cNvSpPr/>
          <p:nvPr/>
        </p:nvSpPr>
        <p:spPr>
          <a:xfrm>
            <a:off x="8438388" y="2990088"/>
            <a:ext cx="146304" cy="146304"/>
          </a:xfrm>
          <a:prstGeom prst="ellipse">
            <a:avLst/>
          </a:prstGeom>
          <a:solidFill>
            <a:srgbClr val="FFFFFF"/>
          </a:solidFill>
          <a:ln w="25400">
            <a:solidFill>
              <a:srgbClr val="B9770E"/>
            </a:solidFill>
            <a:prstDash val="solid"/>
          </a:ln>
        </p:spPr>
        <p:txBody>
          <a:bodyPr/>
          <a:lstStyle/>
          <a:p>
            <a:endParaRPr lang="de-DE"/>
          </a:p>
        </p:txBody>
      </p:sp>
      <p:sp>
        <p:nvSpPr>
          <p:cNvPr id="40" name="Text 34"/>
          <p:cNvSpPr/>
          <p:nvPr/>
        </p:nvSpPr>
        <p:spPr>
          <a:xfrm>
            <a:off x="8080248" y="320954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Claude 3</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Mär 2024</a:t>
            </a:r>
            <a:endParaRPr lang="en-US" sz="1100" dirty="0"/>
          </a:p>
        </p:txBody>
      </p:sp>
      <p:sp>
        <p:nvSpPr>
          <p:cNvPr id="41" name="Shape 35"/>
          <p:cNvSpPr/>
          <p:nvPr/>
        </p:nvSpPr>
        <p:spPr>
          <a:xfrm>
            <a:off x="9246108" y="2990088"/>
            <a:ext cx="146304" cy="146304"/>
          </a:xfrm>
          <a:prstGeom prst="ellipse">
            <a:avLst/>
          </a:prstGeom>
          <a:solidFill>
            <a:srgbClr val="FFFFFF"/>
          </a:solidFill>
          <a:ln w="25400">
            <a:solidFill>
              <a:srgbClr val="B9770E"/>
            </a:solidFill>
            <a:prstDash val="solid"/>
          </a:ln>
        </p:spPr>
        <p:txBody>
          <a:bodyPr/>
          <a:lstStyle/>
          <a:p>
            <a:endParaRPr lang="de-DE"/>
          </a:p>
        </p:txBody>
      </p:sp>
      <p:sp>
        <p:nvSpPr>
          <p:cNvPr id="42" name="Text 36"/>
          <p:cNvSpPr/>
          <p:nvPr/>
        </p:nvSpPr>
        <p:spPr>
          <a:xfrm>
            <a:off x="8887968" y="320954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Claude 4</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Mai 2025</a:t>
            </a:r>
            <a:endParaRPr lang="en-US" sz="1100" dirty="0"/>
          </a:p>
        </p:txBody>
      </p:sp>
      <p:sp>
        <p:nvSpPr>
          <p:cNvPr id="43" name="Shape 37"/>
          <p:cNvSpPr/>
          <p:nvPr/>
        </p:nvSpPr>
        <p:spPr>
          <a:xfrm>
            <a:off x="10053828" y="2990088"/>
            <a:ext cx="146304" cy="146304"/>
          </a:xfrm>
          <a:prstGeom prst="ellipse">
            <a:avLst/>
          </a:prstGeom>
          <a:solidFill>
            <a:srgbClr val="FFFFFF"/>
          </a:solidFill>
          <a:ln w="25400">
            <a:solidFill>
              <a:srgbClr val="B9770E"/>
            </a:solidFill>
            <a:prstDash val="solid"/>
          </a:ln>
        </p:spPr>
        <p:txBody>
          <a:bodyPr/>
          <a:lstStyle/>
          <a:p>
            <a:endParaRPr lang="de-DE"/>
          </a:p>
        </p:txBody>
      </p:sp>
      <p:sp>
        <p:nvSpPr>
          <p:cNvPr id="44" name="Text 38"/>
          <p:cNvSpPr/>
          <p:nvPr/>
        </p:nvSpPr>
        <p:spPr>
          <a:xfrm>
            <a:off x="9695688" y="320954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Gemini 3</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Nov 2025</a:t>
            </a:r>
            <a:endParaRPr lang="en-US" sz="1100" dirty="0"/>
          </a:p>
        </p:txBody>
      </p:sp>
      <p:sp>
        <p:nvSpPr>
          <p:cNvPr id="45" name="Shape 39"/>
          <p:cNvSpPr/>
          <p:nvPr/>
        </p:nvSpPr>
        <p:spPr>
          <a:xfrm>
            <a:off x="10861548" y="2990088"/>
            <a:ext cx="146304" cy="146304"/>
          </a:xfrm>
          <a:prstGeom prst="ellipse">
            <a:avLst/>
          </a:prstGeom>
          <a:solidFill>
            <a:srgbClr val="FFFFFF"/>
          </a:solidFill>
          <a:ln w="25400">
            <a:solidFill>
              <a:srgbClr val="B9770E"/>
            </a:solidFill>
            <a:prstDash val="solid"/>
          </a:ln>
        </p:spPr>
        <p:txBody>
          <a:bodyPr/>
          <a:lstStyle/>
          <a:p>
            <a:endParaRPr lang="de-DE"/>
          </a:p>
        </p:txBody>
      </p:sp>
      <p:sp>
        <p:nvSpPr>
          <p:cNvPr id="46" name="Text 40"/>
          <p:cNvSpPr/>
          <p:nvPr/>
        </p:nvSpPr>
        <p:spPr>
          <a:xfrm>
            <a:off x="10503408" y="320954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Claude</a:t>
            </a:r>
            <a:endParaRPr lang="en-US" sz="1100" dirty="0"/>
          </a:p>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Opus 5</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Jul 2026</a:t>
            </a:r>
            <a:endParaRPr lang="en-US" sz="1100" dirty="0"/>
          </a:p>
        </p:txBody>
      </p:sp>
      <p:sp>
        <p:nvSpPr>
          <p:cNvPr id="47" name="Shape 41"/>
          <p:cNvSpPr/>
          <p:nvPr/>
        </p:nvSpPr>
        <p:spPr>
          <a:xfrm>
            <a:off x="685800" y="4114800"/>
            <a:ext cx="5303520" cy="1783080"/>
          </a:xfrm>
          <a:prstGeom prst="rect">
            <a:avLst/>
          </a:prstGeom>
          <a:solidFill>
            <a:srgbClr val="F2F2F2"/>
          </a:solidFill>
          <a:ln/>
        </p:spPr>
        <p:txBody>
          <a:bodyPr/>
          <a:lstStyle/>
          <a:p>
            <a:endParaRPr lang="de-DE"/>
          </a:p>
        </p:txBody>
      </p:sp>
      <p:sp>
        <p:nvSpPr>
          <p:cNvPr id="48" name="Shape 42"/>
          <p:cNvSpPr/>
          <p:nvPr/>
        </p:nvSpPr>
        <p:spPr>
          <a:xfrm>
            <a:off x="685800" y="4114800"/>
            <a:ext cx="73152" cy="1783080"/>
          </a:xfrm>
          <a:prstGeom prst="rect">
            <a:avLst/>
          </a:prstGeom>
          <a:solidFill>
            <a:srgbClr val="1B1B1B"/>
          </a:solidFill>
          <a:ln/>
        </p:spPr>
        <p:txBody>
          <a:bodyPr/>
          <a:lstStyle/>
          <a:p>
            <a:endParaRPr lang="de-DE"/>
          </a:p>
        </p:txBody>
      </p:sp>
      <p:sp>
        <p:nvSpPr>
          <p:cNvPr id="49" name="Shape 43"/>
          <p:cNvSpPr/>
          <p:nvPr/>
        </p:nvSpPr>
        <p:spPr>
          <a:xfrm>
            <a:off x="914400" y="4279392"/>
            <a:ext cx="402336" cy="402336"/>
          </a:xfrm>
          <a:prstGeom prst="ellipse">
            <a:avLst/>
          </a:prstGeom>
          <a:solidFill>
            <a:srgbClr val="FFFFFF"/>
          </a:solidFill>
          <a:ln w="19050">
            <a:solidFill>
              <a:srgbClr val="D9D9D9"/>
            </a:solidFill>
            <a:prstDash val="solid"/>
          </a:ln>
        </p:spPr>
        <p:txBody>
          <a:bodyPr/>
          <a:lstStyle/>
          <a:p>
            <a:endParaRPr lang="de-DE"/>
          </a:p>
        </p:txBody>
      </p:sp>
      <p:pic>
        <p:nvPicPr>
          <p:cNvPr id="50" name="Image 4" descr="/workspace/ki-timeline/logos/png/grok.png"/>
          <p:cNvPicPr>
            <a:picLocks noChangeAspect="1"/>
          </p:cNvPicPr>
          <p:nvPr/>
        </p:nvPicPr>
        <p:blipFill>
          <a:blip r:embed="rId7"/>
          <a:stretch>
            <a:fillRect/>
          </a:stretch>
        </p:blipFill>
        <p:spPr>
          <a:xfrm>
            <a:off x="994867" y="4359859"/>
            <a:ext cx="241402" cy="241402"/>
          </a:xfrm>
          <a:prstGeom prst="rect">
            <a:avLst/>
          </a:prstGeom>
        </p:spPr>
      </p:pic>
      <p:sp>
        <p:nvSpPr>
          <p:cNvPr id="51" name="Text 44"/>
          <p:cNvSpPr/>
          <p:nvPr/>
        </p:nvSpPr>
        <p:spPr>
          <a:xfrm>
            <a:off x="1463040" y="4279392"/>
            <a:ext cx="3291840" cy="402336"/>
          </a:xfrm>
          <a:prstGeom prst="rect">
            <a:avLst/>
          </a:prstGeom>
          <a:noFill/>
          <a:ln/>
        </p:spPr>
        <p:txBody>
          <a:bodyPr wrap="square" lIns="0" tIns="0" rIns="0" bIns="0" rtlCol="0" anchor="ctr"/>
          <a:lstStyle/>
          <a:p>
            <a:pPr marL="0" indent="0">
              <a:buNone/>
            </a:pPr>
            <a:r>
              <a:rPr lang="en-US" sz="1600" dirty="0">
                <a:solidFill>
                  <a:srgbClr val="181818"/>
                </a:solidFill>
                <a:latin typeface="Poppins SemiBold" pitchFamily="34" charset="0"/>
                <a:ea typeface="Poppins SemiBold" pitchFamily="34" charset="-122"/>
                <a:cs typeface="Poppins SemiBold" pitchFamily="34" charset="-120"/>
              </a:rPr>
              <a:t>xAI Grok</a:t>
            </a:r>
            <a:endParaRPr lang="en-US" sz="1600" dirty="0"/>
          </a:p>
        </p:txBody>
      </p:sp>
      <p:sp>
        <p:nvSpPr>
          <p:cNvPr id="52" name="Shape 45"/>
          <p:cNvSpPr/>
          <p:nvPr/>
        </p:nvSpPr>
        <p:spPr>
          <a:xfrm>
            <a:off x="960120" y="4983480"/>
            <a:ext cx="4846320" cy="0"/>
          </a:xfrm>
          <a:prstGeom prst="line">
            <a:avLst/>
          </a:prstGeom>
          <a:noFill/>
          <a:ln w="31750">
            <a:solidFill>
              <a:srgbClr val="1B1B1B"/>
            </a:solidFill>
            <a:prstDash val="solid"/>
          </a:ln>
        </p:spPr>
        <p:txBody>
          <a:bodyPr/>
          <a:lstStyle/>
          <a:p>
            <a:endParaRPr lang="de-DE"/>
          </a:p>
        </p:txBody>
      </p:sp>
      <p:sp>
        <p:nvSpPr>
          <p:cNvPr id="53" name="Shape 46"/>
          <p:cNvSpPr/>
          <p:nvPr/>
        </p:nvSpPr>
        <p:spPr>
          <a:xfrm>
            <a:off x="1290828" y="4910328"/>
            <a:ext cx="146304" cy="146304"/>
          </a:xfrm>
          <a:prstGeom prst="ellipse">
            <a:avLst/>
          </a:prstGeom>
          <a:solidFill>
            <a:srgbClr val="FFFFFF"/>
          </a:solidFill>
          <a:ln w="25400">
            <a:solidFill>
              <a:srgbClr val="1B1B1B"/>
            </a:solidFill>
            <a:prstDash val="solid"/>
          </a:ln>
        </p:spPr>
        <p:txBody>
          <a:bodyPr/>
          <a:lstStyle/>
          <a:p>
            <a:endParaRPr lang="de-DE"/>
          </a:p>
        </p:txBody>
      </p:sp>
      <p:sp>
        <p:nvSpPr>
          <p:cNvPr id="54" name="Text 47"/>
          <p:cNvSpPr/>
          <p:nvPr/>
        </p:nvSpPr>
        <p:spPr>
          <a:xfrm>
            <a:off x="932688" y="512978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Grok-1</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Nov 2023</a:t>
            </a:r>
            <a:endParaRPr lang="en-US" sz="1100" dirty="0"/>
          </a:p>
        </p:txBody>
      </p:sp>
      <p:sp>
        <p:nvSpPr>
          <p:cNvPr id="55" name="Shape 48"/>
          <p:cNvSpPr/>
          <p:nvPr/>
        </p:nvSpPr>
        <p:spPr>
          <a:xfrm>
            <a:off x="2098548" y="4910328"/>
            <a:ext cx="146304" cy="146304"/>
          </a:xfrm>
          <a:prstGeom prst="ellipse">
            <a:avLst/>
          </a:prstGeom>
          <a:solidFill>
            <a:srgbClr val="FFFFFF"/>
          </a:solidFill>
          <a:ln w="25400">
            <a:solidFill>
              <a:srgbClr val="1B1B1B"/>
            </a:solidFill>
            <a:prstDash val="solid"/>
          </a:ln>
        </p:spPr>
        <p:txBody>
          <a:bodyPr/>
          <a:lstStyle/>
          <a:p>
            <a:endParaRPr lang="de-DE"/>
          </a:p>
        </p:txBody>
      </p:sp>
      <p:sp>
        <p:nvSpPr>
          <p:cNvPr id="56" name="Text 49"/>
          <p:cNvSpPr/>
          <p:nvPr/>
        </p:nvSpPr>
        <p:spPr>
          <a:xfrm>
            <a:off x="1740408" y="512978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Grok-2</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Aug 2024</a:t>
            </a:r>
            <a:endParaRPr lang="en-US" sz="1100" dirty="0"/>
          </a:p>
        </p:txBody>
      </p:sp>
      <p:sp>
        <p:nvSpPr>
          <p:cNvPr id="57" name="Shape 50"/>
          <p:cNvSpPr/>
          <p:nvPr/>
        </p:nvSpPr>
        <p:spPr>
          <a:xfrm>
            <a:off x="2906268" y="4910328"/>
            <a:ext cx="146304" cy="146304"/>
          </a:xfrm>
          <a:prstGeom prst="ellipse">
            <a:avLst/>
          </a:prstGeom>
          <a:solidFill>
            <a:srgbClr val="FFFFFF"/>
          </a:solidFill>
          <a:ln w="25400">
            <a:solidFill>
              <a:srgbClr val="1B1B1B"/>
            </a:solidFill>
            <a:prstDash val="solid"/>
          </a:ln>
        </p:spPr>
        <p:txBody>
          <a:bodyPr/>
          <a:lstStyle/>
          <a:p>
            <a:endParaRPr lang="de-DE"/>
          </a:p>
        </p:txBody>
      </p:sp>
      <p:sp>
        <p:nvSpPr>
          <p:cNvPr id="58" name="Text 51"/>
          <p:cNvSpPr/>
          <p:nvPr/>
        </p:nvSpPr>
        <p:spPr>
          <a:xfrm>
            <a:off x="2548128" y="512978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Grok 3</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Feb 2025</a:t>
            </a:r>
            <a:endParaRPr lang="en-US" sz="1100" dirty="0"/>
          </a:p>
        </p:txBody>
      </p:sp>
      <p:sp>
        <p:nvSpPr>
          <p:cNvPr id="59" name="Shape 52"/>
          <p:cNvSpPr/>
          <p:nvPr/>
        </p:nvSpPr>
        <p:spPr>
          <a:xfrm>
            <a:off x="3713988" y="4910328"/>
            <a:ext cx="146304" cy="146304"/>
          </a:xfrm>
          <a:prstGeom prst="ellipse">
            <a:avLst/>
          </a:prstGeom>
          <a:solidFill>
            <a:srgbClr val="FFFFFF"/>
          </a:solidFill>
          <a:ln w="25400">
            <a:solidFill>
              <a:srgbClr val="1B1B1B"/>
            </a:solidFill>
            <a:prstDash val="solid"/>
          </a:ln>
        </p:spPr>
        <p:txBody>
          <a:bodyPr/>
          <a:lstStyle/>
          <a:p>
            <a:endParaRPr lang="de-DE"/>
          </a:p>
        </p:txBody>
      </p:sp>
      <p:sp>
        <p:nvSpPr>
          <p:cNvPr id="60" name="Text 53"/>
          <p:cNvSpPr/>
          <p:nvPr/>
        </p:nvSpPr>
        <p:spPr>
          <a:xfrm>
            <a:off x="3355848" y="512978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Grok 4</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Jul 2025</a:t>
            </a:r>
            <a:endParaRPr lang="en-US" sz="1100" dirty="0"/>
          </a:p>
        </p:txBody>
      </p:sp>
      <p:sp>
        <p:nvSpPr>
          <p:cNvPr id="61" name="Shape 54"/>
          <p:cNvSpPr/>
          <p:nvPr/>
        </p:nvSpPr>
        <p:spPr>
          <a:xfrm>
            <a:off x="4521708" y="4910328"/>
            <a:ext cx="146304" cy="146304"/>
          </a:xfrm>
          <a:prstGeom prst="ellipse">
            <a:avLst/>
          </a:prstGeom>
          <a:solidFill>
            <a:srgbClr val="FFFFFF"/>
          </a:solidFill>
          <a:ln w="25400">
            <a:solidFill>
              <a:srgbClr val="1B1B1B"/>
            </a:solidFill>
            <a:prstDash val="solid"/>
          </a:ln>
        </p:spPr>
        <p:txBody>
          <a:bodyPr/>
          <a:lstStyle/>
          <a:p>
            <a:endParaRPr lang="de-DE"/>
          </a:p>
        </p:txBody>
      </p:sp>
      <p:sp>
        <p:nvSpPr>
          <p:cNvPr id="62" name="Text 55"/>
          <p:cNvSpPr/>
          <p:nvPr/>
        </p:nvSpPr>
        <p:spPr>
          <a:xfrm>
            <a:off x="4163568" y="512978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Grok 4.5</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Jul 2026</a:t>
            </a:r>
            <a:endParaRPr lang="en-US" sz="1100" dirty="0"/>
          </a:p>
        </p:txBody>
      </p:sp>
      <p:sp>
        <p:nvSpPr>
          <p:cNvPr id="63" name="Shape 56"/>
          <p:cNvSpPr/>
          <p:nvPr/>
        </p:nvSpPr>
        <p:spPr>
          <a:xfrm>
            <a:off x="5329428" y="4910328"/>
            <a:ext cx="146304" cy="146304"/>
          </a:xfrm>
          <a:prstGeom prst="ellipse">
            <a:avLst/>
          </a:prstGeom>
          <a:solidFill>
            <a:srgbClr val="FFFFFF"/>
          </a:solidFill>
          <a:ln w="25400">
            <a:solidFill>
              <a:srgbClr val="1B1B1B"/>
            </a:solidFill>
            <a:prstDash val="solid"/>
          </a:ln>
        </p:spPr>
        <p:txBody>
          <a:bodyPr/>
          <a:lstStyle/>
          <a:p>
            <a:endParaRPr lang="de-DE"/>
          </a:p>
        </p:txBody>
      </p:sp>
      <p:sp>
        <p:nvSpPr>
          <p:cNvPr id="64" name="Text 57"/>
          <p:cNvSpPr/>
          <p:nvPr/>
        </p:nvSpPr>
        <p:spPr>
          <a:xfrm>
            <a:off x="4971288" y="5129784"/>
            <a:ext cx="862584"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Grok 4.7</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Sep 2026</a:t>
            </a:r>
            <a:endParaRPr lang="en-US" sz="1100" dirty="0"/>
          </a:p>
        </p:txBody>
      </p:sp>
      <p:sp>
        <p:nvSpPr>
          <p:cNvPr id="65" name="Shape 58"/>
          <p:cNvSpPr/>
          <p:nvPr/>
        </p:nvSpPr>
        <p:spPr>
          <a:xfrm>
            <a:off x="6217920" y="4114800"/>
            <a:ext cx="5303520" cy="1783080"/>
          </a:xfrm>
          <a:prstGeom prst="rect">
            <a:avLst/>
          </a:prstGeom>
          <a:solidFill>
            <a:srgbClr val="F2F2F2"/>
          </a:solidFill>
          <a:ln/>
        </p:spPr>
        <p:txBody>
          <a:bodyPr/>
          <a:lstStyle/>
          <a:p>
            <a:endParaRPr lang="de-DE"/>
          </a:p>
        </p:txBody>
      </p:sp>
      <p:sp>
        <p:nvSpPr>
          <p:cNvPr id="66" name="Shape 59"/>
          <p:cNvSpPr/>
          <p:nvPr/>
        </p:nvSpPr>
        <p:spPr>
          <a:xfrm>
            <a:off x="6217920" y="4114800"/>
            <a:ext cx="73152" cy="1783080"/>
          </a:xfrm>
          <a:prstGeom prst="rect">
            <a:avLst/>
          </a:prstGeom>
          <a:solidFill>
            <a:srgbClr val="239B56"/>
          </a:solidFill>
          <a:ln/>
        </p:spPr>
        <p:txBody>
          <a:bodyPr/>
          <a:lstStyle/>
          <a:p>
            <a:endParaRPr lang="de-DE"/>
          </a:p>
        </p:txBody>
      </p:sp>
      <p:sp>
        <p:nvSpPr>
          <p:cNvPr id="67" name="Shape 60"/>
          <p:cNvSpPr/>
          <p:nvPr/>
        </p:nvSpPr>
        <p:spPr>
          <a:xfrm>
            <a:off x="6446520" y="4279392"/>
            <a:ext cx="402336" cy="402336"/>
          </a:xfrm>
          <a:prstGeom prst="ellipse">
            <a:avLst/>
          </a:prstGeom>
          <a:solidFill>
            <a:srgbClr val="FFFFFF"/>
          </a:solidFill>
          <a:ln w="19050">
            <a:solidFill>
              <a:srgbClr val="D9D9D9"/>
            </a:solidFill>
            <a:prstDash val="solid"/>
          </a:ln>
        </p:spPr>
        <p:txBody>
          <a:bodyPr/>
          <a:lstStyle/>
          <a:p>
            <a:endParaRPr lang="de-DE"/>
          </a:p>
        </p:txBody>
      </p:sp>
      <p:pic>
        <p:nvPicPr>
          <p:cNvPr id="68" name="Image 5" descr="/workspace/ki-timeline/logos/png/meta.png"/>
          <p:cNvPicPr>
            <a:picLocks noChangeAspect="1"/>
          </p:cNvPicPr>
          <p:nvPr/>
        </p:nvPicPr>
        <p:blipFill>
          <a:blip r:embed="rId8"/>
          <a:stretch>
            <a:fillRect/>
          </a:stretch>
        </p:blipFill>
        <p:spPr>
          <a:xfrm>
            <a:off x="6526987" y="4359859"/>
            <a:ext cx="241402" cy="241402"/>
          </a:xfrm>
          <a:prstGeom prst="rect">
            <a:avLst/>
          </a:prstGeom>
        </p:spPr>
      </p:pic>
      <p:sp>
        <p:nvSpPr>
          <p:cNvPr id="69" name="Shape 61"/>
          <p:cNvSpPr/>
          <p:nvPr/>
        </p:nvSpPr>
        <p:spPr>
          <a:xfrm>
            <a:off x="6903720" y="4279392"/>
            <a:ext cx="402336" cy="402336"/>
          </a:xfrm>
          <a:prstGeom prst="ellipse">
            <a:avLst/>
          </a:prstGeom>
          <a:solidFill>
            <a:srgbClr val="FFFFFF"/>
          </a:solidFill>
          <a:ln w="19050">
            <a:solidFill>
              <a:srgbClr val="D9D9D9"/>
            </a:solidFill>
            <a:prstDash val="solid"/>
          </a:ln>
        </p:spPr>
        <p:txBody>
          <a:bodyPr/>
          <a:lstStyle/>
          <a:p>
            <a:endParaRPr lang="de-DE"/>
          </a:p>
        </p:txBody>
      </p:sp>
      <p:pic>
        <p:nvPicPr>
          <p:cNvPr id="70" name="Image 6" descr="/workspace/ki-timeline/logos/png/mistral.png"/>
          <p:cNvPicPr>
            <a:picLocks noChangeAspect="1"/>
          </p:cNvPicPr>
          <p:nvPr/>
        </p:nvPicPr>
        <p:blipFill>
          <a:blip r:embed="rId9"/>
          <a:stretch>
            <a:fillRect/>
          </a:stretch>
        </p:blipFill>
        <p:spPr>
          <a:xfrm>
            <a:off x="6984187" y="4359859"/>
            <a:ext cx="241402" cy="241402"/>
          </a:xfrm>
          <a:prstGeom prst="rect">
            <a:avLst/>
          </a:prstGeom>
        </p:spPr>
      </p:pic>
      <p:sp>
        <p:nvSpPr>
          <p:cNvPr id="71" name="Shape 62"/>
          <p:cNvSpPr/>
          <p:nvPr/>
        </p:nvSpPr>
        <p:spPr>
          <a:xfrm>
            <a:off x="7360920" y="4279392"/>
            <a:ext cx="402336" cy="402336"/>
          </a:xfrm>
          <a:prstGeom prst="ellipse">
            <a:avLst/>
          </a:prstGeom>
          <a:solidFill>
            <a:srgbClr val="FFFFFF"/>
          </a:solidFill>
          <a:ln w="19050">
            <a:solidFill>
              <a:srgbClr val="D9D9D9"/>
            </a:solidFill>
            <a:prstDash val="solid"/>
          </a:ln>
        </p:spPr>
        <p:txBody>
          <a:bodyPr/>
          <a:lstStyle/>
          <a:p>
            <a:endParaRPr lang="de-DE"/>
          </a:p>
        </p:txBody>
      </p:sp>
      <p:pic>
        <p:nvPicPr>
          <p:cNvPr id="72" name="Image 7" descr="/workspace/ki-timeline/logos/png/deepseek.png"/>
          <p:cNvPicPr>
            <a:picLocks noChangeAspect="1"/>
          </p:cNvPicPr>
          <p:nvPr/>
        </p:nvPicPr>
        <p:blipFill>
          <a:blip r:embed="rId10"/>
          <a:stretch>
            <a:fillRect/>
          </a:stretch>
        </p:blipFill>
        <p:spPr>
          <a:xfrm>
            <a:off x="7441387" y="4359859"/>
            <a:ext cx="241402" cy="241402"/>
          </a:xfrm>
          <a:prstGeom prst="rect">
            <a:avLst/>
          </a:prstGeom>
        </p:spPr>
      </p:pic>
      <p:sp>
        <p:nvSpPr>
          <p:cNvPr id="73" name="Text 63"/>
          <p:cNvSpPr/>
          <p:nvPr/>
        </p:nvSpPr>
        <p:spPr>
          <a:xfrm>
            <a:off x="7909560" y="4279392"/>
            <a:ext cx="3291840" cy="402336"/>
          </a:xfrm>
          <a:prstGeom prst="rect">
            <a:avLst/>
          </a:prstGeom>
          <a:noFill/>
          <a:ln/>
        </p:spPr>
        <p:txBody>
          <a:bodyPr wrap="square" lIns="0" tIns="0" rIns="0" bIns="0" rtlCol="0" anchor="ctr"/>
          <a:lstStyle/>
          <a:p>
            <a:pPr marL="0" indent="0">
              <a:buNone/>
            </a:pPr>
            <a:r>
              <a:rPr lang="en-US" sz="1600" dirty="0">
                <a:solidFill>
                  <a:srgbClr val="239B56"/>
                </a:solidFill>
                <a:latin typeface="Poppins SemiBold" pitchFamily="34" charset="0"/>
                <a:ea typeface="Poppins SemiBold" pitchFamily="34" charset="-122"/>
                <a:cs typeface="Poppins SemiBold" pitchFamily="34" charset="-120"/>
              </a:rPr>
              <a:t>Offene Modelle</a:t>
            </a:r>
            <a:endParaRPr lang="en-US" sz="1600" dirty="0"/>
          </a:p>
        </p:txBody>
      </p:sp>
      <p:sp>
        <p:nvSpPr>
          <p:cNvPr id="74" name="Shape 64"/>
          <p:cNvSpPr/>
          <p:nvPr/>
        </p:nvSpPr>
        <p:spPr>
          <a:xfrm>
            <a:off x="6492240" y="4983480"/>
            <a:ext cx="4846320" cy="0"/>
          </a:xfrm>
          <a:prstGeom prst="line">
            <a:avLst/>
          </a:prstGeom>
          <a:noFill/>
          <a:ln w="31750">
            <a:solidFill>
              <a:srgbClr val="239B56"/>
            </a:solidFill>
            <a:prstDash val="solid"/>
          </a:ln>
        </p:spPr>
        <p:txBody>
          <a:bodyPr/>
          <a:lstStyle/>
          <a:p>
            <a:endParaRPr lang="de-DE"/>
          </a:p>
        </p:txBody>
      </p:sp>
      <p:sp>
        <p:nvSpPr>
          <p:cNvPr id="75" name="Shape 65"/>
          <p:cNvSpPr/>
          <p:nvPr/>
        </p:nvSpPr>
        <p:spPr>
          <a:xfrm>
            <a:off x="6903720" y="4910328"/>
            <a:ext cx="146304" cy="146304"/>
          </a:xfrm>
          <a:prstGeom prst="ellipse">
            <a:avLst/>
          </a:prstGeom>
          <a:solidFill>
            <a:srgbClr val="FFFFFF"/>
          </a:solidFill>
          <a:ln w="25400">
            <a:solidFill>
              <a:srgbClr val="239B56"/>
            </a:solidFill>
            <a:prstDash val="solid"/>
          </a:ln>
        </p:spPr>
        <p:txBody>
          <a:bodyPr/>
          <a:lstStyle/>
          <a:p>
            <a:endParaRPr lang="de-DE"/>
          </a:p>
        </p:txBody>
      </p:sp>
      <p:sp>
        <p:nvSpPr>
          <p:cNvPr id="76" name="Text 66"/>
          <p:cNvSpPr/>
          <p:nvPr/>
        </p:nvSpPr>
        <p:spPr>
          <a:xfrm>
            <a:off x="6464808" y="5129784"/>
            <a:ext cx="1024128"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LLaMA</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Feb 2023</a:t>
            </a:r>
            <a:endParaRPr lang="en-US" sz="1100" dirty="0"/>
          </a:p>
        </p:txBody>
      </p:sp>
      <p:sp>
        <p:nvSpPr>
          <p:cNvPr id="77" name="Shape 67"/>
          <p:cNvSpPr/>
          <p:nvPr/>
        </p:nvSpPr>
        <p:spPr>
          <a:xfrm>
            <a:off x="7872984" y="4910328"/>
            <a:ext cx="146304" cy="146304"/>
          </a:xfrm>
          <a:prstGeom prst="ellipse">
            <a:avLst/>
          </a:prstGeom>
          <a:solidFill>
            <a:srgbClr val="FFFFFF"/>
          </a:solidFill>
          <a:ln w="25400">
            <a:solidFill>
              <a:srgbClr val="239B56"/>
            </a:solidFill>
            <a:prstDash val="solid"/>
          </a:ln>
        </p:spPr>
        <p:txBody>
          <a:bodyPr/>
          <a:lstStyle/>
          <a:p>
            <a:endParaRPr lang="de-DE"/>
          </a:p>
        </p:txBody>
      </p:sp>
      <p:sp>
        <p:nvSpPr>
          <p:cNvPr id="78" name="Text 68"/>
          <p:cNvSpPr/>
          <p:nvPr/>
        </p:nvSpPr>
        <p:spPr>
          <a:xfrm>
            <a:off x="7434072" y="5129784"/>
            <a:ext cx="1024128"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Llama 2</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Jul 2023</a:t>
            </a:r>
            <a:endParaRPr lang="en-US" sz="1100" dirty="0"/>
          </a:p>
        </p:txBody>
      </p:sp>
      <p:sp>
        <p:nvSpPr>
          <p:cNvPr id="79" name="Shape 69"/>
          <p:cNvSpPr/>
          <p:nvPr/>
        </p:nvSpPr>
        <p:spPr>
          <a:xfrm>
            <a:off x="8842248" y="4910328"/>
            <a:ext cx="146304" cy="146304"/>
          </a:xfrm>
          <a:prstGeom prst="ellipse">
            <a:avLst/>
          </a:prstGeom>
          <a:solidFill>
            <a:srgbClr val="FFFFFF"/>
          </a:solidFill>
          <a:ln w="25400">
            <a:solidFill>
              <a:srgbClr val="239B56"/>
            </a:solidFill>
            <a:prstDash val="solid"/>
          </a:ln>
        </p:spPr>
        <p:txBody>
          <a:bodyPr/>
          <a:lstStyle/>
          <a:p>
            <a:endParaRPr lang="de-DE"/>
          </a:p>
        </p:txBody>
      </p:sp>
      <p:sp>
        <p:nvSpPr>
          <p:cNvPr id="80" name="Text 70"/>
          <p:cNvSpPr/>
          <p:nvPr/>
        </p:nvSpPr>
        <p:spPr>
          <a:xfrm>
            <a:off x="8403336" y="5129784"/>
            <a:ext cx="1024128" cy="731520"/>
          </a:xfrm>
          <a:prstGeom prst="rect">
            <a:avLst/>
          </a:prstGeom>
          <a:noFill/>
          <a:ln/>
        </p:spPr>
        <p:txBody>
          <a:bodyPr wrap="square" lIns="0" tIns="0" rIns="0" bIns="0" rtlCol="0" anchor="t"/>
          <a:lstStyle/>
          <a:p>
            <a:pPr marL="0" indent="0" algn="ctr">
              <a:buNone/>
            </a:pPr>
            <a:r>
              <a:rPr lang="en-US" sz="1100" dirty="0">
                <a:solidFill>
                  <a:srgbClr val="181818"/>
                </a:solidFill>
                <a:latin typeface="Poppins SemiBold" pitchFamily="34" charset="0"/>
                <a:ea typeface="Poppins SemiBold" pitchFamily="34" charset="-122"/>
                <a:cs typeface="Poppins SemiBold" pitchFamily="34" charset="-120"/>
              </a:rPr>
              <a:t>Mistral 7B</a:t>
            </a:r>
            <a:endParaRPr lang="en-US" sz="1100" dirty="0"/>
          </a:p>
          <a:p>
            <a:pPr marL="0" indent="0" algn="ctr">
              <a:buNone/>
            </a:pPr>
            <a:r>
              <a:rPr lang="en-US" sz="1050" dirty="0">
                <a:solidFill>
                  <a:srgbClr val="595959"/>
                </a:solidFill>
                <a:latin typeface="Lato" pitchFamily="34" charset="0"/>
                <a:ea typeface="Lato" pitchFamily="34" charset="-122"/>
                <a:cs typeface="Lato" pitchFamily="34" charset="-120"/>
              </a:rPr>
              <a:t>Sep 2023</a:t>
            </a:r>
            <a:endParaRPr lang="en-US" sz="1100" dirty="0"/>
          </a:p>
        </p:txBody>
      </p:sp>
      <p:sp>
        <p:nvSpPr>
          <p:cNvPr id="81" name="Shape 71"/>
          <p:cNvSpPr/>
          <p:nvPr/>
        </p:nvSpPr>
        <p:spPr>
          <a:xfrm>
            <a:off x="9811512" y="4910328"/>
            <a:ext cx="146304" cy="146304"/>
          </a:xfrm>
          <a:prstGeom prst="ellipse">
            <a:avLst/>
          </a:prstGeom>
          <a:solidFill>
            <a:srgbClr val="FFFFFF"/>
          </a:solidFill>
          <a:ln w="25400">
            <a:solidFill>
              <a:srgbClr val="239B56"/>
            </a:solidFill>
            <a:prstDash val="solid"/>
          </a:ln>
        </p:spPr>
        <p:txBody>
          <a:bodyPr/>
          <a:lstStyle/>
          <a:p>
            <a:endParaRPr lang="de-DE"/>
          </a:p>
        </p:txBody>
      </p:sp>
      <p:sp>
        <p:nvSpPr>
          <p:cNvPr id="82" name="Text 72"/>
          <p:cNvSpPr/>
          <p:nvPr/>
        </p:nvSpPr>
        <p:spPr>
          <a:xfrm>
            <a:off x="9372600" y="5129784"/>
            <a:ext cx="1024128" cy="731520"/>
          </a:xfrm>
          <a:prstGeom prst="rect">
            <a:avLst/>
          </a:prstGeom>
          <a:noFill/>
          <a:ln/>
        </p:spPr>
        <p:txBody>
          <a:bodyPr wrap="square" lIns="0" tIns="0" rIns="0" bIns="0" rtlCol="0" anchor="t"/>
          <a:lstStyle/>
          <a:p>
            <a:pPr marL="0" indent="0" algn="ctr">
              <a:buNone/>
            </a:pPr>
            <a:r>
              <a:rPr lang="en-US" sz="1000" dirty="0">
                <a:solidFill>
                  <a:srgbClr val="181818"/>
                </a:solidFill>
                <a:latin typeface="Poppins SemiBold" pitchFamily="34" charset="0"/>
                <a:ea typeface="Poppins SemiBold" pitchFamily="34" charset="-122"/>
                <a:cs typeface="Poppins SemiBold" pitchFamily="34" charset="-120"/>
              </a:rPr>
              <a:t>DeepSeek-R1</a:t>
            </a:r>
            <a:endParaRPr lang="en-US" sz="1000" dirty="0"/>
          </a:p>
          <a:p>
            <a:pPr marL="0" indent="0" algn="ctr">
              <a:buNone/>
            </a:pPr>
            <a:r>
              <a:rPr lang="en-US" sz="1050" dirty="0">
                <a:solidFill>
                  <a:srgbClr val="595959"/>
                </a:solidFill>
                <a:latin typeface="Lato" pitchFamily="34" charset="0"/>
                <a:ea typeface="Lato" pitchFamily="34" charset="-122"/>
                <a:cs typeface="Lato" pitchFamily="34" charset="-120"/>
              </a:rPr>
              <a:t>Jan 2025</a:t>
            </a:r>
            <a:endParaRPr lang="en-US" sz="1000" dirty="0"/>
          </a:p>
        </p:txBody>
      </p:sp>
      <p:sp>
        <p:nvSpPr>
          <p:cNvPr id="83" name="Shape 73"/>
          <p:cNvSpPr/>
          <p:nvPr/>
        </p:nvSpPr>
        <p:spPr>
          <a:xfrm>
            <a:off x="10780776" y="4910328"/>
            <a:ext cx="146304" cy="146304"/>
          </a:xfrm>
          <a:prstGeom prst="ellipse">
            <a:avLst/>
          </a:prstGeom>
          <a:solidFill>
            <a:srgbClr val="FFFFFF"/>
          </a:solidFill>
          <a:ln w="25400">
            <a:solidFill>
              <a:srgbClr val="239B56"/>
            </a:solidFill>
            <a:prstDash val="solid"/>
          </a:ln>
        </p:spPr>
        <p:txBody>
          <a:bodyPr/>
          <a:lstStyle/>
          <a:p>
            <a:endParaRPr lang="de-DE"/>
          </a:p>
        </p:txBody>
      </p:sp>
      <p:sp>
        <p:nvSpPr>
          <p:cNvPr id="84" name="Text 74"/>
          <p:cNvSpPr/>
          <p:nvPr/>
        </p:nvSpPr>
        <p:spPr>
          <a:xfrm>
            <a:off x="10341864" y="5129784"/>
            <a:ext cx="1024128" cy="731520"/>
          </a:xfrm>
          <a:prstGeom prst="rect">
            <a:avLst/>
          </a:prstGeom>
          <a:noFill/>
          <a:ln/>
        </p:spPr>
        <p:txBody>
          <a:bodyPr wrap="square" lIns="0" tIns="0" rIns="0" bIns="0" rtlCol="0" anchor="t"/>
          <a:lstStyle/>
          <a:p>
            <a:pPr marL="0" indent="0" algn="ctr">
              <a:buNone/>
            </a:pPr>
            <a:r>
              <a:rPr lang="en-US" sz="1000" dirty="0">
                <a:solidFill>
                  <a:srgbClr val="181818"/>
                </a:solidFill>
                <a:latin typeface="Poppins SemiBold" pitchFamily="34" charset="0"/>
                <a:ea typeface="Poppins SemiBold" pitchFamily="34" charset="-122"/>
                <a:cs typeface="Poppins SemiBold" pitchFamily="34" charset="-120"/>
              </a:rPr>
              <a:t>DeepSeek-V4</a:t>
            </a:r>
            <a:endParaRPr lang="en-US" sz="1000" dirty="0"/>
          </a:p>
          <a:p>
            <a:pPr marL="0" indent="0" algn="ctr">
              <a:buNone/>
            </a:pPr>
            <a:r>
              <a:rPr lang="en-US" sz="1050" dirty="0">
                <a:solidFill>
                  <a:srgbClr val="595959"/>
                </a:solidFill>
                <a:latin typeface="Lato" pitchFamily="34" charset="0"/>
                <a:ea typeface="Lato" pitchFamily="34" charset="-122"/>
                <a:cs typeface="Lato" pitchFamily="34" charset="-120"/>
              </a:rPr>
              <a:t>Apr 2026</a:t>
            </a:r>
            <a:endParaRPr lang="en-US" sz="1000" dirty="0"/>
          </a:p>
        </p:txBody>
      </p:sp>
      <p:sp>
        <p:nvSpPr>
          <p:cNvPr id="85" name="Shape 75"/>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86" name="Shape 76"/>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87" name="Text 77"/>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88" name="Shape 78"/>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89" name="Text 79"/>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90" name="Shape 80"/>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91" name="Text 81"/>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92" name="Shape 82"/>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93" name="Text 83"/>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94" name="Shape 84"/>
          <p:cNvSpPr/>
          <p:nvPr/>
        </p:nvSpPr>
        <p:spPr>
          <a:xfrm>
            <a:off x="8692530" y="6359652"/>
            <a:ext cx="82296" cy="82296"/>
          </a:xfrm>
          <a:prstGeom prst="ellipse">
            <a:avLst/>
          </a:prstGeom>
          <a:solidFill>
            <a:srgbClr val="D62828"/>
          </a:solidFill>
          <a:ln/>
        </p:spPr>
        <p:txBody>
          <a:bodyPr/>
          <a:lstStyle/>
          <a:p>
            <a:endParaRPr lang="de-DE"/>
          </a:p>
        </p:txBody>
      </p:sp>
      <p:sp>
        <p:nvSpPr>
          <p:cNvPr id="95" name="Shape 85"/>
          <p:cNvSpPr/>
          <p:nvPr/>
        </p:nvSpPr>
        <p:spPr>
          <a:xfrm>
            <a:off x="8778028" y="6364224"/>
            <a:ext cx="1966172" cy="73152"/>
          </a:xfrm>
          <a:prstGeom prst="rect">
            <a:avLst/>
          </a:prstGeom>
          <a:solidFill>
            <a:srgbClr val="3D4C61"/>
          </a:solidFill>
          <a:ln/>
        </p:spPr>
        <p:txBody>
          <a:bodyPr/>
          <a:lstStyle/>
          <a:p>
            <a:endParaRPr lang="de-DE"/>
          </a:p>
        </p:txBody>
      </p:sp>
      <p:sp>
        <p:nvSpPr>
          <p:cNvPr id="96" name="Text 86"/>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13</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3"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4" name="Text 2"/>
          <p:cNvSpPr/>
          <p:nvPr/>
        </p:nvSpPr>
        <p:spPr>
          <a:xfrm>
            <a:off x="685800" y="777240"/>
            <a:ext cx="4572000" cy="1280160"/>
          </a:xfrm>
          <a:prstGeom prst="rect">
            <a:avLst/>
          </a:prstGeom>
          <a:noFill/>
          <a:ln/>
        </p:spPr>
        <p:txBody>
          <a:bodyPr wrap="square" lIns="0" tIns="0" rIns="0" bIns="0" rtlCol="0" anchor="ctr"/>
          <a:lstStyle/>
          <a:p>
            <a:pPr marL="0" indent="0">
              <a:buNone/>
            </a:pPr>
            <a:r>
              <a:rPr lang="en-US" sz="6800" dirty="0">
                <a:solidFill>
                  <a:srgbClr val="D6449A"/>
                </a:solidFill>
                <a:latin typeface="Playfair Display" pitchFamily="34" charset="0"/>
                <a:ea typeface="Playfair Display" pitchFamily="34" charset="-122"/>
                <a:cs typeface="Playfair Display" pitchFamily="34" charset="-120"/>
              </a:rPr>
              <a:t>2021–2026</a:t>
            </a:r>
            <a:endParaRPr lang="en-US" sz="6800" dirty="0"/>
          </a:p>
        </p:txBody>
      </p:sp>
      <p:sp>
        <p:nvSpPr>
          <p:cNvPr id="5" name="Text 3"/>
          <p:cNvSpPr/>
          <p:nvPr/>
        </p:nvSpPr>
        <p:spPr>
          <a:xfrm>
            <a:off x="5394960" y="960120"/>
            <a:ext cx="612648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8 · Bild-KI</a:t>
            </a:r>
            <a:endParaRPr lang="en-US" sz="1600" dirty="0"/>
          </a:p>
        </p:txBody>
      </p:sp>
      <p:sp>
        <p:nvSpPr>
          <p:cNvPr id="6" name="Text 4"/>
          <p:cNvSpPr/>
          <p:nvPr/>
        </p:nvSpPr>
        <p:spPr>
          <a:xfrm>
            <a:off x="5394960" y="1298448"/>
            <a:ext cx="6126480" cy="685800"/>
          </a:xfrm>
          <a:prstGeom prst="rect">
            <a:avLst/>
          </a:prstGeom>
          <a:noFill/>
          <a:ln/>
        </p:spPr>
        <p:txBody>
          <a:bodyPr wrap="square" lIns="0" tIns="0" rIns="0" bIns="0" rtlCol="0" anchor="ctr"/>
          <a:lstStyle/>
          <a:p>
            <a:pPr marL="0" indent="0">
              <a:buNone/>
            </a:pPr>
            <a:r>
              <a:rPr lang="en-US" sz="2700" dirty="0">
                <a:solidFill>
                  <a:srgbClr val="3D4C61"/>
                </a:solidFill>
                <a:latin typeface="Poppins SemiBold" pitchFamily="34" charset="0"/>
                <a:ea typeface="Poppins SemiBold" pitchFamily="34" charset="-122"/>
                <a:cs typeface="Poppins SemiBold" pitchFamily="34" charset="-120"/>
              </a:rPr>
              <a:t>Ein Satz wird zum Bild</a:t>
            </a:r>
            <a:endParaRPr lang="en-US" sz="2700" dirty="0"/>
          </a:p>
        </p:txBody>
      </p:sp>
      <p:sp>
        <p:nvSpPr>
          <p:cNvPr id="7" name="Shape 5"/>
          <p:cNvSpPr/>
          <p:nvPr/>
        </p:nvSpPr>
        <p:spPr>
          <a:xfrm>
            <a:off x="0" y="2240280"/>
            <a:ext cx="12191695" cy="3931920"/>
          </a:xfrm>
          <a:prstGeom prst="rect">
            <a:avLst/>
          </a:prstGeom>
          <a:solidFill>
            <a:srgbClr val="EFEFEF"/>
          </a:solidFill>
          <a:ln/>
        </p:spPr>
        <p:txBody>
          <a:bodyPr/>
          <a:lstStyle/>
          <a:p>
            <a:endParaRPr lang="de-DE"/>
          </a:p>
        </p:txBody>
      </p:sp>
      <p:sp>
        <p:nvSpPr>
          <p:cNvPr id="8" name="Shape 6"/>
          <p:cNvSpPr/>
          <p:nvPr/>
        </p:nvSpPr>
        <p:spPr>
          <a:xfrm>
            <a:off x="0" y="2240280"/>
            <a:ext cx="320040" cy="3931920"/>
          </a:xfrm>
          <a:prstGeom prst="rect">
            <a:avLst/>
          </a:prstGeom>
          <a:solidFill>
            <a:srgbClr val="D6449A"/>
          </a:solidFill>
          <a:ln/>
        </p:spPr>
        <p:txBody>
          <a:bodyPr/>
          <a:lstStyle/>
          <a:p>
            <a:endParaRPr lang="de-DE"/>
          </a:p>
        </p:txBody>
      </p:sp>
      <p:sp>
        <p:nvSpPr>
          <p:cNvPr id="9" name="Shape 7"/>
          <p:cNvSpPr/>
          <p:nvPr/>
        </p:nvSpPr>
        <p:spPr>
          <a:xfrm>
            <a:off x="685800" y="3017520"/>
            <a:ext cx="10972800" cy="0"/>
          </a:xfrm>
          <a:prstGeom prst="line">
            <a:avLst/>
          </a:prstGeom>
          <a:noFill/>
          <a:ln w="50800">
            <a:solidFill>
              <a:srgbClr val="D6449A"/>
            </a:solidFill>
            <a:prstDash val="solid"/>
          </a:ln>
        </p:spPr>
        <p:txBody>
          <a:bodyPr/>
          <a:lstStyle/>
          <a:p>
            <a:endParaRPr lang="de-DE"/>
          </a:p>
        </p:txBody>
      </p:sp>
      <p:sp>
        <p:nvSpPr>
          <p:cNvPr id="10" name="Text 8"/>
          <p:cNvSpPr/>
          <p:nvPr/>
        </p:nvSpPr>
        <p:spPr>
          <a:xfrm>
            <a:off x="685800" y="2560320"/>
            <a:ext cx="1567543" cy="274320"/>
          </a:xfrm>
          <a:prstGeom prst="rect">
            <a:avLst/>
          </a:prstGeom>
          <a:noFill/>
          <a:ln/>
        </p:spPr>
        <p:txBody>
          <a:bodyPr wrap="square" lIns="0" tIns="0" rIns="0" bIns="0" rtlCol="0" anchor="ctr"/>
          <a:lstStyle/>
          <a:p>
            <a:pPr marL="0" indent="0" algn="ctr">
              <a:buNone/>
            </a:pPr>
            <a:r>
              <a:rPr lang="en-US" sz="1200" b="1" dirty="0">
                <a:solidFill>
                  <a:srgbClr val="3D4C61"/>
                </a:solidFill>
                <a:latin typeface="Poppins" pitchFamily="34" charset="0"/>
                <a:ea typeface="Poppins" pitchFamily="34" charset="-122"/>
                <a:cs typeface="Poppins" pitchFamily="34" charset="-120"/>
              </a:rPr>
              <a:t>Jan 2021</a:t>
            </a:r>
            <a:endParaRPr lang="en-US" sz="1200" dirty="0"/>
          </a:p>
        </p:txBody>
      </p:sp>
      <p:sp>
        <p:nvSpPr>
          <p:cNvPr id="11" name="Shape 9"/>
          <p:cNvSpPr/>
          <p:nvPr/>
        </p:nvSpPr>
        <p:spPr>
          <a:xfrm>
            <a:off x="1368987" y="2916936"/>
            <a:ext cx="201168" cy="201168"/>
          </a:xfrm>
          <a:prstGeom prst="ellipse">
            <a:avLst/>
          </a:prstGeom>
          <a:solidFill>
            <a:srgbClr val="FFFFFF"/>
          </a:solidFill>
          <a:ln w="31750">
            <a:solidFill>
              <a:srgbClr val="D6449A"/>
            </a:solidFill>
            <a:prstDash val="solid"/>
          </a:ln>
        </p:spPr>
        <p:txBody>
          <a:bodyPr/>
          <a:lstStyle/>
          <a:p>
            <a:endParaRPr lang="de-DE"/>
          </a:p>
        </p:txBody>
      </p:sp>
      <p:sp>
        <p:nvSpPr>
          <p:cNvPr id="12" name="Shape 10"/>
          <p:cNvSpPr/>
          <p:nvPr/>
        </p:nvSpPr>
        <p:spPr>
          <a:xfrm>
            <a:off x="1259259" y="3236976"/>
            <a:ext cx="420624" cy="420624"/>
          </a:xfrm>
          <a:prstGeom prst="ellipse">
            <a:avLst/>
          </a:prstGeom>
          <a:solidFill>
            <a:srgbClr val="FFFFFF"/>
          </a:solidFill>
          <a:ln w="19050">
            <a:solidFill>
              <a:srgbClr val="D9D9D9"/>
            </a:solidFill>
            <a:prstDash val="solid"/>
          </a:ln>
        </p:spPr>
        <p:txBody>
          <a:bodyPr/>
          <a:lstStyle/>
          <a:p>
            <a:endParaRPr lang="de-DE"/>
          </a:p>
        </p:txBody>
      </p:sp>
      <p:pic>
        <p:nvPicPr>
          <p:cNvPr id="13" name="Image 0" descr="/workspace/ki-timeline/logos/png/dalle.png"/>
          <p:cNvPicPr>
            <a:picLocks noChangeAspect="1"/>
          </p:cNvPicPr>
          <p:nvPr/>
        </p:nvPicPr>
        <p:blipFill>
          <a:blip r:embed="rId3"/>
          <a:stretch>
            <a:fillRect/>
          </a:stretch>
        </p:blipFill>
        <p:spPr>
          <a:xfrm>
            <a:off x="1343384" y="3321101"/>
            <a:ext cx="252374" cy="252374"/>
          </a:xfrm>
          <a:prstGeom prst="rect">
            <a:avLst/>
          </a:prstGeom>
        </p:spPr>
      </p:pic>
      <p:sp>
        <p:nvSpPr>
          <p:cNvPr id="14" name="Text 11"/>
          <p:cNvSpPr/>
          <p:nvPr/>
        </p:nvSpPr>
        <p:spPr>
          <a:xfrm>
            <a:off x="713232" y="3712464"/>
            <a:ext cx="1512679" cy="640080"/>
          </a:xfrm>
          <a:prstGeom prst="rect">
            <a:avLst/>
          </a:prstGeom>
          <a:noFill/>
          <a:ln/>
        </p:spPr>
        <p:txBody>
          <a:bodyPr wrap="square" lIns="0" tIns="0" rIns="0" bIns="0" rtlCol="0" anchor="t"/>
          <a:lstStyle/>
          <a:p>
            <a:pPr marL="0" indent="0" algn="ctr">
              <a:buNone/>
            </a:pPr>
            <a:r>
              <a:rPr lang="en-US" sz="1150" dirty="0">
                <a:solidFill>
                  <a:srgbClr val="181818"/>
                </a:solidFill>
                <a:latin typeface="Poppins SemiBold" pitchFamily="34" charset="0"/>
                <a:ea typeface="Poppins SemiBold" pitchFamily="34" charset="-122"/>
                <a:cs typeface="Poppins SemiBold" pitchFamily="34" charset="-120"/>
              </a:rPr>
              <a:t>DALL·E</a:t>
            </a:r>
            <a:endParaRPr lang="en-US" sz="1150" dirty="0"/>
          </a:p>
          <a:p>
            <a:pPr marL="0" indent="0" algn="ctr">
              <a:buNone/>
            </a:pPr>
            <a:r>
              <a:rPr lang="en-US" sz="1050" dirty="0">
                <a:solidFill>
                  <a:srgbClr val="595959"/>
                </a:solidFill>
                <a:latin typeface="Lato" pitchFamily="34" charset="0"/>
                <a:ea typeface="Lato" pitchFamily="34" charset="-122"/>
                <a:cs typeface="Lato" pitchFamily="34" charset="-120"/>
              </a:rPr>
              <a:t>OpenAI</a:t>
            </a:r>
            <a:endParaRPr lang="en-US" sz="1150" dirty="0"/>
          </a:p>
        </p:txBody>
      </p:sp>
      <p:sp>
        <p:nvSpPr>
          <p:cNvPr id="15" name="Text 12"/>
          <p:cNvSpPr/>
          <p:nvPr/>
        </p:nvSpPr>
        <p:spPr>
          <a:xfrm>
            <a:off x="2253343" y="2560320"/>
            <a:ext cx="1567543" cy="274320"/>
          </a:xfrm>
          <a:prstGeom prst="rect">
            <a:avLst/>
          </a:prstGeom>
          <a:noFill/>
          <a:ln/>
        </p:spPr>
        <p:txBody>
          <a:bodyPr wrap="square" lIns="0" tIns="0" rIns="0" bIns="0" rtlCol="0" anchor="ctr"/>
          <a:lstStyle/>
          <a:p>
            <a:pPr marL="0" indent="0" algn="ctr">
              <a:buNone/>
            </a:pPr>
            <a:r>
              <a:rPr lang="en-US" sz="1200" b="1" dirty="0">
                <a:solidFill>
                  <a:srgbClr val="3D4C61"/>
                </a:solidFill>
                <a:latin typeface="Poppins" pitchFamily="34" charset="0"/>
                <a:ea typeface="Poppins" pitchFamily="34" charset="-122"/>
                <a:cs typeface="Poppins" pitchFamily="34" charset="-120"/>
              </a:rPr>
              <a:t>Apr 2022</a:t>
            </a:r>
            <a:endParaRPr lang="en-US" sz="1200" dirty="0"/>
          </a:p>
        </p:txBody>
      </p:sp>
      <p:sp>
        <p:nvSpPr>
          <p:cNvPr id="16" name="Shape 13"/>
          <p:cNvSpPr/>
          <p:nvPr/>
        </p:nvSpPr>
        <p:spPr>
          <a:xfrm>
            <a:off x="2936530" y="2916936"/>
            <a:ext cx="201168" cy="201168"/>
          </a:xfrm>
          <a:prstGeom prst="ellipse">
            <a:avLst/>
          </a:prstGeom>
          <a:solidFill>
            <a:srgbClr val="FFFFFF"/>
          </a:solidFill>
          <a:ln w="31750">
            <a:solidFill>
              <a:srgbClr val="D6449A"/>
            </a:solidFill>
            <a:prstDash val="solid"/>
          </a:ln>
        </p:spPr>
        <p:txBody>
          <a:bodyPr/>
          <a:lstStyle/>
          <a:p>
            <a:endParaRPr lang="de-DE"/>
          </a:p>
        </p:txBody>
      </p:sp>
      <p:sp>
        <p:nvSpPr>
          <p:cNvPr id="17" name="Shape 14"/>
          <p:cNvSpPr/>
          <p:nvPr/>
        </p:nvSpPr>
        <p:spPr>
          <a:xfrm>
            <a:off x="2826802" y="3236976"/>
            <a:ext cx="420624" cy="420624"/>
          </a:xfrm>
          <a:prstGeom prst="ellipse">
            <a:avLst/>
          </a:prstGeom>
          <a:solidFill>
            <a:srgbClr val="FFFFFF"/>
          </a:solidFill>
          <a:ln w="19050">
            <a:solidFill>
              <a:srgbClr val="D9D9D9"/>
            </a:solidFill>
            <a:prstDash val="solid"/>
          </a:ln>
        </p:spPr>
        <p:txBody>
          <a:bodyPr/>
          <a:lstStyle/>
          <a:p>
            <a:endParaRPr lang="de-DE"/>
          </a:p>
        </p:txBody>
      </p:sp>
      <p:pic>
        <p:nvPicPr>
          <p:cNvPr id="18" name="Image 1" descr="/workspace/ki-timeline/logos/png/dalle.png"/>
          <p:cNvPicPr>
            <a:picLocks noChangeAspect="1"/>
          </p:cNvPicPr>
          <p:nvPr/>
        </p:nvPicPr>
        <p:blipFill>
          <a:blip r:embed="rId3"/>
          <a:stretch>
            <a:fillRect/>
          </a:stretch>
        </p:blipFill>
        <p:spPr>
          <a:xfrm>
            <a:off x="2910927" y="3321101"/>
            <a:ext cx="252374" cy="252374"/>
          </a:xfrm>
          <a:prstGeom prst="rect">
            <a:avLst/>
          </a:prstGeom>
        </p:spPr>
      </p:pic>
      <p:sp>
        <p:nvSpPr>
          <p:cNvPr id="19" name="Text 15"/>
          <p:cNvSpPr/>
          <p:nvPr/>
        </p:nvSpPr>
        <p:spPr>
          <a:xfrm>
            <a:off x="2280775" y="3712464"/>
            <a:ext cx="1512679" cy="640080"/>
          </a:xfrm>
          <a:prstGeom prst="rect">
            <a:avLst/>
          </a:prstGeom>
          <a:noFill/>
          <a:ln/>
        </p:spPr>
        <p:txBody>
          <a:bodyPr wrap="square" lIns="0" tIns="0" rIns="0" bIns="0" rtlCol="0" anchor="t"/>
          <a:lstStyle/>
          <a:p>
            <a:pPr marL="0" indent="0" algn="ctr">
              <a:buNone/>
            </a:pPr>
            <a:r>
              <a:rPr lang="en-US" sz="1150" dirty="0">
                <a:solidFill>
                  <a:srgbClr val="181818"/>
                </a:solidFill>
                <a:latin typeface="Poppins SemiBold" pitchFamily="34" charset="0"/>
                <a:ea typeface="Poppins SemiBold" pitchFamily="34" charset="-122"/>
                <a:cs typeface="Poppins SemiBold" pitchFamily="34" charset="-120"/>
              </a:rPr>
              <a:t>DALL·E 2</a:t>
            </a:r>
            <a:endParaRPr lang="en-US" sz="1150" dirty="0"/>
          </a:p>
          <a:p>
            <a:pPr marL="0" indent="0" algn="ctr">
              <a:buNone/>
            </a:pPr>
            <a:r>
              <a:rPr lang="en-US" sz="1050" dirty="0">
                <a:solidFill>
                  <a:srgbClr val="595959"/>
                </a:solidFill>
                <a:latin typeface="Lato" pitchFamily="34" charset="0"/>
                <a:ea typeface="Lato" pitchFamily="34" charset="-122"/>
                <a:cs typeface="Lato" pitchFamily="34" charset="-120"/>
              </a:rPr>
              <a:t>OpenAI</a:t>
            </a:r>
            <a:endParaRPr lang="en-US" sz="1150" dirty="0"/>
          </a:p>
        </p:txBody>
      </p:sp>
      <p:sp>
        <p:nvSpPr>
          <p:cNvPr id="20" name="Text 16"/>
          <p:cNvSpPr/>
          <p:nvPr/>
        </p:nvSpPr>
        <p:spPr>
          <a:xfrm>
            <a:off x="3820886" y="2560320"/>
            <a:ext cx="1567543" cy="274320"/>
          </a:xfrm>
          <a:prstGeom prst="rect">
            <a:avLst/>
          </a:prstGeom>
          <a:noFill/>
          <a:ln/>
        </p:spPr>
        <p:txBody>
          <a:bodyPr wrap="square" lIns="0" tIns="0" rIns="0" bIns="0" rtlCol="0" anchor="ctr"/>
          <a:lstStyle/>
          <a:p>
            <a:pPr marL="0" indent="0" algn="ctr">
              <a:buNone/>
            </a:pPr>
            <a:r>
              <a:rPr lang="en-US" sz="1200" b="1" dirty="0">
                <a:solidFill>
                  <a:srgbClr val="3D4C61"/>
                </a:solidFill>
                <a:latin typeface="Poppins" pitchFamily="34" charset="0"/>
                <a:ea typeface="Poppins" pitchFamily="34" charset="-122"/>
                <a:cs typeface="Poppins" pitchFamily="34" charset="-120"/>
              </a:rPr>
              <a:t>Jul 2022</a:t>
            </a:r>
            <a:endParaRPr lang="en-US" sz="1200" dirty="0"/>
          </a:p>
        </p:txBody>
      </p:sp>
      <p:sp>
        <p:nvSpPr>
          <p:cNvPr id="21" name="Shape 17"/>
          <p:cNvSpPr/>
          <p:nvPr/>
        </p:nvSpPr>
        <p:spPr>
          <a:xfrm>
            <a:off x="4504073" y="2916936"/>
            <a:ext cx="201168" cy="201168"/>
          </a:xfrm>
          <a:prstGeom prst="ellipse">
            <a:avLst/>
          </a:prstGeom>
          <a:solidFill>
            <a:srgbClr val="FFFFFF"/>
          </a:solidFill>
          <a:ln w="31750">
            <a:solidFill>
              <a:srgbClr val="D6449A"/>
            </a:solidFill>
            <a:prstDash val="solid"/>
          </a:ln>
        </p:spPr>
        <p:txBody>
          <a:bodyPr/>
          <a:lstStyle/>
          <a:p>
            <a:endParaRPr lang="de-DE"/>
          </a:p>
        </p:txBody>
      </p:sp>
      <p:sp>
        <p:nvSpPr>
          <p:cNvPr id="22" name="Shape 18"/>
          <p:cNvSpPr/>
          <p:nvPr/>
        </p:nvSpPr>
        <p:spPr>
          <a:xfrm>
            <a:off x="4394345" y="3236976"/>
            <a:ext cx="420624" cy="420624"/>
          </a:xfrm>
          <a:prstGeom prst="ellipse">
            <a:avLst/>
          </a:prstGeom>
          <a:solidFill>
            <a:srgbClr val="FFFFFF"/>
          </a:solidFill>
          <a:ln w="19050">
            <a:solidFill>
              <a:srgbClr val="D9D9D9"/>
            </a:solidFill>
            <a:prstDash val="solid"/>
          </a:ln>
        </p:spPr>
        <p:txBody>
          <a:bodyPr/>
          <a:lstStyle/>
          <a:p>
            <a:endParaRPr lang="de-DE"/>
          </a:p>
        </p:txBody>
      </p:sp>
      <p:pic>
        <p:nvPicPr>
          <p:cNvPr id="23" name="Image 2" descr="/workspace/ki-timeline/logos/png/midjourney.png"/>
          <p:cNvPicPr>
            <a:picLocks noChangeAspect="1"/>
          </p:cNvPicPr>
          <p:nvPr/>
        </p:nvPicPr>
        <p:blipFill>
          <a:blip r:embed="rId4"/>
          <a:stretch>
            <a:fillRect/>
          </a:stretch>
        </p:blipFill>
        <p:spPr>
          <a:xfrm>
            <a:off x="4478470" y="3321101"/>
            <a:ext cx="252374" cy="252374"/>
          </a:xfrm>
          <a:prstGeom prst="rect">
            <a:avLst/>
          </a:prstGeom>
        </p:spPr>
      </p:pic>
      <p:sp>
        <p:nvSpPr>
          <p:cNvPr id="24" name="Text 19"/>
          <p:cNvSpPr/>
          <p:nvPr/>
        </p:nvSpPr>
        <p:spPr>
          <a:xfrm>
            <a:off x="3848318" y="3712464"/>
            <a:ext cx="1512679" cy="640080"/>
          </a:xfrm>
          <a:prstGeom prst="rect">
            <a:avLst/>
          </a:prstGeom>
          <a:noFill/>
          <a:ln/>
        </p:spPr>
        <p:txBody>
          <a:bodyPr wrap="square" lIns="0" tIns="0" rIns="0" bIns="0" rtlCol="0" anchor="t"/>
          <a:lstStyle/>
          <a:p>
            <a:pPr marL="0" indent="0" algn="ctr">
              <a:buNone/>
            </a:pPr>
            <a:r>
              <a:rPr lang="en-US" sz="1150" dirty="0">
                <a:solidFill>
                  <a:srgbClr val="181818"/>
                </a:solidFill>
                <a:latin typeface="Poppins SemiBold" pitchFamily="34" charset="0"/>
                <a:ea typeface="Poppins SemiBold" pitchFamily="34" charset="-122"/>
                <a:cs typeface="Poppins SemiBold" pitchFamily="34" charset="-120"/>
              </a:rPr>
              <a:t>Midjourney</a:t>
            </a:r>
            <a:endParaRPr lang="en-US" sz="1150" dirty="0"/>
          </a:p>
          <a:p>
            <a:pPr marL="0" indent="0" algn="ctr">
              <a:buNone/>
            </a:pPr>
            <a:r>
              <a:rPr lang="en-US" sz="1050" dirty="0">
                <a:solidFill>
                  <a:srgbClr val="595959"/>
                </a:solidFill>
                <a:latin typeface="Lato" pitchFamily="34" charset="0"/>
                <a:ea typeface="Lato" pitchFamily="34" charset="-122"/>
                <a:cs typeface="Lato" pitchFamily="34" charset="-120"/>
              </a:rPr>
              <a:t>/imagine auf Discord</a:t>
            </a:r>
            <a:endParaRPr lang="en-US" sz="1150" dirty="0"/>
          </a:p>
        </p:txBody>
      </p:sp>
      <p:sp>
        <p:nvSpPr>
          <p:cNvPr id="25" name="Text 20"/>
          <p:cNvSpPr/>
          <p:nvPr/>
        </p:nvSpPr>
        <p:spPr>
          <a:xfrm>
            <a:off x="5388429" y="2560320"/>
            <a:ext cx="1567543" cy="274320"/>
          </a:xfrm>
          <a:prstGeom prst="rect">
            <a:avLst/>
          </a:prstGeom>
          <a:noFill/>
          <a:ln/>
        </p:spPr>
        <p:txBody>
          <a:bodyPr wrap="square" lIns="0" tIns="0" rIns="0" bIns="0" rtlCol="0" anchor="ctr"/>
          <a:lstStyle/>
          <a:p>
            <a:pPr marL="0" indent="0" algn="ctr">
              <a:buNone/>
            </a:pPr>
            <a:r>
              <a:rPr lang="en-US" sz="1200" b="1" dirty="0">
                <a:solidFill>
                  <a:srgbClr val="3D4C61"/>
                </a:solidFill>
                <a:latin typeface="Poppins" pitchFamily="34" charset="0"/>
                <a:ea typeface="Poppins" pitchFamily="34" charset="-122"/>
                <a:cs typeface="Poppins" pitchFamily="34" charset="-120"/>
              </a:rPr>
              <a:t>Aug 2022</a:t>
            </a:r>
            <a:endParaRPr lang="en-US" sz="1200" dirty="0"/>
          </a:p>
        </p:txBody>
      </p:sp>
      <p:sp>
        <p:nvSpPr>
          <p:cNvPr id="26" name="Shape 21"/>
          <p:cNvSpPr/>
          <p:nvPr/>
        </p:nvSpPr>
        <p:spPr>
          <a:xfrm>
            <a:off x="6071616" y="2916936"/>
            <a:ext cx="201168" cy="201168"/>
          </a:xfrm>
          <a:prstGeom prst="ellipse">
            <a:avLst/>
          </a:prstGeom>
          <a:solidFill>
            <a:srgbClr val="FFFFFF"/>
          </a:solidFill>
          <a:ln w="31750">
            <a:solidFill>
              <a:srgbClr val="D6449A"/>
            </a:solidFill>
            <a:prstDash val="solid"/>
          </a:ln>
        </p:spPr>
        <p:txBody>
          <a:bodyPr/>
          <a:lstStyle/>
          <a:p>
            <a:endParaRPr lang="de-DE"/>
          </a:p>
        </p:txBody>
      </p:sp>
      <p:sp>
        <p:nvSpPr>
          <p:cNvPr id="27" name="Shape 22"/>
          <p:cNvSpPr/>
          <p:nvPr/>
        </p:nvSpPr>
        <p:spPr>
          <a:xfrm>
            <a:off x="5961888" y="3236976"/>
            <a:ext cx="420624" cy="420624"/>
          </a:xfrm>
          <a:prstGeom prst="ellipse">
            <a:avLst/>
          </a:prstGeom>
          <a:solidFill>
            <a:srgbClr val="FFFFFF"/>
          </a:solidFill>
          <a:ln w="19050">
            <a:solidFill>
              <a:srgbClr val="D9D9D9"/>
            </a:solidFill>
            <a:prstDash val="solid"/>
          </a:ln>
        </p:spPr>
        <p:txBody>
          <a:bodyPr/>
          <a:lstStyle/>
          <a:p>
            <a:endParaRPr lang="de-DE"/>
          </a:p>
        </p:txBody>
      </p:sp>
      <p:pic>
        <p:nvPicPr>
          <p:cNvPr id="28" name="Image 3" descr="/workspace/ki-timeline/logos/png/stability.png"/>
          <p:cNvPicPr>
            <a:picLocks noChangeAspect="1"/>
          </p:cNvPicPr>
          <p:nvPr/>
        </p:nvPicPr>
        <p:blipFill>
          <a:blip r:embed="rId5"/>
          <a:stretch>
            <a:fillRect/>
          </a:stretch>
        </p:blipFill>
        <p:spPr>
          <a:xfrm>
            <a:off x="6046013" y="3321101"/>
            <a:ext cx="252374" cy="252374"/>
          </a:xfrm>
          <a:prstGeom prst="rect">
            <a:avLst/>
          </a:prstGeom>
        </p:spPr>
      </p:pic>
      <p:sp>
        <p:nvSpPr>
          <p:cNvPr id="29" name="Text 23"/>
          <p:cNvSpPr/>
          <p:nvPr/>
        </p:nvSpPr>
        <p:spPr>
          <a:xfrm>
            <a:off x="5415861" y="3712464"/>
            <a:ext cx="1512679" cy="640080"/>
          </a:xfrm>
          <a:prstGeom prst="rect">
            <a:avLst/>
          </a:prstGeom>
          <a:noFill/>
          <a:ln/>
        </p:spPr>
        <p:txBody>
          <a:bodyPr wrap="square" lIns="0" tIns="0" rIns="0" bIns="0" rtlCol="0" anchor="t"/>
          <a:lstStyle/>
          <a:p>
            <a:pPr marL="0" indent="0" algn="ctr">
              <a:buNone/>
            </a:pPr>
            <a:r>
              <a:rPr lang="en-US" sz="1150" dirty="0">
                <a:solidFill>
                  <a:srgbClr val="181818"/>
                </a:solidFill>
                <a:latin typeface="Poppins SemiBold" pitchFamily="34" charset="0"/>
                <a:ea typeface="Poppins SemiBold" pitchFamily="34" charset="-122"/>
                <a:cs typeface="Poppins SemiBold" pitchFamily="34" charset="-120"/>
              </a:rPr>
              <a:t>Stable Diffusion</a:t>
            </a:r>
            <a:endParaRPr lang="en-US" sz="1150" dirty="0"/>
          </a:p>
          <a:p>
            <a:pPr marL="0" indent="0" algn="ctr">
              <a:buNone/>
            </a:pPr>
            <a:r>
              <a:rPr lang="en-US" sz="1050" dirty="0">
                <a:solidFill>
                  <a:srgbClr val="595959"/>
                </a:solidFill>
                <a:latin typeface="Lato" pitchFamily="34" charset="0"/>
                <a:ea typeface="Lato" pitchFamily="34" charset="-122"/>
                <a:cs typeface="Lato" pitchFamily="34" charset="-120"/>
              </a:rPr>
              <a:t>Stability AI</a:t>
            </a:r>
            <a:endParaRPr lang="en-US" sz="1150" dirty="0"/>
          </a:p>
        </p:txBody>
      </p:sp>
      <p:sp>
        <p:nvSpPr>
          <p:cNvPr id="30" name="Text 24"/>
          <p:cNvSpPr/>
          <p:nvPr/>
        </p:nvSpPr>
        <p:spPr>
          <a:xfrm>
            <a:off x="6955971" y="2560320"/>
            <a:ext cx="1567543" cy="274320"/>
          </a:xfrm>
          <a:prstGeom prst="rect">
            <a:avLst/>
          </a:prstGeom>
          <a:noFill/>
          <a:ln/>
        </p:spPr>
        <p:txBody>
          <a:bodyPr wrap="square" lIns="0" tIns="0" rIns="0" bIns="0" rtlCol="0" anchor="ctr"/>
          <a:lstStyle/>
          <a:p>
            <a:pPr marL="0" indent="0" algn="ctr">
              <a:buNone/>
            </a:pPr>
            <a:r>
              <a:rPr lang="en-US" sz="1200" b="1" dirty="0">
                <a:solidFill>
                  <a:srgbClr val="3D4C61"/>
                </a:solidFill>
                <a:latin typeface="Poppins" pitchFamily="34" charset="0"/>
                <a:ea typeface="Poppins" pitchFamily="34" charset="-122"/>
                <a:cs typeface="Poppins" pitchFamily="34" charset="-120"/>
              </a:rPr>
              <a:t>Mär 2023</a:t>
            </a:r>
            <a:endParaRPr lang="en-US" sz="1200" dirty="0"/>
          </a:p>
        </p:txBody>
      </p:sp>
      <p:sp>
        <p:nvSpPr>
          <p:cNvPr id="31" name="Shape 25"/>
          <p:cNvSpPr/>
          <p:nvPr/>
        </p:nvSpPr>
        <p:spPr>
          <a:xfrm>
            <a:off x="7639159" y="2916936"/>
            <a:ext cx="201168" cy="201168"/>
          </a:xfrm>
          <a:prstGeom prst="ellipse">
            <a:avLst/>
          </a:prstGeom>
          <a:solidFill>
            <a:srgbClr val="FFFFFF"/>
          </a:solidFill>
          <a:ln w="31750">
            <a:solidFill>
              <a:srgbClr val="D6449A"/>
            </a:solidFill>
            <a:prstDash val="solid"/>
          </a:ln>
        </p:spPr>
        <p:txBody>
          <a:bodyPr/>
          <a:lstStyle/>
          <a:p>
            <a:endParaRPr lang="de-DE"/>
          </a:p>
        </p:txBody>
      </p:sp>
      <p:sp>
        <p:nvSpPr>
          <p:cNvPr id="32" name="Shape 26"/>
          <p:cNvSpPr/>
          <p:nvPr/>
        </p:nvSpPr>
        <p:spPr>
          <a:xfrm>
            <a:off x="7529431" y="3236976"/>
            <a:ext cx="420624" cy="420624"/>
          </a:xfrm>
          <a:prstGeom prst="ellipse">
            <a:avLst/>
          </a:prstGeom>
          <a:solidFill>
            <a:srgbClr val="FFFFFF"/>
          </a:solidFill>
          <a:ln w="19050">
            <a:solidFill>
              <a:srgbClr val="D9D9D9"/>
            </a:solidFill>
            <a:prstDash val="solid"/>
          </a:ln>
        </p:spPr>
        <p:txBody>
          <a:bodyPr/>
          <a:lstStyle/>
          <a:p>
            <a:endParaRPr lang="de-DE"/>
          </a:p>
        </p:txBody>
      </p:sp>
      <p:pic>
        <p:nvPicPr>
          <p:cNvPr id="33" name="Image 4" descr="/workspace/ki-timeline/logos/png/adobefirefly.png"/>
          <p:cNvPicPr>
            <a:picLocks noChangeAspect="1"/>
          </p:cNvPicPr>
          <p:nvPr/>
        </p:nvPicPr>
        <p:blipFill>
          <a:blip r:embed="rId6"/>
          <a:stretch>
            <a:fillRect/>
          </a:stretch>
        </p:blipFill>
        <p:spPr>
          <a:xfrm>
            <a:off x="7613556" y="3321101"/>
            <a:ext cx="252374" cy="252374"/>
          </a:xfrm>
          <a:prstGeom prst="rect">
            <a:avLst/>
          </a:prstGeom>
        </p:spPr>
      </p:pic>
      <p:sp>
        <p:nvSpPr>
          <p:cNvPr id="34" name="Text 27"/>
          <p:cNvSpPr/>
          <p:nvPr/>
        </p:nvSpPr>
        <p:spPr>
          <a:xfrm>
            <a:off x="6983403" y="3712464"/>
            <a:ext cx="1512679" cy="640080"/>
          </a:xfrm>
          <a:prstGeom prst="rect">
            <a:avLst/>
          </a:prstGeom>
          <a:noFill/>
          <a:ln/>
        </p:spPr>
        <p:txBody>
          <a:bodyPr wrap="square" lIns="0" tIns="0" rIns="0" bIns="0" rtlCol="0" anchor="t"/>
          <a:lstStyle/>
          <a:p>
            <a:pPr marL="0" indent="0" algn="ctr">
              <a:buNone/>
            </a:pPr>
            <a:r>
              <a:rPr lang="en-US" sz="1150" dirty="0">
                <a:solidFill>
                  <a:srgbClr val="181818"/>
                </a:solidFill>
                <a:latin typeface="Poppins SemiBold" pitchFamily="34" charset="0"/>
                <a:ea typeface="Poppins SemiBold" pitchFamily="34" charset="-122"/>
                <a:cs typeface="Poppins SemiBold" pitchFamily="34" charset="-120"/>
              </a:rPr>
              <a:t>Adobe Firefly</a:t>
            </a:r>
            <a:endParaRPr lang="en-US" sz="1150" dirty="0"/>
          </a:p>
          <a:p>
            <a:pPr marL="0" indent="0" algn="ctr">
              <a:buNone/>
            </a:pPr>
            <a:r>
              <a:rPr lang="en-US" sz="1050" dirty="0">
                <a:solidFill>
                  <a:srgbClr val="595959"/>
                </a:solidFill>
                <a:latin typeface="Lato" pitchFamily="34" charset="0"/>
                <a:ea typeface="Lato" pitchFamily="34" charset="-122"/>
                <a:cs typeface="Lato" pitchFamily="34" charset="-120"/>
              </a:rPr>
              <a:t>Adobe</a:t>
            </a:r>
            <a:endParaRPr lang="en-US" sz="1150" dirty="0"/>
          </a:p>
        </p:txBody>
      </p:sp>
      <p:sp>
        <p:nvSpPr>
          <p:cNvPr id="35" name="Text 28"/>
          <p:cNvSpPr/>
          <p:nvPr/>
        </p:nvSpPr>
        <p:spPr>
          <a:xfrm>
            <a:off x="8523514" y="2560320"/>
            <a:ext cx="1567543" cy="274320"/>
          </a:xfrm>
          <a:prstGeom prst="rect">
            <a:avLst/>
          </a:prstGeom>
          <a:noFill/>
          <a:ln/>
        </p:spPr>
        <p:txBody>
          <a:bodyPr wrap="square" lIns="0" tIns="0" rIns="0" bIns="0" rtlCol="0" anchor="ctr"/>
          <a:lstStyle/>
          <a:p>
            <a:pPr marL="0" indent="0" algn="ctr">
              <a:buNone/>
            </a:pPr>
            <a:r>
              <a:rPr lang="en-US" sz="1200" b="1" dirty="0">
                <a:solidFill>
                  <a:srgbClr val="3D4C61"/>
                </a:solidFill>
                <a:latin typeface="Poppins" pitchFamily="34" charset="0"/>
                <a:ea typeface="Poppins" pitchFamily="34" charset="-122"/>
                <a:cs typeface="Poppins" pitchFamily="34" charset="-120"/>
              </a:rPr>
              <a:t>Aug 2023</a:t>
            </a:r>
            <a:endParaRPr lang="en-US" sz="1200" dirty="0"/>
          </a:p>
        </p:txBody>
      </p:sp>
      <p:sp>
        <p:nvSpPr>
          <p:cNvPr id="36" name="Shape 29"/>
          <p:cNvSpPr/>
          <p:nvPr/>
        </p:nvSpPr>
        <p:spPr>
          <a:xfrm>
            <a:off x="9206702" y="2916936"/>
            <a:ext cx="201168" cy="201168"/>
          </a:xfrm>
          <a:prstGeom prst="ellipse">
            <a:avLst/>
          </a:prstGeom>
          <a:solidFill>
            <a:srgbClr val="FFFFFF"/>
          </a:solidFill>
          <a:ln w="31750">
            <a:solidFill>
              <a:srgbClr val="D6449A"/>
            </a:solidFill>
            <a:prstDash val="solid"/>
          </a:ln>
        </p:spPr>
        <p:txBody>
          <a:bodyPr/>
          <a:lstStyle/>
          <a:p>
            <a:endParaRPr lang="de-DE"/>
          </a:p>
        </p:txBody>
      </p:sp>
      <p:sp>
        <p:nvSpPr>
          <p:cNvPr id="37" name="Shape 30"/>
          <p:cNvSpPr/>
          <p:nvPr/>
        </p:nvSpPr>
        <p:spPr>
          <a:xfrm>
            <a:off x="9096974" y="3236976"/>
            <a:ext cx="420624" cy="420624"/>
          </a:xfrm>
          <a:prstGeom prst="ellipse">
            <a:avLst/>
          </a:prstGeom>
          <a:solidFill>
            <a:srgbClr val="FFFFFF"/>
          </a:solidFill>
          <a:ln w="19050">
            <a:solidFill>
              <a:srgbClr val="D9D9D9"/>
            </a:solidFill>
            <a:prstDash val="solid"/>
          </a:ln>
        </p:spPr>
        <p:txBody>
          <a:bodyPr/>
          <a:lstStyle/>
          <a:p>
            <a:endParaRPr lang="de-DE"/>
          </a:p>
        </p:txBody>
      </p:sp>
      <p:pic>
        <p:nvPicPr>
          <p:cNvPr id="38" name="Image 5" descr="/workspace/ki-timeline/logos/png/ideogram.png"/>
          <p:cNvPicPr>
            <a:picLocks noChangeAspect="1"/>
          </p:cNvPicPr>
          <p:nvPr/>
        </p:nvPicPr>
        <p:blipFill>
          <a:blip r:embed="rId7"/>
          <a:stretch>
            <a:fillRect/>
          </a:stretch>
        </p:blipFill>
        <p:spPr>
          <a:xfrm>
            <a:off x="9181099" y="3321101"/>
            <a:ext cx="252374" cy="252374"/>
          </a:xfrm>
          <a:prstGeom prst="rect">
            <a:avLst/>
          </a:prstGeom>
        </p:spPr>
      </p:pic>
      <p:sp>
        <p:nvSpPr>
          <p:cNvPr id="39" name="Text 31"/>
          <p:cNvSpPr/>
          <p:nvPr/>
        </p:nvSpPr>
        <p:spPr>
          <a:xfrm>
            <a:off x="8550946" y="3712464"/>
            <a:ext cx="1512679" cy="640080"/>
          </a:xfrm>
          <a:prstGeom prst="rect">
            <a:avLst/>
          </a:prstGeom>
          <a:noFill/>
          <a:ln/>
        </p:spPr>
        <p:txBody>
          <a:bodyPr wrap="square" lIns="0" tIns="0" rIns="0" bIns="0" rtlCol="0" anchor="t"/>
          <a:lstStyle/>
          <a:p>
            <a:pPr marL="0" indent="0" algn="ctr">
              <a:buNone/>
            </a:pPr>
            <a:r>
              <a:rPr lang="en-US" sz="1150" dirty="0">
                <a:solidFill>
                  <a:srgbClr val="181818"/>
                </a:solidFill>
                <a:latin typeface="Poppins SemiBold" pitchFamily="34" charset="0"/>
                <a:ea typeface="Poppins SemiBold" pitchFamily="34" charset="-122"/>
                <a:cs typeface="Poppins SemiBold" pitchFamily="34" charset="-120"/>
              </a:rPr>
              <a:t>Ideogram</a:t>
            </a:r>
            <a:endParaRPr lang="en-US" sz="1150" dirty="0"/>
          </a:p>
          <a:p>
            <a:pPr marL="0" indent="0" algn="ctr">
              <a:buNone/>
            </a:pPr>
            <a:r>
              <a:rPr lang="en-US" sz="1050" dirty="0">
                <a:solidFill>
                  <a:srgbClr val="595959"/>
                </a:solidFill>
                <a:latin typeface="Lato" pitchFamily="34" charset="0"/>
                <a:ea typeface="Lato" pitchFamily="34" charset="-122"/>
                <a:cs typeface="Lato" pitchFamily="34" charset="-120"/>
              </a:rPr>
              <a:t>Ideogram AI</a:t>
            </a:r>
            <a:endParaRPr lang="en-US" sz="1150" dirty="0"/>
          </a:p>
        </p:txBody>
      </p:sp>
      <p:sp>
        <p:nvSpPr>
          <p:cNvPr id="40" name="Text 32"/>
          <p:cNvSpPr/>
          <p:nvPr/>
        </p:nvSpPr>
        <p:spPr>
          <a:xfrm>
            <a:off x="10091057" y="2560320"/>
            <a:ext cx="1567543" cy="274320"/>
          </a:xfrm>
          <a:prstGeom prst="rect">
            <a:avLst/>
          </a:prstGeom>
          <a:noFill/>
          <a:ln/>
        </p:spPr>
        <p:txBody>
          <a:bodyPr wrap="square" lIns="0" tIns="0" rIns="0" bIns="0" rtlCol="0" anchor="ctr"/>
          <a:lstStyle/>
          <a:p>
            <a:pPr marL="0" indent="0" algn="ctr">
              <a:buNone/>
            </a:pPr>
            <a:r>
              <a:rPr lang="en-US" sz="1200" b="1" dirty="0">
                <a:solidFill>
                  <a:srgbClr val="3D4C61"/>
                </a:solidFill>
                <a:latin typeface="Poppins" pitchFamily="34" charset="0"/>
                <a:ea typeface="Poppins" pitchFamily="34" charset="-122"/>
                <a:cs typeface="Poppins" pitchFamily="34" charset="-120"/>
              </a:rPr>
              <a:t>Sep 2023</a:t>
            </a:r>
            <a:endParaRPr lang="en-US" sz="1200" dirty="0"/>
          </a:p>
        </p:txBody>
      </p:sp>
      <p:sp>
        <p:nvSpPr>
          <p:cNvPr id="41" name="Shape 33"/>
          <p:cNvSpPr/>
          <p:nvPr/>
        </p:nvSpPr>
        <p:spPr>
          <a:xfrm>
            <a:off x="10774245" y="2916936"/>
            <a:ext cx="201168" cy="201168"/>
          </a:xfrm>
          <a:prstGeom prst="ellipse">
            <a:avLst/>
          </a:prstGeom>
          <a:solidFill>
            <a:srgbClr val="FFFFFF"/>
          </a:solidFill>
          <a:ln w="31750">
            <a:solidFill>
              <a:srgbClr val="D6449A"/>
            </a:solidFill>
            <a:prstDash val="solid"/>
          </a:ln>
        </p:spPr>
        <p:txBody>
          <a:bodyPr/>
          <a:lstStyle/>
          <a:p>
            <a:endParaRPr lang="de-DE"/>
          </a:p>
        </p:txBody>
      </p:sp>
      <p:sp>
        <p:nvSpPr>
          <p:cNvPr id="42" name="Shape 34"/>
          <p:cNvSpPr/>
          <p:nvPr/>
        </p:nvSpPr>
        <p:spPr>
          <a:xfrm>
            <a:off x="10664517" y="3236976"/>
            <a:ext cx="420624" cy="420624"/>
          </a:xfrm>
          <a:prstGeom prst="ellipse">
            <a:avLst/>
          </a:prstGeom>
          <a:solidFill>
            <a:srgbClr val="FFFFFF"/>
          </a:solidFill>
          <a:ln w="19050">
            <a:solidFill>
              <a:srgbClr val="D9D9D9"/>
            </a:solidFill>
            <a:prstDash val="solid"/>
          </a:ln>
        </p:spPr>
        <p:txBody>
          <a:bodyPr/>
          <a:lstStyle/>
          <a:p>
            <a:endParaRPr lang="de-DE"/>
          </a:p>
        </p:txBody>
      </p:sp>
      <p:pic>
        <p:nvPicPr>
          <p:cNvPr id="43" name="Image 6" descr="/workspace/ki-timeline/logos/png/dalle.png"/>
          <p:cNvPicPr>
            <a:picLocks noChangeAspect="1"/>
          </p:cNvPicPr>
          <p:nvPr/>
        </p:nvPicPr>
        <p:blipFill>
          <a:blip r:embed="rId3"/>
          <a:stretch>
            <a:fillRect/>
          </a:stretch>
        </p:blipFill>
        <p:spPr>
          <a:xfrm>
            <a:off x="10748641" y="3321101"/>
            <a:ext cx="252374" cy="252374"/>
          </a:xfrm>
          <a:prstGeom prst="rect">
            <a:avLst/>
          </a:prstGeom>
        </p:spPr>
      </p:pic>
      <p:sp>
        <p:nvSpPr>
          <p:cNvPr id="44" name="Text 35"/>
          <p:cNvSpPr/>
          <p:nvPr/>
        </p:nvSpPr>
        <p:spPr>
          <a:xfrm>
            <a:off x="10118489" y="3712464"/>
            <a:ext cx="1512679" cy="640080"/>
          </a:xfrm>
          <a:prstGeom prst="rect">
            <a:avLst/>
          </a:prstGeom>
          <a:noFill/>
          <a:ln/>
        </p:spPr>
        <p:txBody>
          <a:bodyPr wrap="square" lIns="0" tIns="0" rIns="0" bIns="0" rtlCol="0" anchor="t"/>
          <a:lstStyle/>
          <a:p>
            <a:pPr marL="0" indent="0" algn="ctr">
              <a:buNone/>
            </a:pPr>
            <a:r>
              <a:rPr lang="en-US" sz="1150" dirty="0">
                <a:solidFill>
                  <a:srgbClr val="181818"/>
                </a:solidFill>
                <a:latin typeface="Poppins SemiBold" pitchFamily="34" charset="0"/>
                <a:ea typeface="Poppins SemiBold" pitchFamily="34" charset="-122"/>
                <a:cs typeface="Poppins SemiBold" pitchFamily="34" charset="-120"/>
              </a:rPr>
              <a:t>DALL·E 3</a:t>
            </a:r>
            <a:endParaRPr lang="en-US" sz="1150" dirty="0"/>
          </a:p>
          <a:p>
            <a:pPr marL="0" indent="0" algn="ctr">
              <a:buNone/>
            </a:pPr>
            <a:r>
              <a:rPr lang="en-US" sz="1050" dirty="0">
                <a:solidFill>
                  <a:srgbClr val="595959"/>
                </a:solidFill>
                <a:latin typeface="Lato" pitchFamily="34" charset="0"/>
                <a:ea typeface="Lato" pitchFamily="34" charset="-122"/>
                <a:cs typeface="Lato" pitchFamily="34" charset="-120"/>
              </a:rPr>
              <a:t>OpenAI</a:t>
            </a:r>
            <a:endParaRPr lang="en-US" sz="1150" dirty="0"/>
          </a:p>
        </p:txBody>
      </p:sp>
      <p:sp>
        <p:nvSpPr>
          <p:cNvPr id="45" name="Shape 36"/>
          <p:cNvSpPr/>
          <p:nvPr/>
        </p:nvSpPr>
        <p:spPr>
          <a:xfrm>
            <a:off x="685800" y="4846320"/>
            <a:ext cx="10972800" cy="0"/>
          </a:xfrm>
          <a:prstGeom prst="line">
            <a:avLst/>
          </a:prstGeom>
          <a:noFill/>
          <a:ln w="50800">
            <a:solidFill>
              <a:srgbClr val="D6449A"/>
            </a:solidFill>
            <a:prstDash val="solid"/>
          </a:ln>
        </p:spPr>
        <p:txBody>
          <a:bodyPr/>
          <a:lstStyle/>
          <a:p>
            <a:endParaRPr lang="de-DE"/>
          </a:p>
        </p:txBody>
      </p:sp>
      <p:sp>
        <p:nvSpPr>
          <p:cNvPr id="46" name="Text 37"/>
          <p:cNvSpPr/>
          <p:nvPr/>
        </p:nvSpPr>
        <p:spPr>
          <a:xfrm>
            <a:off x="685800" y="4389120"/>
            <a:ext cx="1567543" cy="274320"/>
          </a:xfrm>
          <a:prstGeom prst="rect">
            <a:avLst/>
          </a:prstGeom>
          <a:noFill/>
          <a:ln/>
        </p:spPr>
        <p:txBody>
          <a:bodyPr wrap="square" lIns="0" tIns="0" rIns="0" bIns="0" rtlCol="0" anchor="ctr"/>
          <a:lstStyle/>
          <a:p>
            <a:pPr marL="0" indent="0" algn="ctr">
              <a:buNone/>
            </a:pPr>
            <a:r>
              <a:rPr lang="en-US" sz="1200" b="1" dirty="0">
                <a:solidFill>
                  <a:srgbClr val="3D4C61"/>
                </a:solidFill>
                <a:latin typeface="Poppins" pitchFamily="34" charset="0"/>
                <a:ea typeface="Poppins" pitchFamily="34" charset="-122"/>
                <a:cs typeface="Poppins" pitchFamily="34" charset="-120"/>
              </a:rPr>
              <a:t>Aug 2024</a:t>
            </a:r>
            <a:endParaRPr lang="en-US" sz="1200" dirty="0"/>
          </a:p>
        </p:txBody>
      </p:sp>
      <p:sp>
        <p:nvSpPr>
          <p:cNvPr id="47" name="Shape 38"/>
          <p:cNvSpPr/>
          <p:nvPr/>
        </p:nvSpPr>
        <p:spPr>
          <a:xfrm>
            <a:off x="1368987" y="4745736"/>
            <a:ext cx="201168" cy="201168"/>
          </a:xfrm>
          <a:prstGeom prst="ellipse">
            <a:avLst/>
          </a:prstGeom>
          <a:solidFill>
            <a:srgbClr val="FFFFFF"/>
          </a:solidFill>
          <a:ln w="31750">
            <a:solidFill>
              <a:srgbClr val="D6449A"/>
            </a:solidFill>
            <a:prstDash val="solid"/>
          </a:ln>
        </p:spPr>
        <p:txBody>
          <a:bodyPr/>
          <a:lstStyle/>
          <a:p>
            <a:endParaRPr lang="de-DE"/>
          </a:p>
        </p:txBody>
      </p:sp>
      <p:sp>
        <p:nvSpPr>
          <p:cNvPr id="48" name="Shape 39"/>
          <p:cNvSpPr/>
          <p:nvPr/>
        </p:nvSpPr>
        <p:spPr>
          <a:xfrm>
            <a:off x="1259259" y="5065776"/>
            <a:ext cx="420624" cy="420624"/>
          </a:xfrm>
          <a:prstGeom prst="ellipse">
            <a:avLst/>
          </a:prstGeom>
          <a:solidFill>
            <a:srgbClr val="FFFFFF"/>
          </a:solidFill>
          <a:ln w="19050">
            <a:solidFill>
              <a:srgbClr val="D9D9D9"/>
            </a:solidFill>
            <a:prstDash val="solid"/>
          </a:ln>
        </p:spPr>
        <p:txBody>
          <a:bodyPr/>
          <a:lstStyle/>
          <a:p>
            <a:endParaRPr lang="de-DE"/>
          </a:p>
        </p:txBody>
      </p:sp>
      <p:pic>
        <p:nvPicPr>
          <p:cNvPr id="49" name="Image 7" descr="/workspace/ki-timeline/logos/png/bfl.png"/>
          <p:cNvPicPr>
            <a:picLocks noChangeAspect="1"/>
          </p:cNvPicPr>
          <p:nvPr/>
        </p:nvPicPr>
        <p:blipFill>
          <a:blip r:embed="rId8"/>
          <a:stretch>
            <a:fillRect/>
          </a:stretch>
        </p:blipFill>
        <p:spPr>
          <a:xfrm>
            <a:off x="1343384" y="5149901"/>
            <a:ext cx="252374" cy="252374"/>
          </a:xfrm>
          <a:prstGeom prst="rect">
            <a:avLst/>
          </a:prstGeom>
        </p:spPr>
      </p:pic>
      <p:sp>
        <p:nvSpPr>
          <p:cNvPr id="50" name="Text 40"/>
          <p:cNvSpPr/>
          <p:nvPr/>
        </p:nvSpPr>
        <p:spPr>
          <a:xfrm>
            <a:off x="713232" y="5541264"/>
            <a:ext cx="1512679" cy="640080"/>
          </a:xfrm>
          <a:prstGeom prst="rect">
            <a:avLst/>
          </a:prstGeom>
          <a:noFill/>
          <a:ln/>
        </p:spPr>
        <p:txBody>
          <a:bodyPr wrap="square" lIns="0" tIns="0" rIns="0" bIns="0" rtlCol="0" anchor="t"/>
          <a:lstStyle/>
          <a:p>
            <a:pPr marL="0" indent="0" algn="ctr">
              <a:buNone/>
            </a:pPr>
            <a:r>
              <a:rPr lang="en-US" sz="1150" dirty="0">
                <a:solidFill>
                  <a:srgbClr val="181818"/>
                </a:solidFill>
                <a:latin typeface="Poppins SemiBold" pitchFamily="34" charset="0"/>
                <a:ea typeface="Poppins SemiBold" pitchFamily="34" charset="-122"/>
                <a:cs typeface="Poppins SemiBold" pitchFamily="34" charset="-120"/>
              </a:rPr>
              <a:t>FLUX.1</a:t>
            </a:r>
            <a:endParaRPr lang="en-US" sz="1150" dirty="0"/>
          </a:p>
          <a:p>
            <a:pPr marL="0" indent="0" algn="ctr">
              <a:buNone/>
            </a:pPr>
            <a:r>
              <a:rPr lang="en-US" sz="1050" dirty="0">
                <a:solidFill>
                  <a:srgbClr val="595959"/>
                </a:solidFill>
                <a:latin typeface="Lato" pitchFamily="34" charset="0"/>
                <a:ea typeface="Lato" pitchFamily="34" charset="-122"/>
                <a:cs typeface="Lato" pitchFamily="34" charset="-120"/>
              </a:rPr>
              <a:t>Black Forest Labs</a:t>
            </a:r>
            <a:endParaRPr lang="en-US" sz="1150" dirty="0"/>
          </a:p>
        </p:txBody>
      </p:sp>
      <p:sp>
        <p:nvSpPr>
          <p:cNvPr id="51" name="Text 41"/>
          <p:cNvSpPr/>
          <p:nvPr/>
        </p:nvSpPr>
        <p:spPr>
          <a:xfrm>
            <a:off x="2253343" y="4389120"/>
            <a:ext cx="1567543" cy="274320"/>
          </a:xfrm>
          <a:prstGeom prst="rect">
            <a:avLst/>
          </a:prstGeom>
          <a:noFill/>
          <a:ln/>
        </p:spPr>
        <p:txBody>
          <a:bodyPr wrap="square" lIns="0" tIns="0" rIns="0" bIns="0" rtlCol="0" anchor="ctr"/>
          <a:lstStyle/>
          <a:p>
            <a:pPr marL="0" indent="0" algn="ctr">
              <a:buNone/>
            </a:pPr>
            <a:r>
              <a:rPr lang="en-US" sz="1200" b="1" dirty="0">
                <a:solidFill>
                  <a:srgbClr val="3D4C61"/>
                </a:solidFill>
                <a:latin typeface="Poppins" pitchFamily="34" charset="0"/>
                <a:ea typeface="Poppins" pitchFamily="34" charset="-122"/>
                <a:cs typeface="Poppins" pitchFamily="34" charset="-120"/>
              </a:rPr>
              <a:t>Dez 2024</a:t>
            </a:r>
            <a:endParaRPr lang="en-US" sz="1200" dirty="0"/>
          </a:p>
        </p:txBody>
      </p:sp>
      <p:sp>
        <p:nvSpPr>
          <p:cNvPr id="52" name="Shape 42"/>
          <p:cNvSpPr/>
          <p:nvPr/>
        </p:nvSpPr>
        <p:spPr>
          <a:xfrm>
            <a:off x="2936530" y="4745736"/>
            <a:ext cx="201168" cy="201168"/>
          </a:xfrm>
          <a:prstGeom prst="ellipse">
            <a:avLst/>
          </a:prstGeom>
          <a:solidFill>
            <a:srgbClr val="FFFFFF"/>
          </a:solidFill>
          <a:ln w="31750">
            <a:solidFill>
              <a:srgbClr val="D6449A"/>
            </a:solidFill>
            <a:prstDash val="solid"/>
          </a:ln>
        </p:spPr>
        <p:txBody>
          <a:bodyPr/>
          <a:lstStyle/>
          <a:p>
            <a:endParaRPr lang="de-DE"/>
          </a:p>
        </p:txBody>
      </p:sp>
      <p:sp>
        <p:nvSpPr>
          <p:cNvPr id="53" name="Shape 43"/>
          <p:cNvSpPr/>
          <p:nvPr/>
        </p:nvSpPr>
        <p:spPr>
          <a:xfrm>
            <a:off x="2826802" y="5065776"/>
            <a:ext cx="420624" cy="420624"/>
          </a:xfrm>
          <a:prstGeom prst="ellipse">
            <a:avLst/>
          </a:prstGeom>
          <a:solidFill>
            <a:srgbClr val="FFFFFF"/>
          </a:solidFill>
          <a:ln w="19050">
            <a:solidFill>
              <a:srgbClr val="D9D9D9"/>
            </a:solidFill>
            <a:prstDash val="solid"/>
          </a:ln>
        </p:spPr>
        <p:txBody>
          <a:bodyPr/>
          <a:lstStyle/>
          <a:p>
            <a:endParaRPr lang="de-DE"/>
          </a:p>
        </p:txBody>
      </p:sp>
      <p:pic>
        <p:nvPicPr>
          <p:cNvPr id="54" name="Image 8" descr="/workspace/ki-timeline/logos/png/grok.png"/>
          <p:cNvPicPr>
            <a:picLocks noChangeAspect="1"/>
          </p:cNvPicPr>
          <p:nvPr/>
        </p:nvPicPr>
        <p:blipFill>
          <a:blip r:embed="rId9"/>
          <a:stretch>
            <a:fillRect/>
          </a:stretch>
        </p:blipFill>
        <p:spPr>
          <a:xfrm>
            <a:off x="2910927" y="5149901"/>
            <a:ext cx="252374" cy="252374"/>
          </a:xfrm>
          <a:prstGeom prst="rect">
            <a:avLst/>
          </a:prstGeom>
        </p:spPr>
      </p:pic>
      <p:sp>
        <p:nvSpPr>
          <p:cNvPr id="55" name="Text 44"/>
          <p:cNvSpPr/>
          <p:nvPr/>
        </p:nvSpPr>
        <p:spPr>
          <a:xfrm>
            <a:off x="2280775" y="5541264"/>
            <a:ext cx="1512679" cy="640080"/>
          </a:xfrm>
          <a:prstGeom prst="rect">
            <a:avLst/>
          </a:prstGeom>
          <a:noFill/>
          <a:ln/>
        </p:spPr>
        <p:txBody>
          <a:bodyPr wrap="square" lIns="0" tIns="0" rIns="0" bIns="0" rtlCol="0" anchor="t"/>
          <a:lstStyle/>
          <a:p>
            <a:pPr marL="0" indent="0" algn="ctr">
              <a:buNone/>
            </a:pPr>
            <a:r>
              <a:rPr lang="en-US" sz="1150" dirty="0">
                <a:solidFill>
                  <a:srgbClr val="181818"/>
                </a:solidFill>
                <a:latin typeface="Poppins SemiBold" pitchFamily="34" charset="0"/>
                <a:ea typeface="Poppins SemiBold" pitchFamily="34" charset="-122"/>
                <a:cs typeface="Poppins SemiBold" pitchFamily="34" charset="-120"/>
              </a:rPr>
              <a:t>Aurora</a:t>
            </a:r>
            <a:endParaRPr lang="en-US" sz="1150" dirty="0"/>
          </a:p>
          <a:p>
            <a:pPr marL="0" indent="0" algn="ctr">
              <a:buNone/>
            </a:pPr>
            <a:r>
              <a:rPr lang="en-US" sz="1050" dirty="0">
                <a:solidFill>
                  <a:srgbClr val="595959"/>
                </a:solidFill>
                <a:latin typeface="Lato" pitchFamily="34" charset="0"/>
                <a:ea typeface="Lato" pitchFamily="34" charset="-122"/>
                <a:cs typeface="Lato" pitchFamily="34" charset="-120"/>
              </a:rPr>
              <a:t>xAI</a:t>
            </a:r>
            <a:endParaRPr lang="en-US" sz="1150" dirty="0"/>
          </a:p>
        </p:txBody>
      </p:sp>
      <p:sp>
        <p:nvSpPr>
          <p:cNvPr id="56" name="Text 45"/>
          <p:cNvSpPr/>
          <p:nvPr/>
        </p:nvSpPr>
        <p:spPr>
          <a:xfrm>
            <a:off x="3820886" y="4389120"/>
            <a:ext cx="1567543" cy="274320"/>
          </a:xfrm>
          <a:prstGeom prst="rect">
            <a:avLst/>
          </a:prstGeom>
          <a:noFill/>
          <a:ln/>
        </p:spPr>
        <p:txBody>
          <a:bodyPr wrap="square" lIns="0" tIns="0" rIns="0" bIns="0" rtlCol="0" anchor="ctr"/>
          <a:lstStyle/>
          <a:p>
            <a:pPr marL="0" indent="0" algn="ctr">
              <a:buNone/>
            </a:pPr>
            <a:r>
              <a:rPr lang="en-US" sz="1200" b="1" dirty="0">
                <a:solidFill>
                  <a:srgbClr val="3D4C61"/>
                </a:solidFill>
                <a:latin typeface="Poppins" pitchFamily="34" charset="0"/>
                <a:ea typeface="Poppins" pitchFamily="34" charset="-122"/>
                <a:cs typeface="Poppins" pitchFamily="34" charset="-120"/>
              </a:rPr>
              <a:t>Mär 2025</a:t>
            </a:r>
            <a:endParaRPr lang="en-US" sz="1200" dirty="0"/>
          </a:p>
        </p:txBody>
      </p:sp>
      <p:sp>
        <p:nvSpPr>
          <p:cNvPr id="57" name="Shape 46"/>
          <p:cNvSpPr/>
          <p:nvPr/>
        </p:nvSpPr>
        <p:spPr>
          <a:xfrm>
            <a:off x="4504073" y="4745736"/>
            <a:ext cx="201168" cy="201168"/>
          </a:xfrm>
          <a:prstGeom prst="ellipse">
            <a:avLst/>
          </a:prstGeom>
          <a:solidFill>
            <a:srgbClr val="FFFFFF"/>
          </a:solidFill>
          <a:ln w="31750">
            <a:solidFill>
              <a:srgbClr val="D6449A"/>
            </a:solidFill>
            <a:prstDash val="solid"/>
          </a:ln>
        </p:spPr>
        <p:txBody>
          <a:bodyPr/>
          <a:lstStyle/>
          <a:p>
            <a:endParaRPr lang="de-DE"/>
          </a:p>
        </p:txBody>
      </p:sp>
      <p:sp>
        <p:nvSpPr>
          <p:cNvPr id="58" name="Shape 47"/>
          <p:cNvSpPr/>
          <p:nvPr/>
        </p:nvSpPr>
        <p:spPr>
          <a:xfrm>
            <a:off x="4394345" y="5065776"/>
            <a:ext cx="420624" cy="420624"/>
          </a:xfrm>
          <a:prstGeom prst="ellipse">
            <a:avLst/>
          </a:prstGeom>
          <a:solidFill>
            <a:srgbClr val="FFFFFF"/>
          </a:solidFill>
          <a:ln w="19050">
            <a:solidFill>
              <a:srgbClr val="D9D9D9"/>
            </a:solidFill>
            <a:prstDash val="solid"/>
          </a:ln>
        </p:spPr>
        <p:txBody>
          <a:bodyPr/>
          <a:lstStyle/>
          <a:p>
            <a:endParaRPr lang="de-DE"/>
          </a:p>
        </p:txBody>
      </p:sp>
      <p:pic>
        <p:nvPicPr>
          <p:cNvPr id="59" name="Image 9" descr="/workspace/ki-timeline/logos/png/openai.png"/>
          <p:cNvPicPr>
            <a:picLocks noChangeAspect="1"/>
          </p:cNvPicPr>
          <p:nvPr/>
        </p:nvPicPr>
        <p:blipFill>
          <a:blip r:embed="rId10"/>
          <a:stretch>
            <a:fillRect/>
          </a:stretch>
        </p:blipFill>
        <p:spPr>
          <a:xfrm>
            <a:off x="4478470" y="5149901"/>
            <a:ext cx="252374" cy="252374"/>
          </a:xfrm>
          <a:prstGeom prst="rect">
            <a:avLst/>
          </a:prstGeom>
        </p:spPr>
      </p:pic>
      <p:sp>
        <p:nvSpPr>
          <p:cNvPr id="60" name="Text 48"/>
          <p:cNvSpPr/>
          <p:nvPr/>
        </p:nvSpPr>
        <p:spPr>
          <a:xfrm>
            <a:off x="3848318" y="5541264"/>
            <a:ext cx="1512679" cy="640080"/>
          </a:xfrm>
          <a:prstGeom prst="rect">
            <a:avLst/>
          </a:prstGeom>
          <a:noFill/>
          <a:ln/>
        </p:spPr>
        <p:txBody>
          <a:bodyPr wrap="square" lIns="0" tIns="0" rIns="0" bIns="0" rtlCol="0" anchor="t"/>
          <a:lstStyle/>
          <a:p>
            <a:pPr marL="0" indent="0" algn="ctr">
              <a:buNone/>
            </a:pPr>
            <a:r>
              <a:rPr lang="en-US" sz="1150" dirty="0">
                <a:solidFill>
                  <a:srgbClr val="181818"/>
                </a:solidFill>
                <a:latin typeface="Poppins SemiBold" pitchFamily="34" charset="0"/>
                <a:ea typeface="Poppins SemiBold" pitchFamily="34" charset="-122"/>
                <a:cs typeface="Poppins SemiBold" pitchFamily="34" charset="-120"/>
              </a:rPr>
              <a:t>GPT-4o Bilder</a:t>
            </a:r>
            <a:endParaRPr lang="en-US" sz="1150" dirty="0"/>
          </a:p>
          <a:p>
            <a:pPr marL="0" indent="0" algn="ctr">
              <a:buNone/>
            </a:pPr>
            <a:r>
              <a:rPr lang="en-US" sz="1050" dirty="0">
                <a:solidFill>
                  <a:srgbClr val="595959"/>
                </a:solidFill>
                <a:latin typeface="Lato" pitchFamily="34" charset="0"/>
                <a:ea typeface="Lato" pitchFamily="34" charset="-122"/>
                <a:cs typeface="Lato" pitchFamily="34" charset="-120"/>
              </a:rPr>
              <a:t>OpenAI</a:t>
            </a:r>
            <a:endParaRPr lang="en-US" sz="1150" dirty="0"/>
          </a:p>
        </p:txBody>
      </p:sp>
      <p:sp>
        <p:nvSpPr>
          <p:cNvPr id="61" name="Text 49"/>
          <p:cNvSpPr/>
          <p:nvPr/>
        </p:nvSpPr>
        <p:spPr>
          <a:xfrm>
            <a:off x="5388429" y="4389120"/>
            <a:ext cx="1567543" cy="274320"/>
          </a:xfrm>
          <a:prstGeom prst="rect">
            <a:avLst/>
          </a:prstGeom>
          <a:noFill/>
          <a:ln/>
        </p:spPr>
        <p:txBody>
          <a:bodyPr wrap="square" lIns="0" tIns="0" rIns="0" bIns="0" rtlCol="0" anchor="ctr"/>
          <a:lstStyle/>
          <a:p>
            <a:pPr marL="0" indent="0" algn="ctr">
              <a:buNone/>
            </a:pPr>
            <a:r>
              <a:rPr lang="en-US" sz="1200" b="1" dirty="0">
                <a:solidFill>
                  <a:srgbClr val="3D4C61"/>
                </a:solidFill>
                <a:latin typeface="Poppins" pitchFamily="34" charset="0"/>
                <a:ea typeface="Poppins" pitchFamily="34" charset="-122"/>
                <a:cs typeface="Poppins" pitchFamily="34" charset="-120"/>
              </a:rPr>
              <a:t>Aug 2025</a:t>
            </a:r>
            <a:endParaRPr lang="en-US" sz="1200" dirty="0"/>
          </a:p>
        </p:txBody>
      </p:sp>
      <p:sp>
        <p:nvSpPr>
          <p:cNvPr id="62" name="Shape 50"/>
          <p:cNvSpPr/>
          <p:nvPr/>
        </p:nvSpPr>
        <p:spPr>
          <a:xfrm>
            <a:off x="6071616" y="4745736"/>
            <a:ext cx="201168" cy="201168"/>
          </a:xfrm>
          <a:prstGeom prst="ellipse">
            <a:avLst/>
          </a:prstGeom>
          <a:solidFill>
            <a:srgbClr val="FFFFFF"/>
          </a:solidFill>
          <a:ln w="31750">
            <a:solidFill>
              <a:srgbClr val="D6449A"/>
            </a:solidFill>
            <a:prstDash val="solid"/>
          </a:ln>
        </p:spPr>
        <p:txBody>
          <a:bodyPr/>
          <a:lstStyle/>
          <a:p>
            <a:endParaRPr lang="de-DE"/>
          </a:p>
        </p:txBody>
      </p:sp>
      <p:sp>
        <p:nvSpPr>
          <p:cNvPr id="63" name="Shape 51"/>
          <p:cNvSpPr/>
          <p:nvPr/>
        </p:nvSpPr>
        <p:spPr>
          <a:xfrm>
            <a:off x="5961888" y="5065776"/>
            <a:ext cx="420624" cy="420624"/>
          </a:xfrm>
          <a:prstGeom prst="ellipse">
            <a:avLst/>
          </a:prstGeom>
          <a:solidFill>
            <a:srgbClr val="FFFFFF"/>
          </a:solidFill>
          <a:ln w="19050">
            <a:solidFill>
              <a:srgbClr val="D9D9D9"/>
            </a:solidFill>
            <a:prstDash val="solid"/>
          </a:ln>
        </p:spPr>
        <p:txBody>
          <a:bodyPr/>
          <a:lstStyle/>
          <a:p>
            <a:endParaRPr lang="de-DE"/>
          </a:p>
        </p:txBody>
      </p:sp>
      <p:pic>
        <p:nvPicPr>
          <p:cNvPr id="64" name="Image 10" descr="/workspace/ki-timeline/logos/png/nanobanana.png"/>
          <p:cNvPicPr>
            <a:picLocks noChangeAspect="1"/>
          </p:cNvPicPr>
          <p:nvPr/>
        </p:nvPicPr>
        <p:blipFill>
          <a:blip r:embed="rId11"/>
          <a:stretch>
            <a:fillRect/>
          </a:stretch>
        </p:blipFill>
        <p:spPr>
          <a:xfrm>
            <a:off x="6046013" y="5149901"/>
            <a:ext cx="252374" cy="252374"/>
          </a:xfrm>
          <a:prstGeom prst="rect">
            <a:avLst/>
          </a:prstGeom>
        </p:spPr>
      </p:pic>
      <p:sp>
        <p:nvSpPr>
          <p:cNvPr id="65" name="Text 52"/>
          <p:cNvSpPr/>
          <p:nvPr/>
        </p:nvSpPr>
        <p:spPr>
          <a:xfrm>
            <a:off x="5415861" y="5541264"/>
            <a:ext cx="1512679" cy="640080"/>
          </a:xfrm>
          <a:prstGeom prst="rect">
            <a:avLst/>
          </a:prstGeom>
          <a:noFill/>
          <a:ln/>
        </p:spPr>
        <p:txBody>
          <a:bodyPr wrap="square" lIns="0" tIns="0" rIns="0" bIns="0" rtlCol="0" anchor="t"/>
          <a:lstStyle/>
          <a:p>
            <a:pPr marL="0" indent="0" algn="ctr">
              <a:buNone/>
            </a:pPr>
            <a:r>
              <a:rPr lang="en-US" sz="1150" dirty="0">
                <a:solidFill>
                  <a:srgbClr val="181818"/>
                </a:solidFill>
                <a:latin typeface="Poppins SemiBold" pitchFamily="34" charset="0"/>
                <a:ea typeface="Poppins SemiBold" pitchFamily="34" charset="-122"/>
                <a:cs typeface="Poppins SemiBold" pitchFamily="34" charset="-120"/>
              </a:rPr>
              <a:t>Nano Banana</a:t>
            </a:r>
            <a:endParaRPr lang="en-US" sz="1150" dirty="0"/>
          </a:p>
          <a:p>
            <a:pPr marL="0" indent="0" algn="ctr">
              <a:buNone/>
            </a:pPr>
            <a:r>
              <a:rPr lang="en-US" sz="1050" dirty="0">
                <a:solidFill>
                  <a:srgbClr val="595959"/>
                </a:solidFill>
                <a:latin typeface="Lato" pitchFamily="34" charset="0"/>
                <a:ea typeface="Lato" pitchFamily="34" charset="-122"/>
                <a:cs typeface="Lato" pitchFamily="34" charset="-120"/>
              </a:rPr>
              <a:t>Google</a:t>
            </a:r>
            <a:endParaRPr lang="en-US" sz="1150" dirty="0"/>
          </a:p>
        </p:txBody>
      </p:sp>
      <p:sp>
        <p:nvSpPr>
          <p:cNvPr id="66" name="Text 53"/>
          <p:cNvSpPr/>
          <p:nvPr/>
        </p:nvSpPr>
        <p:spPr>
          <a:xfrm>
            <a:off x="6955971" y="4389120"/>
            <a:ext cx="1567543" cy="274320"/>
          </a:xfrm>
          <a:prstGeom prst="rect">
            <a:avLst/>
          </a:prstGeom>
          <a:noFill/>
          <a:ln/>
        </p:spPr>
        <p:txBody>
          <a:bodyPr wrap="square" lIns="0" tIns="0" rIns="0" bIns="0" rtlCol="0" anchor="ctr"/>
          <a:lstStyle/>
          <a:p>
            <a:pPr marL="0" indent="0" algn="ctr">
              <a:buNone/>
            </a:pPr>
            <a:r>
              <a:rPr lang="en-US" sz="1200" b="1" dirty="0">
                <a:solidFill>
                  <a:srgbClr val="D6449A"/>
                </a:solidFill>
                <a:latin typeface="Poppins" pitchFamily="34" charset="0"/>
                <a:ea typeface="Poppins" pitchFamily="34" charset="-122"/>
                <a:cs typeface="Poppins" pitchFamily="34" charset="-120"/>
              </a:rPr>
              <a:t>Aug 2025</a:t>
            </a:r>
            <a:endParaRPr lang="en-US" sz="1200" dirty="0"/>
          </a:p>
        </p:txBody>
      </p:sp>
      <p:sp>
        <p:nvSpPr>
          <p:cNvPr id="67" name="Shape 54"/>
          <p:cNvSpPr/>
          <p:nvPr/>
        </p:nvSpPr>
        <p:spPr>
          <a:xfrm>
            <a:off x="7602583" y="4709160"/>
            <a:ext cx="274320" cy="274320"/>
          </a:xfrm>
          <a:prstGeom prst="ellipse">
            <a:avLst/>
          </a:prstGeom>
          <a:solidFill>
            <a:srgbClr val="D6449A"/>
          </a:solidFill>
          <a:ln w="31750">
            <a:solidFill>
              <a:srgbClr val="181818"/>
            </a:solidFill>
            <a:prstDash val="solid"/>
          </a:ln>
        </p:spPr>
        <p:txBody>
          <a:bodyPr/>
          <a:lstStyle/>
          <a:p>
            <a:endParaRPr lang="de-DE"/>
          </a:p>
        </p:txBody>
      </p:sp>
      <p:sp>
        <p:nvSpPr>
          <p:cNvPr id="68" name="Shape 55"/>
          <p:cNvSpPr/>
          <p:nvPr/>
        </p:nvSpPr>
        <p:spPr>
          <a:xfrm>
            <a:off x="7529431" y="5065776"/>
            <a:ext cx="420624" cy="420624"/>
          </a:xfrm>
          <a:prstGeom prst="ellipse">
            <a:avLst/>
          </a:prstGeom>
          <a:solidFill>
            <a:srgbClr val="FFFFFF"/>
          </a:solidFill>
          <a:ln w="19050">
            <a:solidFill>
              <a:srgbClr val="D6449A"/>
            </a:solidFill>
            <a:prstDash val="solid"/>
          </a:ln>
        </p:spPr>
        <p:txBody>
          <a:bodyPr/>
          <a:lstStyle/>
          <a:p>
            <a:endParaRPr lang="de-DE"/>
          </a:p>
        </p:txBody>
      </p:sp>
      <p:pic>
        <p:nvPicPr>
          <p:cNvPr id="69" name="Image 11" descr="/workspace/ki-timeline/logos/png/grok.png"/>
          <p:cNvPicPr>
            <a:picLocks noChangeAspect="1"/>
          </p:cNvPicPr>
          <p:nvPr/>
        </p:nvPicPr>
        <p:blipFill>
          <a:blip r:embed="rId9"/>
          <a:stretch>
            <a:fillRect/>
          </a:stretch>
        </p:blipFill>
        <p:spPr>
          <a:xfrm>
            <a:off x="7613556" y="5149901"/>
            <a:ext cx="252374" cy="252374"/>
          </a:xfrm>
          <a:prstGeom prst="rect">
            <a:avLst/>
          </a:prstGeom>
        </p:spPr>
      </p:pic>
      <p:sp>
        <p:nvSpPr>
          <p:cNvPr id="70" name="Text 56"/>
          <p:cNvSpPr/>
          <p:nvPr/>
        </p:nvSpPr>
        <p:spPr>
          <a:xfrm>
            <a:off x="6983403" y="5541264"/>
            <a:ext cx="1512679" cy="640080"/>
          </a:xfrm>
          <a:prstGeom prst="rect">
            <a:avLst/>
          </a:prstGeom>
          <a:noFill/>
          <a:ln/>
        </p:spPr>
        <p:txBody>
          <a:bodyPr wrap="square" lIns="0" tIns="0" rIns="0" bIns="0" rtlCol="0" anchor="t"/>
          <a:lstStyle/>
          <a:p>
            <a:pPr marL="0" indent="0" algn="ctr">
              <a:buNone/>
            </a:pPr>
            <a:r>
              <a:rPr lang="en-US" sz="1200" dirty="0">
                <a:solidFill>
                  <a:srgbClr val="D6449A"/>
                </a:solidFill>
                <a:latin typeface="Poppins SemiBold" pitchFamily="34" charset="0"/>
                <a:ea typeface="Poppins SemiBold" pitchFamily="34" charset="-122"/>
                <a:cs typeface="Poppins SemiBold" pitchFamily="34" charset="-120"/>
              </a:rPr>
              <a:t>Grok Imagine</a:t>
            </a:r>
            <a:endParaRPr lang="en-US" sz="1200" dirty="0"/>
          </a:p>
          <a:p>
            <a:pPr marL="0" indent="0" algn="ctr">
              <a:buNone/>
            </a:pPr>
            <a:r>
              <a:rPr lang="en-US" sz="1050" dirty="0">
                <a:solidFill>
                  <a:srgbClr val="595959"/>
                </a:solidFill>
                <a:latin typeface="Lato" pitchFamily="34" charset="0"/>
                <a:ea typeface="Lato" pitchFamily="34" charset="-122"/>
                <a:cs typeface="Lato" pitchFamily="34" charset="-120"/>
              </a:rPr>
              <a:t>xAI</a:t>
            </a:r>
            <a:endParaRPr lang="en-US" sz="1200" dirty="0"/>
          </a:p>
        </p:txBody>
      </p:sp>
      <p:sp>
        <p:nvSpPr>
          <p:cNvPr id="71" name="Text 57"/>
          <p:cNvSpPr/>
          <p:nvPr/>
        </p:nvSpPr>
        <p:spPr>
          <a:xfrm>
            <a:off x="8523514" y="4389120"/>
            <a:ext cx="1567543" cy="274320"/>
          </a:xfrm>
          <a:prstGeom prst="rect">
            <a:avLst/>
          </a:prstGeom>
          <a:noFill/>
          <a:ln/>
        </p:spPr>
        <p:txBody>
          <a:bodyPr wrap="square" lIns="0" tIns="0" rIns="0" bIns="0" rtlCol="0" anchor="ctr"/>
          <a:lstStyle/>
          <a:p>
            <a:pPr marL="0" indent="0" algn="ctr">
              <a:buNone/>
            </a:pPr>
            <a:r>
              <a:rPr lang="en-US" sz="1200" b="1" dirty="0">
                <a:solidFill>
                  <a:srgbClr val="3D4C61"/>
                </a:solidFill>
                <a:latin typeface="Poppins" pitchFamily="34" charset="0"/>
                <a:ea typeface="Poppins" pitchFamily="34" charset="-122"/>
                <a:cs typeface="Poppins" pitchFamily="34" charset="-120"/>
              </a:rPr>
              <a:t>Sep 2025</a:t>
            </a:r>
            <a:endParaRPr lang="en-US" sz="1200" dirty="0"/>
          </a:p>
        </p:txBody>
      </p:sp>
      <p:sp>
        <p:nvSpPr>
          <p:cNvPr id="72" name="Shape 58"/>
          <p:cNvSpPr/>
          <p:nvPr/>
        </p:nvSpPr>
        <p:spPr>
          <a:xfrm>
            <a:off x="9206702" y="4745736"/>
            <a:ext cx="201168" cy="201168"/>
          </a:xfrm>
          <a:prstGeom prst="ellipse">
            <a:avLst/>
          </a:prstGeom>
          <a:solidFill>
            <a:srgbClr val="FFFFFF"/>
          </a:solidFill>
          <a:ln w="31750">
            <a:solidFill>
              <a:srgbClr val="D6449A"/>
            </a:solidFill>
            <a:prstDash val="solid"/>
          </a:ln>
        </p:spPr>
        <p:txBody>
          <a:bodyPr/>
          <a:lstStyle/>
          <a:p>
            <a:endParaRPr lang="de-DE"/>
          </a:p>
        </p:txBody>
      </p:sp>
      <p:sp>
        <p:nvSpPr>
          <p:cNvPr id="73" name="Shape 59"/>
          <p:cNvSpPr/>
          <p:nvPr/>
        </p:nvSpPr>
        <p:spPr>
          <a:xfrm>
            <a:off x="9096974" y="5065776"/>
            <a:ext cx="420624" cy="420624"/>
          </a:xfrm>
          <a:prstGeom prst="ellipse">
            <a:avLst/>
          </a:prstGeom>
          <a:solidFill>
            <a:srgbClr val="FFFFFF"/>
          </a:solidFill>
          <a:ln w="19050">
            <a:solidFill>
              <a:srgbClr val="D9D9D9"/>
            </a:solidFill>
            <a:prstDash val="solid"/>
          </a:ln>
        </p:spPr>
        <p:txBody>
          <a:bodyPr/>
          <a:lstStyle/>
          <a:p>
            <a:endParaRPr lang="de-DE"/>
          </a:p>
        </p:txBody>
      </p:sp>
      <p:pic>
        <p:nvPicPr>
          <p:cNvPr id="74" name="Image 12" descr="/workspace/ki-timeline/logos/png/bytedance.png"/>
          <p:cNvPicPr>
            <a:picLocks noChangeAspect="1"/>
          </p:cNvPicPr>
          <p:nvPr/>
        </p:nvPicPr>
        <p:blipFill>
          <a:blip r:embed="rId12"/>
          <a:stretch>
            <a:fillRect/>
          </a:stretch>
        </p:blipFill>
        <p:spPr>
          <a:xfrm>
            <a:off x="9181099" y="5149901"/>
            <a:ext cx="252374" cy="252374"/>
          </a:xfrm>
          <a:prstGeom prst="rect">
            <a:avLst/>
          </a:prstGeom>
        </p:spPr>
      </p:pic>
      <p:sp>
        <p:nvSpPr>
          <p:cNvPr id="75" name="Text 60"/>
          <p:cNvSpPr/>
          <p:nvPr/>
        </p:nvSpPr>
        <p:spPr>
          <a:xfrm>
            <a:off x="8550946" y="5541264"/>
            <a:ext cx="1512679" cy="640080"/>
          </a:xfrm>
          <a:prstGeom prst="rect">
            <a:avLst/>
          </a:prstGeom>
          <a:noFill/>
          <a:ln/>
        </p:spPr>
        <p:txBody>
          <a:bodyPr wrap="square" lIns="0" tIns="0" rIns="0" bIns="0" rtlCol="0" anchor="t"/>
          <a:lstStyle/>
          <a:p>
            <a:pPr marL="0" indent="0" algn="ctr">
              <a:buNone/>
            </a:pPr>
            <a:r>
              <a:rPr lang="en-US" sz="1150" dirty="0">
                <a:solidFill>
                  <a:srgbClr val="181818"/>
                </a:solidFill>
                <a:latin typeface="Poppins SemiBold" pitchFamily="34" charset="0"/>
                <a:ea typeface="Poppins SemiBold" pitchFamily="34" charset="-122"/>
                <a:cs typeface="Poppins SemiBold" pitchFamily="34" charset="-120"/>
              </a:rPr>
              <a:t>Seedream 4.0</a:t>
            </a:r>
            <a:endParaRPr lang="en-US" sz="1150" dirty="0"/>
          </a:p>
          <a:p>
            <a:pPr marL="0" indent="0" algn="ctr">
              <a:buNone/>
            </a:pPr>
            <a:r>
              <a:rPr lang="en-US" sz="1050" dirty="0">
                <a:solidFill>
                  <a:srgbClr val="595959"/>
                </a:solidFill>
                <a:latin typeface="Lato" pitchFamily="34" charset="0"/>
                <a:ea typeface="Lato" pitchFamily="34" charset="-122"/>
                <a:cs typeface="Lato" pitchFamily="34" charset="-120"/>
              </a:rPr>
              <a:t>ByteDance</a:t>
            </a:r>
            <a:endParaRPr lang="en-US" sz="1150" dirty="0"/>
          </a:p>
        </p:txBody>
      </p:sp>
      <p:sp>
        <p:nvSpPr>
          <p:cNvPr id="76" name="Text 61"/>
          <p:cNvSpPr/>
          <p:nvPr/>
        </p:nvSpPr>
        <p:spPr>
          <a:xfrm>
            <a:off x="10091057" y="4389120"/>
            <a:ext cx="1567543" cy="274320"/>
          </a:xfrm>
          <a:prstGeom prst="rect">
            <a:avLst/>
          </a:prstGeom>
          <a:noFill/>
          <a:ln/>
        </p:spPr>
        <p:txBody>
          <a:bodyPr wrap="square" lIns="0" tIns="0" rIns="0" bIns="0" rtlCol="0" anchor="ctr"/>
          <a:lstStyle/>
          <a:p>
            <a:pPr marL="0" indent="0" algn="ctr">
              <a:buNone/>
            </a:pPr>
            <a:r>
              <a:rPr lang="en-US" sz="1200" b="1" dirty="0">
                <a:solidFill>
                  <a:srgbClr val="D6449A"/>
                </a:solidFill>
                <a:latin typeface="Poppins" pitchFamily="34" charset="0"/>
                <a:ea typeface="Poppins" pitchFamily="34" charset="-122"/>
                <a:cs typeface="Poppins" pitchFamily="34" charset="-120"/>
              </a:rPr>
              <a:t>Aug 2026</a:t>
            </a:r>
            <a:endParaRPr lang="en-US" sz="1200" dirty="0"/>
          </a:p>
        </p:txBody>
      </p:sp>
      <p:sp>
        <p:nvSpPr>
          <p:cNvPr id="77" name="Shape 62"/>
          <p:cNvSpPr/>
          <p:nvPr/>
        </p:nvSpPr>
        <p:spPr>
          <a:xfrm>
            <a:off x="10737669" y="4709160"/>
            <a:ext cx="274320" cy="274320"/>
          </a:xfrm>
          <a:prstGeom prst="ellipse">
            <a:avLst/>
          </a:prstGeom>
          <a:solidFill>
            <a:srgbClr val="D6449A"/>
          </a:solidFill>
          <a:ln w="31750">
            <a:solidFill>
              <a:srgbClr val="181818"/>
            </a:solidFill>
            <a:prstDash val="solid"/>
          </a:ln>
        </p:spPr>
        <p:txBody>
          <a:bodyPr/>
          <a:lstStyle/>
          <a:p>
            <a:endParaRPr lang="de-DE"/>
          </a:p>
        </p:txBody>
      </p:sp>
      <p:sp>
        <p:nvSpPr>
          <p:cNvPr id="78" name="Shape 63"/>
          <p:cNvSpPr/>
          <p:nvPr/>
        </p:nvSpPr>
        <p:spPr>
          <a:xfrm>
            <a:off x="10664517" y="5065776"/>
            <a:ext cx="420624" cy="420624"/>
          </a:xfrm>
          <a:prstGeom prst="ellipse">
            <a:avLst/>
          </a:prstGeom>
          <a:solidFill>
            <a:srgbClr val="FFFFFF"/>
          </a:solidFill>
          <a:ln w="19050">
            <a:solidFill>
              <a:srgbClr val="D6449A"/>
            </a:solidFill>
            <a:prstDash val="solid"/>
          </a:ln>
        </p:spPr>
        <p:txBody>
          <a:bodyPr/>
          <a:lstStyle/>
          <a:p>
            <a:endParaRPr lang="de-DE"/>
          </a:p>
        </p:txBody>
      </p:sp>
      <p:pic>
        <p:nvPicPr>
          <p:cNvPr id="79" name="Image 13" descr="/workspace/ki-timeline/logos/png/grok.png"/>
          <p:cNvPicPr>
            <a:picLocks noChangeAspect="1"/>
          </p:cNvPicPr>
          <p:nvPr/>
        </p:nvPicPr>
        <p:blipFill>
          <a:blip r:embed="rId9"/>
          <a:stretch>
            <a:fillRect/>
          </a:stretch>
        </p:blipFill>
        <p:spPr>
          <a:xfrm>
            <a:off x="10748641" y="5149901"/>
            <a:ext cx="252374" cy="252374"/>
          </a:xfrm>
          <a:prstGeom prst="rect">
            <a:avLst/>
          </a:prstGeom>
        </p:spPr>
      </p:pic>
      <p:sp>
        <p:nvSpPr>
          <p:cNvPr id="80" name="Text 64"/>
          <p:cNvSpPr/>
          <p:nvPr/>
        </p:nvSpPr>
        <p:spPr>
          <a:xfrm>
            <a:off x="10118489" y="5541264"/>
            <a:ext cx="1512679" cy="640080"/>
          </a:xfrm>
          <a:prstGeom prst="rect">
            <a:avLst/>
          </a:prstGeom>
          <a:noFill/>
          <a:ln/>
        </p:spPr>
        <p:txBody>
          <a:bodyPr wrap="square" lIns="0" tIns="0" rIns="0" bIns="0" rtlCol="0" anchor="t"/>
          <a:lstStyle/>
          <a:p>
            <a:pPr marL="0" indent="0" algn="ctr">
              <a:buNone/>
            </a:pPr>
            <a:r>
              <a:rPr lang="en-US" sz="1200" dirty="0">
                <a:solidFill>
                  <a:srgbClr val="D6449A"/>
                </a:solidFill>
                <a:latin typeface="Poppins SemiBold" pitchFamily="34" charset="0"/>
                <a:ea typeface="Poppins SemiBold" pitchFamily="34" charset="-122"/>
                <a:cs typeface="Poppins SemiBold" pitchFamily="34" charset="-120"/>
              </a:rPr>
              <a:t>Grok Imagine Image 2.0</a:t>
            </a:r>
            <a:endParaRPr lang="en-US" sz="1200" dirty="0"/>
          </a:p>
          <a:p>
            <a:pPr marL="0" indent="0" algn="ctr">
              <a:buNone/>
            </a:pPr>
            <a:r>
              <a:rPr lang="en-US" sz="1050" dirty="0">
                <a:solidFill>
                  <a:srgbClr val="595959"/>
                </a:solidFill>
                <a:latin typeface="Lato" pitchFamily="34" charset="0"/>
                <a:ea typeface="Lato" pitchFamily="34" charset="-122"/>
                <a:cs typeface="Lato" pitchFamily="34" charset="-120"/>
              </a:rPr>
              <a:t>SpaceXAI</a:t>
            </a:r>
            <a:endParaRPr lang="en-US" sz="1200" dirty="0"/>
          </a:p>
        </p:txBody>
      </p:sp>
      <p:sp>
        <p:nvSpPr>
          <p:cNvPr id="81" name="Shape 65"/>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82" name="Shape 66"/>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83" name="Text 67"/>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84" name="Shape 68"/>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85" name="Text 69"/>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86" name="Shape 70"/>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87" name="Text 71"/>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88" name="Shape 72"/>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89" name="Text 73"/>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90" name="Shape 74"/>
          <p:cNvSpPr/>
          <p:nvPr/>
        </p:nvSpPr>
        <p:spPr>
          <a:xfrm>
            <a:off x="8692530" y="6359652"/>
            <a:ext cx="82296" cy="82296"/>
          </a:xfrm>
          <a:prstGeom prst="ellipse">
            <a:avLst/>
          </a:prstGeom>
          <a:solidFill>
            <a:srgbClr val="D62828"/>
          </a:solidFill>
          <a:ln/>
        </p:spPr>
        <p:txBody>
          <a:bodyPr/>
          <a:lstStyle/>
          <a:p>
            <a:endParaRPr lang="de-DE"/>
          </a:p>
        </p:txBody>
      </p:sp>
      <p:sp>
        <p:nvSpPr>
          <p:cNvPr id="91" name="Shape 75"/>
          <p:cNvSpPr/>
          <p:nvPr/>
        </p:nvSpPr>
        <p:spPr>
          <a:xfrm>
            <a:off x="7792478" y="6364224"/>
            <a:ext cx="2951722" cy="73152"/>
          </a:xfrm>
          <a:prstGeom prst="rect">
            <a:avLst/>
          </a:prstGeom>
          <a:solidFill>
            <a:srgbClr val="3D4C61"/>
          </a:solidFill>
          <a:ln/>
        </p:spPr>
        <p:txBody>
          <a:bodyPr/>
          <a:lstStyle/>
          <a:p>
            <a:endParaRPr lang="de-DE"/>
          </a:p>
        </p:txBody>
      </p:sp>
      <p:sp>
        <p:nvSpPr>
          <p:cNvPr id="92" name="Text 76"/>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14</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3"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4" name="Text 2"/>
          <p:cNvSpPr/>
          <p:nvPr/>
        </p:nvSpPr>
        <p:spPr>
          <a:xfrm>
            <a:off x="1828800" y="868680"/>
            <a:ext cx="8531352" cy="338328"/>
          </a:xfrm>
          <a:prstGeom prst="rect">
            <a:avLst/>
          </a:prstGeom>
          <a:noFill/>
          <a:ln/>
        </p:spPr>
        <p:txBody>
          <a:bodyPr wrap="square" lIns="0" tIns="0" rIns="0" bIns="0" rtlCol="0" anchor="ctr"/>
          <a:lstStyle/>
          <a:p>
            <a:pPr marL="0" indent="0" algn="ctr">
              <a:buNone/>
            </a:pPr>
            <a:r>
              <a:rPr lang="en-US" sz="1600" dirty="0">
                <a:solidFill>
                  <a:srgbClr val="595959"/>
                </a:solidFill>
                <a:latin typeface="Poppins" pitchFamily="34" charset="0"/>
                <a:ea typeface="Poppins" pitchFamily="34" charset="-122"/>
                <a:cs typeface="Poppins" pitchFamily="34" charset="-120"/>
              </a:rPr>
              <a:t>Kapitel 9 · Video &amp; Ton</a:t>
            </a:r>
            <a:endParaRPr lang="en-US" sz="1600" dirty="0"/>
          </a:p>
        </p:txBody>
      </p:sp>
      <p:sp>
        <p:nvSpPr>
          <p:cNvPr id="5" name="Text 3"/>
          <p:cNvSpPr/>
          <p:nvPr/>
        </p:nvSpPr>
        <p:spPr>
          <a:xfrm>
            <a:off x="1828800" y="1207008"/>
            <a:ext cx="8531352" cy="640080"/>
          </a:xfrm>
          <a:prstGeom prst="rect">
            <a:avLst/>
          </a:prstGeom>
          <a:noFill/>
          <a:ln/>
        </p:spPr>
        <p:txBody>
          <a:bodyPr wrap="square" lIns="0" tIns="0" rIns="0" bIns="0" rtlCol="0" anchor="ctr"/>
          <a:lstStyle/>
          <a:p>
            <a:pPr marL="0" indent="0" algn="ctr">
              <a:buNone/>
            </a:pPr>
            <a:r>
              <a:rPr lang="en-US" sz="3000" dirty="0">
                <a:solidFill>
                  <a:srgbClr val="3D4C61"/>
                </a:solidFill>
                <a:latin typeface="Poppins SemiBold" pitchFamily="34" charset="0"/>
                <a:ea typeface="Poppins SemiBold" pitchFamily="34" charset="-122"/>
                <a:cs typeface="Poppins SemiBold" pitchFamily="34" charset="-120"/>
              </a:rPr>
              <a:t>KI spricht, singt und dreht Filme</a:t>
            </a:r>
            <a:endParaRPr lang="en-US" sz="3000" dirty="0"/>
          </a:p>
        </p:txBody>
      </p:sp>
      <p:sp>
        <p:nvSpPr>
          <p:cNvPr id="6" name="Shape 4"/>
          <p:cNvSpPr/>
          <p:nvPr/>
        </p:nvSpPr>
        <p:spPr>
          <a:xfrm>
            <a:off x="4617720" y="2331720"/>
            <a:ext cx="2971800" cy="1965960"/>
          </a:xfrm>
          <a:prstGeom prst="roundRect">
            <a:avLst>
              <a:gd name="adj" fmla="val 3721"/>
            </a:avLst>
          </a:prstGeom>
          <a:solidFill>
            <a:srgbClr val="FFFFFF"/>
          </a:solidFill>
          <a:ln w="127000">
            <a:solidFill>
              <a:srgbClr val="3D4C61"/>
            </a:solidFill>
            <a:prstDash val="solid"/>
          </a:ln>
        </p:spPr>
        <p:txBody>
          <a:bodyPr/>
          <a:lstStyle/>
          <a:p>
            <a:endParaRPr lang="de-DE"/>
          </a:p>
        </p:txBody>
      </p:sp>
      <p:sp>
        <p:nvSpPr>
          <p:cNvPr id="7" name="Shape 5"/>
          <p:cNvSpPr/>
          <p:nvPr/>
        </p:nvSpPr>
        <p:spPr>
          <a:xfrm>
            <a:off x="5920740" y="4343400"/>
            <a:ext cx="365760" cy="320040"/>
          </a:xfrm>
          <a:prstGeom prst="rect">
            <a:avLst/>
          </a:prstGeom>
          <a:solidFill>
            <a:srgbClr val="3D4C61"/>
          </a:solidFill>
          <a:ln/>
        </p:spPr>
        <p:txBody>
          <a:bodyPr/>
          <a:lstStyle/>
          <a:p>
            <a:endParaRPr lang="de-DE"/>
          </a:p>
        </p:txBody>
      </p:sp>
      <p:sp>
        <p:nvSpPr>
          <p:cNvPr id="8" name="Shape 6"/>
          <p:cNvSpPr/>
          <p:nvPr/>
        </p:nvSpPr>
        <p:spPr>
          <a:xfrm>
            <a:off x="5326380" y="4645152"/>
            <a:ext cx="1554480" cy="146304"/>
          </a:xfrm>
          <a:prstGeom prst="roundRect">
            <a:avLst>
              <a:gd name="adj" fmla="val 50000"/>
            </a:avLst>
          </a:prstGeom>
          <a:solidFill>
            <a:srgbClr val="3D4C61"/>
          </a:solidFill>
          <a:ln/>
        </p:spPr>
        <p:txBody>
          <a:bodyPr/>
          <a:lstStyle/>
          <a:p>
            <a:endParaRPr lang="de-DE"/>
          </a:p>
        </p:txBody>
      </p:sp>
      <p:sp>
        <p:nvSpPr>
          <p:cNvPr id="9" name="Shape 7"/>
          <p:cNvSpPr/>
          <p:nvPr/>
        </p:nvSpPr>
        <p:spPr>
          <a:xfrm>
            <a:off x="5600700" y="2811780"/>
            <a:ext cx="1005840" cy="1005840"/>
          </a:xfrm>
          <a:prstGeom prst="ellipse">
            <a:avLst/>
          </a:prstGeom>
          <a:solidFill>
            <a:srgbClr val="A04000"/>
          </a:solidFill>
          <a:ln/>
        </p:spPr>
        <p:txBody>
          <a:bodyPr/>
          <a:lstStyle/>
          <a:p>
            <a:endParaRPr lang="de-DE"/>
          </a:p>
        </p:txBody>
      </p:sp>
      <p:sp>
        <p:nvSpPr>
          <p:cNvPr id="10" name="Shape 8"/>
          <p:cNvSpPr/>
          <p:nvPr/>
        </p:nvSpPr>
        <p:spPr>
          <a:xfrm rot="5400000">
            <a:off x="5966460" y="3086100"/>
            <a:ext cx="384048" cy="457200"/>
          </a:xfrm>
          <a:prstGeom prst="triangle">
            <a:avLst/>
          </a:prstGeom>
          <a:solidFill>
            <a:srgbClr val="FFFFFF"/>
          </a:solidFill>
          <a:ln/>
        </p:spPr>
        <p:txBody>
          <a:bodyPr/>
          <a:lstStyle/>
          <a:p>
            <a:endParaRPr lang="de-DE"/>
          </a:p>
        </p:txBody>
      </p:sp>
      <p:sp>
        <p:nvSpPr>
          <p:cNvPr id="11" name="Text 9"/>
          <p:cNvSpPr/>
          <p:nvPr/>
        </p:nvSpPr>
        <p:spPr>
          <a:xfrm>
            <a:off x="4160520" y="4983480"/>
            <a:ext cx="3886200" cy="365760"/>
          </a:xfrm>
          <a:prstGeom prst="rect">
            <a:avLst/>
          </a:prstGeom>
          <a:noFill/>
          <a:ln/>
        </p:spPr>
        <p:txBody>
          <a:bodyPr wrap="square" lIns="0" tIns="0" rIns="0" bIns="0" rtlCol="0" anchor="ctr"/>
          <a:lstStyle/>
          <a:p>
            <a:pPr marL="0" indent="0" algn="ctr">
              <a:buNone/>
            </a:pPr>
            <a:r>
              <a:rPr lang="en-US" sz="2000" dirty="0">
                <a:solidFill>
                  <a:srgbClr val="A04000"/>
                </a:solidFill>
                <a:latin typeface="Playfair Display" pitchFamily="34" charset="0"/>
                <a:ea typeface="Playfair Display" pitchFamily="34" charset="-122"/>
                <a:cs typeface="Playfair Display" pitchFamily="34" charset="-120"/>
              </a:rPr>
              <a:t>Sep 2022 – Sep 2025</a:t>
            </a:r>
            <a:endParaRPr lang="en-US" sz="2000" dirty="0"/>
          </a:p>
        </p:txBody>
      </p:sp>
      <p:sp>
        <p:nvSpPr>
          <p:cNvPr id="12" name="Text 10"/>
          <p:cNvSpPr/>
          <p:nvPr/>
        </p:nvSpPr>
        <p:spPr>
          <a:xfrm>
            <a:off x="685800" y="2103120"/>
            <a:ext cx="3474720" cy="365760"/>
          </a:xfrm>
          <a:prstGeom prst="rect">
            <a:avLst/>
          </a:prstGeom>
          <a:noFill/>
          <a:ln/>
        </p:spPr>
        <p:txBody>
          <a:bodyPr wrap="square" lIns="0" tIns="0" rIns="0" bIns="0" rtlCol="0" anchor="ctr"/>
          <a:lstStyle/>
          <a:p>
            <a:pPr marL="0" indent="0">
              <a:buNone/>
            </a:pPr>
            <a:r>
              <a:rPr lang="en-US" sz="1800" dirty="0">
                <a:solidFill>
                  <a:srgbClr val="A04000"/>
                </a:solidFill>
                <a:latin typeface="Poppins SemiBold" pitchFamily="34" charset="0"/>
                <a:ea typeface="Poppins SemiBold" pitchFamily="34" charset="-122"/>
                <a:cs typeface="Poppins SemiBold" pitchFamily="34" charset="-120"/>
              </a:rPr>
              <a:t>Ton</a:t>
            </a:r>
            <a:endParaRPr lang="en-US" sz="1800" dirty="0"/>
          </a:p>
        </p:txBody>
      </p:sp>
      <p:sp>
        <p:nvSpPr>
          <p:cNvPr id="13" name="Text 11"/>
          <p:cNvSpPr/>
          <p:nvPr/>
        </p:nvSpPr>
        <p:spPr>
          <a:xfrm>
            <a:off x="8092440" y="2103120"/>
            <a:ext cx="3474720" cy="365760"/>
          </a:xfrm>
          <a:prstGeom prst="rect">
            <a:avLst/>
          </a:prstGeom>
          <a:noFill/>
          <a:ln/>
        </p:spPr>
        <p:txBody>
          <a:bodyPr wrap="square" lIns="0" tIns="0" rIns="0" bIns="0" rtlCol="0" anchor="ctr"/>
          <a:lstStyle/>
          <a:p>
            <a:pPr marL="0" indent="0">
              <a:buNone/>
            </a:pPr>
            <a:r>
              <a:rPr lang="en-US" sz="1800" dirty="0">
                <a:solidFill>
                  <a:srgbClr val="A04000"/>
                </a:solidFill>
                <a:latin typeface="Poppins SemiBold" pitchFamily="34" charset="0"/>
                <a:ea typeface="Poppins SemiBold" pitchFamily="34" charset="-122"/>
                <a:cs typeface="Poppins SemiBold" pitchFamily="34" charset="-120"/>
              </a:rPr>
              <a:t>Video</a:t>
            </a:r>
            <a:endParaRPr lang="en-US" sz="1800" dirty="0"/>
          </a:p>
        </p:txBody>
      </p:sp>
      <p:sp>
        <p:nvSpPr>
          <p:cNvPr id="14" name="Shape 12"/>
          <p:cNvSpPr/>
          <p:nvPr/>
        </p:nvSpPr>
        <p:spPr>
          <a:xfrm>
            <a:off x="685800" y="2651760"/>
            <a:ext cx="502920" cy="502920"/>
          </a:xfrm>
          <a:prstGeom prst="ellipse">
            <a:avLst/>
          </a:prstGeom>
          <a:solidFill>
            <a:srgbClr val="FFFFFF"/>
          </a:solidFill>
          <a:ln w="19050">
            <a:solidFill>
              <a:srgbClr val="D9D9D9"/>
            </a:solidFill>
            <a:prstDash val="solid"/>
          </a:ln>
        </p:spPr>
        <p:txBody>
          <a:bodyPr/>
          <a:lstStyle/>
          <a:p>
            <a:endParaRPr lang="de-DE"/>
          </a:p>
        </p:txBody>
      </p:sp>
      <p:pic>
        <p:nvPicPr>
          <p:cNvPr id="15" name="Image 0" descr="/workspace/ki-timeline/logos/png/openai.png"/>
          <p:cNvPicPr>
            <a:picLocks noChangeAspect="1"/>
          </p:cNvPicPr>
          <p:nvPr/>
        </p:nvPicPr>
        <p:blipFill>
          <a:blip r:embed="rId3"/>
          <a:stretch>
            <a:fillRect/>
          </a:stretch>
        </p:blipFill>
        <p:spPr>
          <a:xfrm>
            <a:off x="786384" y="2752344"/>
            <a:ext cx="301752" cy="301752"/>
          </a:xfrm>
          <a:prstGeom prst="rect">
            <a:avLst/>
          </a:prstGeom>
        </p:spPr>
      </p:pic>
      <p:sp>
        <p:nvSpPr>
          <p:cNvPr id="16" name="Text 13"/>
          <p:cNvSpPr/>
          <p:nvPr/>
        </p:nvSpPr>
        <p:spPr>
          <a:xfrm>
            <a:off x="1325880" y="2606040"/>
            <a:ext cx="3017520" cy="310896"/>
          </a:xfrm>
          <a:prstGeom prst="rect">
            <a:avLst/>
          </a:prstGeom>
          <a:noFill/>
          <a:ln/>
        </p:spPr>
        <p:txBody>
          <a:bodyPr wrap="square" lIns="0" tIns="0" rIns="0" bIns="0" rtlCol="0" anchor="ctr"/>
          <a:lstStyle/>
          <a:p>
            <a:pPr marL="0" indent="0">
              <a:buNone/>
            </a:pPr>
            <a:r>
              <a:rPr lang="en-US" sz="1200" b="1" dirty="0">
                <a:solidFill>
                  <a:srgbClr val="A04000"/>
                </a:solidFill>
                <a:latin typeface="Poppins" pitchFamily="34" charset="0"/>
                <a:ea typeface="Poppins" pitchFamily="34" charset="-122"/>
                <a:cs typeface="Poppins" pitchFamily="34" charset="-120"/>
              </a:rPr>
              <a:t>Sep 2022  </a:t>
            </a:r>
            <a:r>
              <a:rPr lang="en-US" sz="1400" dirty="0">
                <a:solidFill>
                  <a:srgbClr val="181818"/>
                </a:solidFill>
                <a:latin typeface="Poppins SemiBold" pitchFamily="34" charset="0"/>
                <a:ea typeface="Poppins SemiBold" pitchFamily="34" charset="-122"/>
                <a:cs typeface="Poppins SemiBold" pitchFamily="34" charset="-120"/>
              </a:rPr>
              <a:t>Whisper</a:t>
            </a:r>
            <a:endParaRPr lang="en-US" sz="1200" dirty="0"/>
          </a:p>
        </p:txBody>
      </p:sp>
      <p:sp>
        <p:nvSpPr>
          <p:cNvPr id="17" name="Text 14"/>
          <p:cNvSpPr/>
          <p:nvPr/>
        </p:nvSpPr>
        <p:spPr>
          <a:xfrm>
            <a:off x="1325880" y="2916936"/>
            <a:ext cx="3017520" cy="402336"/>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OpenAI: offene Spracherkennung für viele Sprachen</a:t>
            </a:r>
            <a:endParaRPr lang="en-US" sz="1100" dirty="0"/>
          </a:p>
        </p:txBody>
      </p:sp>
      <p:sp>
        <p:nvSpPr>
          <p:cNvPr id="18" name="Shape 15"/>
          <p:cNvSpPr/>
          <p:nvPr/>
        </p:nvSpPr>
        <p:spPr>
          <a:xfrm>
            <a:off x="685800" y="3520440"/>
            <a:ext cx="502920" cy="502920"/>
          </a:xfrm>
          <a:prstGeom prst="ellipse">
            <a:avLst/>
          </a:prstGeom>
          <a:solidFill>
            <a:srgbClr val="FFFFFF"/>
          </a:solidFill>
          <a:ln w="19050">
            <a:solidFill>
              <a:srgbClr val="D9D9D9"/>
            </a:solidFill>
            <a:prstDash val="solid"/>
          </a:ln>
        </p:spPr>
        <p:txBody>
          <a:bodyPr/>
          <a:lstStyle/>
          <a:p>
            <a:endParaRPr lang="de-DE"/>
          </a:p>
        </p:txBody>
      </p:sp>
      <p:pic>
        <p:nvPicPr>
          <p:cNvPr id="19" name="Image 1" descr="/workspace/ki-timeline/logos/png/elevenlabs.png"/>
          <p:cNvPicPr>
            <a:picLocks noChangeAspect="1"/>
          </p:cNvPicPr>
          <p:nvPr/>
        </p:nvPicPr>
        <p:blipFill>
          <a:blip r:embed="rId4"/>
          <a:stretch>
            <a:fillRect/>
          </a:stretch>
        </p:blipFill>
        <p:spPr>
          <a:xfrm>
            <a:off x="786384" y="3621024"/>
            <a:ext cx="301752" cy="301752"/>
          </a:xfrm>
          <a:prstGeom prst="rect">
            <a:avLst/>
          </a:prstGeom>
        </p:spPr>
      </p:pic>
      <p:sp>
        <p:nvSpPr>
          <p:cNvPr id="20" name="Text 16"/>
          <p:cNvSpPr/>
          <p:nvPr/>
        </p:nvSpPr>
        <p:spPr>
          <a:xfrm>
            <a:off x="1325880" y="3474720"/>
            <a:ext cx="3017520" cy="310896"/>
          </a:xfrm>
          <a:prstGeom prst="rect">
            <a:avLst/>
          </a:prstGeom>
          <a:noFill/>
          <a:ln/>
        </p:spPr>
        <p:txBody>
          <a:bodyPr wrap="square" lIns="0" tIns="0" rIns="0" bIns="0" rtlCol="0" anchor="ctr"/>
          <a:lstStyle/>
          <a:p>
            <a:pPr marL="0" indent="0">
              <a:buNone/>
            </a:pPr>
            <a:r>
              <a:rPr lang="en-US" sz="1200" b="1" dirty="0">
                <a:solidFill>
                  <a:srgbClr val="A04000"/>
                </a:solidFill>
                <a:latin typeface="Poppins" pitchFamily="34" charset="0"/>
                <a:ea typeface="Poppins" pitchFamily="34" charset="-122"/>
                <a:cs typeface="Poppins" pitchFamily="34" charset="-120"/>
              </a:rPr>
              <a:t>Jan 2023  </a:t>
            </a:r>
            <a:r>
              <a:rPr lang="en-US" sz="1400" dirty="0">
                <a:solidFill>
                  <a:srgbClr val="181818"/>
                </a:solidFill>
                <a:latin typeface="Poppins SemiBold" pitchFamily="34" charset="0"/>
                <a:ea typeface="Poppins SemiBold" pitchFamily="34" charset="-122"/>
                <a:cs typeface="Poppins SemiBold" pitchFamily="34" charset="-120"/>
              </a:rPr>
              <a:t>ElevenLabs</a:t>
            </a:r>
            <a:endParaRPr lang="en-US" sz="1200" dirty="0"/>
          </a:p>
        </p:txBody>
      </p:sp>
      <p:sp>
        <p:nvSpPr>
          <p:cNvPr id="21" name="Text 17"/>
          <p:cNvSpPr/>
          <p:nvPr/>
        </p:nvSpPr>
        <p:spPr>
          <a:xfrm>
            <a:off x="1325880" y="3785616"/>
            <a:ext cx="3017520" cy="402336"/>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Realistische KI-Stimmen und Stimmklone</a:t>
            </a:r>
            <a:endParaRPr lang="en-US" sz="1100" dirty="0"/>
          </a:p>
        </p:txBody>
      </p:sp>
      <p:sp>
        <p:nvSpPr>
          <p:cNvPr id="22" name="Shape 18"/>
          <p:cNvSpPr/>
          <p:nvPr/>
        </p:nvSpPr>
        <p:spPr>
          <a:xfrm>
            <a:off x="685800" y="4389120"/>
            <a:ext cx="502920" cy="502920"/>
          </a:xfrm>
          <a:prstGeom prst="ellipse">
            <a:avLst/>
          </a:prstGeom>
          <a:solidFill>
            <a:srgbClr val="FFFFFF"/>
          </a:solidFill>
          <a:ln w="19050">
            <a:solidFill>
              <a:srgbClr val="D9D9D9"/>
            </a:solidFill>
            <a:prstDash val="solid"/>
          </a:ln>
        </p:spPr>
        <p:txBody>
          <a:bodyPr/>
          <a:lstStyle/>
          <a:p>
            <a:endParaRPr lang="de-DE"/>
          </a:p>
        </p:txBody>
      </p:sp>
      <p:pic>
        <p:nvPicPr>
          <p:cNvPr id="23" name="Image 2" descr="/workspace/ki-timeline/logos/png/suno.png"/>
          <p:cNvPicPr>
            <a:picLocks noChangeAspect="1"/>
          </p:cNvPicPr>
          <p:nvPr/>
        </p:nvPicPr>
        <p:blipFill>
          <a:blip r:embed="rId5"/>
          <a:stretch>
            <a:fillRect/>
          </a:stretch>
        </p:blipFill>
        <p:spPr>
          <a:xfrm>
            <a:off x="786384" y="4489704"/>
            <a:ext cx="301752" cy="301752"/>
          </a:xfrm>
          <a:prstGeom prst="rect">
            <a:avLst/>
          </a:prstGeom>
        </p:spPr>
      </p:pic>
      <p:sp>
        <p:nvSpPr>
          <p:cNvPr id="24" name="Text 19"/>
          <p:cNvSpPr/>
          <p:nvPr/>
        </p:nvSpPr>
        <p:spPr>
          <a:xfrm>
            <a:off x="1325880" y="4343400"/>
            <a:ext cx="3017520" cy="310896"/>
          </a:xfrm>
          <a:prstGeom prst="rect">
            <a:avLst/>
          </a:prstGeom>
          <a:noFill/>
          <a:ln/>
        </p:spPr>
        <p:txBody>
          <a:bodyPr wrap="square" lIns="0" tIns="0" rIns="0" bIns="0" rtlCol="0" anchor="ctr"/>
          <a:lstStyle/>
          <a:p>
            <a:pPr marL="0" indent="0">
              <a:buNone/>
            </a:pPr>
            <a:r>
              <a:rPr lang="en-US" sz="1200" b="1" dirty="0">
                <a:solidFill>
                  <a:srgbClr val="A04000"/>
                </a:solidFill>
                <a:latin typeface="Poppins" pitchFamily="34" charset="0"/>
                <a:ea typeface="Poppins" pitchFamily="34" charset="-122"/>
                <a:cs typeface="Poppins" pitchFamily="34" charset="-120"/>
              </a:rPr>
              <a:t>Dez 2023  </a:t>
            </a:r>
            <a:r>
              <a:rPr lang="en-US" sz="1400" dirty="0">
                <a:solidFill>
                  <a:srgbClr val="181818"/>
                </a:solidFill>
                <a:latin typeface="Poppins SemiBold" pitchFamily="34" charset="0"/>
                <a:ea typeface="Poppins SemiBold" pitchFamily="34" charset="-122"/>
                <a:cs typeface="Poppins SemiBold" pitchFamily="34" charset="-120"/>
              </a:rPr>
              <a:t>Suno</a:t>
            </a:r>
            <a:endParaRPr lang="en-US" sz="1200" dirty="0"/>
          </a:p>
        </p:txBody>
      </p:sp>
      <p:sp>
        <p:nvSpPr>
          <p:cNvPr id="25" name="Text 20"/>
          <p:cNvSpPr/>
          <p:nvPr/>
        </p:nvSpPr>
        <p:spPr>
          <a:xfrm>
            <a:off x="1325880" y="4654296"/>
            <a:ext cx="3017520" cy="402336"/>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Ganze Lieder aus einem Satz, auch in Copilot</a:t>
            </a:r>
            <a:endParaRPr lang="en-US" sz="1100" dirty="0"/>
          </a:p>
        </p:txBody>
      </p:sp>
      <p:sp>
        <p:nvSpPr>
          <p:cNvPr id="26" name="Shape 21"/>
          <p:cNvSpPr/>
          <p:nvPr/>
        </p:nvSpPr>
        <p:spPr>
          <a:xfrm>
            <a:off x="8092440" y="2651760"/>
            <a:ext cx="502920" cy="502920"/>
          </a:xfrm>
          <a:prstGeom prst="ellipse">
            <a:avLst/>
          </a:prstGeom>
          <a:solidFill>
            <a:srgbClr val="FFFFFF"/>
          </a:solidFill>
          <a:ln w="19050">
            <a:solidFill>
              <a:srgbClr val="D9D9D9"/>
            </a:solidFill>
            <a:prstDash val="solid"/>
          </a:ln>
        </p:spPr>
        <p:txBody>
          <a:bodyPr/>
          <a:lstStyle/>
          <a:p>
            <a:endParaRPr lang="de-DE"/>
          </a:p>
        </p:txBody>
      </p:sp>
      <p:pic>
        <p:nvPicPr>
          <p:cNvPr id="27" name="Image 3" descr="/workspace/ki-timeline/logos/png/runway.png"/>
          <p:cNvPicPr>
            <a:picLocks noChangeAspect="1"/>
          </p:cNvPicPr>
          <p:nvPr/>
        </p:nvPicPr>
        <p:blipFill>
          <a:blip r:embed="rId6"/>
          <a:stretch>
            <a:fillRect/>
          </a:stretch>
        </p:blipFill>
        <p:spPr>
          <a:xfrm>
            <a:off x="8193024" y="2752344"/>
            <a:ext cx="301752" cy="301752"/>
          </a:xfrm>
          <a:prstGeom prst="rect">
            <a:avLst/>
          </a:prstGeom>
        </p:spPr>
      </p:pic>
      <p:sp>
        <p:nvSpPr>
          <p:cNvPr id="28" name="Text 22"/>
          <p:cNvSpPr/>
          <p:nvPr/>
        </p:nvSpPr>
        <p:spPr>
          <a:xfrm>
            <a:off x="8732520" y="2606040"/>
            <a:ext cx="2971800" cy="310896"/>
          </a:xfrm>
          <a:prstGeom prst="rect">
            <a:avLst/>
          </a:prstGeom>
          <a:noFill/>
          <a:ln/>
        </p:spPr>
        <p:txBody>
          <a:bodyPr wrap="square" lIns="0" tIns="0" rIns="0" bIns="0" rtlCol="0" anchor="ctr"/>
          <a:lstStyle/>
          <a:p>
            <a:pPr marL="0" indent="0">
              <a:buNone/>
            </a:pPr>
            <a:r>
              <a:rPr lang="en-US" sz="1200" b="1" dirty="0">
                <a:solidFill>
                  <a:srgbClr val="A04000"/>
                </a:solidFill>
                <a:latin typeface="Poppins" pitchFamily="34" charset="0"/>
                <a:ea typeface="Poppins" pitchFamily="34" charset="-122"/>
                <a:cs typeface="Poppins" pitchFamily="34" charset="-120"/>
              </a:rPr>
              <a:t>Mär 2023  </a:t>
            </a:r>
            <a:r>
              <a:rPr lang="en-US" sz="1400" dirty="0">
                <a:solidFill>
                  <a:srgbClr val="181818"/>
                </a:solidFill>
                <a:latin typeface="Poppins SemiBold" pitchFamily="34" charset="0"/>
                <a:ea typeface="Poppins SemiBold" pitchFamily="34" charset="-122"/>
                <a:cs typeface="Poppins SemiBold" pitchFamily="34" charset="-120"/>
              </a:rPr>
              <a:t>Runway Gen-2</a:t>
            </a:r>
            <a:endParaRPr lang="en-US" sz="1200" dirty="0"/>
          </a:p>
        </p:txBody>
      </p:sp>
      <p:sp>
        <p:nvSpPr>
          <p:cNvPr id="29" name="Text 23"/>
          <p:cNvSpPr/>
          <p:nvPr/>
        </p:nvSpPr>
        <p:spPr>
          <a:xfrm>
            <a:off x="8732520" y="2916936"/>
            <a:ext cx="2971800" cy="402336"/>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Video aus Text, ab Juni 2023 für alle</a:t>
            </a:r>
            <a:endParaRPr lang="en-US" sz="1100" dirty="0"/>
          </a:p>
        </p:txBody>
      </p:sp>
      <p:sp>
        <p:nvSpPr>
          <p:cNvPr id="30" name="Shape 24"/>
          <p:cNvSpPr/>
          <p:nvPr/>
        </p:nvSpPr>
        <p:spPr>
          <a:xfrm>
            <a:off x="8092440" y="3520440"/>
            <a:ext cx="502920" cy="502920"/>
          </a:xfrm>
          <a:prstGeom prst="ellipse">
            <a:avLst/>
          </a:prstGeom>
          <a:solidFill>
            <a:srgbClr val="FFFFFF"/>
          </a:solidFill>
          <a:ln w="19050">
            <a:solidFill>
              <a:srgbClr val="D9D9D9"/>
            </a:solidFill>
            <a:prstDash val="solid"/>
          </a:ln>
        </p:spPr>
        <p:txBody>
          <a:bodyPr/>
          <a:lstStyle/>
          <a:p>
            <a:endParaRPr lang="de-DE"/>
          </a:p>
        </p:txBody>
      </p:sp>
      <p:pic>
        <p:nvPicPr>
          <p:cNvPr id="31" name="Image 4" descr="/workspace/ki-timeline/logos/png/sora.png"/>
          <p:cNvPicPr>
            <a:picLocks noChangeAspect="1"/>
          </p:cNvPicPr>
          <p:nvPr/>
        </p:nvPicPr>
        <p:blipFill>
          <a:blip r:embed="rId7"/>
          <a:stretch>
            <a:fillRect/>
          </a:stretch>
        </p:blipFill>
        <p:spPr>
          <a:xfrm>
            <a:off x="8193024" y="3621024"/>
            <a:ext cx="301752" cy="301752"/>
          </a:xfrm>
          <a:prstGeom prst="rect">
            <a:avLst/>
          </a:prstGeom>
        </p:spPr>
      </p:pic>
      <p:sp>
        <p:nvSpPr>
          <p:cNvPr id="32" name="Text 25"/>
          <p:cNvSpPr/>
          <p:nvPr/>
        </p:nvSpPr>
        <p:spPr>
          <a:xfrm>
            <a:off x="8732520" y="3474720"/>
            <a:ext cx="2971800" cy="310896"/>
          </a:xfrm>
          <a:prstGeom prst="rect">
            <a:avLst/>
          </a:prstGeom>
          <a:noFill/>
          <a:ln/>
        </p:spPr>
        <p:txBody>
          <a:bodyPr wrap="square" lIns="0" tIns="0" rIns="0" bIns="0" rtlCol="0" anchor="ctr"/>
          <a:lstStyle/>
          <a:p>
            <a:pPr marL="0" indent="0">
              <a:buNone/>
            </a:pPr>
            <a:r>
              <a:rPr lang="en-US" sz="1200" b="1" dirty="0">
                <a:solidFill>
                  <a:srgbClr val="A04000"/>
                </a:solidFill>
                <a:latin typeface="Poppins" pitchFamily="34" charset="0"/>
                <a:ea typeface="Poppins" pitchFamily="34" charset="-122"/>
                <a:cs typeface="Poppins" pitchFamily="34" charset="-120"/>
              </a:rPr>
              <a:t>Feb 2024  </a:t>
            </a:r>
            <a:r>
              <a:rPr lang="en-US" sz="1400" dirty="0">
                <a:solidFill>
                  <a:srgbClr val="181818"/>
                </a:solidFill>
                <a:latin typeface="Poppins SemiBold" pitchFamily="34" charset="0"/>
                <a:ea typeface="Poppins SemiBold" pitchFamily="34" charset="-122"/>
                <a:cs typeface="Poppins SemiBold" pitchFamily="34" charset="-120"/>
              </a:rPr>
              <a:t>Sora</a:t>
            </a:r>
            <a:endParaRPr lang="en-US" sz="1200" dirty="0"/>
          </a:p>
        </p:txBody>
      </p:sp>
      <p:sp>
        <p:nvSpPr>
          <p:cNvPr id="33" name="Text 26"/>
          <p:cNvSpPr/>
          <p:nvPr/>
        </p:nvSpPr>
        <p:spPr>
          <a:xfrm>
            <a:off x="8732520" y="3785616"/>
            <a:ext cx="2971800" cy="402336"/>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OpenAI: Video aus Text, öffentlich ab Dez 2024</a:t>
            </a:r>
            <a:endParaRPr lang="en-US" sz="1100" dirty="0"/>
          </a:p>
        </p:txBody>
      </p:sp>
      <p:sp>
        <p:nvSpPr>
          <p:cNvPr id="34" name="Shape 27"/>
          <p:cNvSpPr/>
          <p:nvPr/>
        </p:nvSpPr>
        <p:spPr>
          <a:xfrm>
            <a:off x="8092440" y="4389120"/>
            <a:ext cx="502920" cy="502920"/>
          </a:xfrm>
          <a:prstGeom prst="ellipse">
            <a:avLst/>
          </a:prstGeom>
          <a:solidFill>
            <a:srgbClr val="FFFFFF"/>
          </a:solidFill>
          <a:ln w="19050">
            <a:solidFill>
              <a:srgbClr val="D9D9D9"/>
            </a:solidFill>
            <a:prstDash val="solid"/>
          </a:ln>
        </p:spPr>
        <p:txBody>
          <a:bodyPr/>
          <a:lstStyle/>
          <a:p>
            <a:endParaRPr lang="de-DE"/>
          </a:p>
        </p:txBody>
      </p:sp>
      <p:pic>
        <p:nvPicPr>
          <p:cNvPr id="35" name="Image 5" descr="/workspace/ki-timeline/logos/png/gemini.png"/>
          <p:cNvPicPr>
            <a:picLocks noChangeAspect="1"/>
          </p:cNvPicPr>
          <p:nvPr/>
        </p:nvPicPr>
        <p:blipFill>
          <a:blip r:embed="rId8"/>
          <a:stretch>
            <a:fillRect/>
          </a:stretch>
        </p:blipFill>
        <p:spPr>
          <a:xfrm>
            <a:off x="8193024" y="4489704"/>
            <a:ext cx="301752" cy="301752"/>
          </a:xfrm>
          <a:prstGeom prst="rect">
            <a:avLst/>
          </a:prstGeom>
        </p:spPr>
      </p:pic>
      <p:sp>
        <p:nvSpPr>
          <p:cNvPr id="36" name="Text 28"/>
          <p:cNvSpPr/>
          <p:nvPr/>
        </p:nvSpPr>
        <p:spPr>
          <a:xfrm>
            <a:off x="8732520" y="4343400"/>
            <a:ext cx="2971800" cy="310896"/>
          </a:xfrm>
          <a:prstGeom prst="rect">
            <a:avLst/>
          </a:prstGeom>
          <a:noFill/>
          <a:ln/>
        </p:spPr>
        <p:txBody>
          <a:bodyPr wrap="square" lIns="0" tIns="0" rIns="0" bIns="0" rtlCol="0" anchor="ctr"/>
          <a:lstStyle/>
          <a:p>
            <a:pPr marL="0" indent="0">
              <a:buNone/>
            </a:pPr>
            <a:r>
              <a:rPr lang="en-US" sz="1200" b="1" dirty="0">
                <a:solidFill>
                  <a:srgbClr val="A04000"/>
                </a:solidFill>
                <a:latin typeface="Poppins" pitchFamily="34" charset="0"/>
                <a:ea typeface="Poppins" pitchFamily="34" charset="-122"/>
                <a:cs typeface="Poppins" pitchFamily="34" charset="-120"/>
              </a:rPr>
              <a:t>Mai 2025  </a:t>
            </a:r>
            <a:r>
              <a:rPr lang="en-US" sz="1400" dirty="0">
                <a:solidFill>
                  <a:srgbClr val="181818"/>
                </a:solidFill>
                <a:latin typeface="Poppins SemiBold" pitchFamily="34" charset="0"/>
                <a:ea typeface="Poppins SemiBold" pitchFamily="34" charset="-122"/>
                <a:cs typeface="Poppins SemiBold" pitchFamily="34" charset="-120"/>
              </a:rPr>
              <a:t>Veo 3</a:t>
            </a:r>
            <a:endParaRPr lang="en-US" sz="1200" dirty="0"/>
          </a:p>
        </p:txBody>
      </p:sp>
      <p:sp>
        <p:nvSpPr>
          <p:cNvPr id="37" name="Text 29"/>
          <p:cNvSpPr/>
          <p:nvPr/>
        </p:nvSpPr>
        <p:spPr>
          <a:xfrm>
            <a:off x="8732520" y="4654296"/>
            <a:ext cx="2971800" cy="402336"/>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Google: Video mit passendem Ton und Dialog</a:t>
            </a:r>
            <a:endParaRPr lang="en-US" sz="1100" dirty="0"/>
          </a:p>
        </p:txBody>
      </p:sp>
      <p:sp>
        <p:nvSpPr>
          <p:cNvPr id="38" name="Shape 30"/>
          <p:cNvSpPr/>
          <p:nvPr/>
        </p:nvSpPr>
        <p:spPr>
          <a:xfrm>
            <a:off x="8092440" y="5257800"/>
            <a:ext cx="502920" cy="502920"/>
          </a:xfrm>
          <a:prstGeom prst="ellipse">
            <a:avLst/>
          </a:prstGeom>
          <a:solidFill>
            <a:srgbClr val="FFFFFF"/>
          </a:solidFill>
          <a:ln w="19050">
            <a:solidFill>
              <a:srgbClr val="D9D9D9"/>
            </a:solidFill>
            <a:prstDash val="solid"/>
          </a:ln>
        </p:spPr>
        <p:txBody>
          <a:bodyPr/>
          <a:lstStyle/>
          <a:p>
            <a:endParaRPr lang="de-DE"/>
          </a:p>
        </p:txBody>
      </p:sp>
      <p:pic>
        <p:nvPicPr>
          <p:cNvPr id="39" name="Image 6" descr="/workspace/ki-timeline/logos/png/sora.png"/>
          <p:cNvPicPr>
            <a:picLocks noChangeAspect="1"/>
          </p:cNvPicPr>
          <p:nvPr/>
        </p:nvPicPr>
        <p:blipFill>
          <a:blip r:embed="rId7"/>
          <a:stretch>
            <a:fillRect/>
          </a:stretch>
        </p:blipFill>
        <p:spPr>
          <a:xfrm>
            <a:off x="8193024" y="5358384"/>
            <a:ext cx="301752" cy="301752"/>
          </a:xfrm>
          <a:prstGeom prst="rect">
            <a:avLst/>
          </a:prstGeom>
        </p:spPr>
      </p:pic>
      <p:sp>
        <p:nvSpPr>
          <p:cNvPr id="40" name="Text 31"/>
          <p:cNvSpPr/>
          <p:nvPr/>
        </p:nvSpPr>
        <p:spPr>
          <a:xfrm>
            <a:off x="8732520" y="5212080"/>
            <a:ext cx="2971800" cy="310896"/>
          </a:xfrm>
          <a:prstGeom prst="rect">
            <a:avLst/>
          </a:prstGeom>
          <a:noFill/>
          <a:ln/>
        </p:spPr>
        <p:txBody>
          <a:bodyPr wrap="square" lIns="0" tIns="0" rIns="0" bIns="0" rtlCol="0" anchor="ctr"/>
          <a:lstStyle/>
          <a:p>
            <a:pPr marL="0" indent="0">
              <a:buNone/>
            </a:pPr>
            <a:r>
              <a:rPr lang="en-US" sz="1200" b="1" dirty="0">
                <a:solidFill>
                  <a:srgbClr val="A04000"/>
                </a:solidFill>
                <a:latin typeface="Poppins" pitchFamily="34" charset="0"/>
                <a:ea typeface="Poppins" pitchFamily="34" charset="-122"/>
                <a:cs typeface="Poppins" pitchFamily="34" charset="-120"/>
              </a:rPr>
              <a:t>Sep 2025  </a:t>
            </a:r>
            <a:r>
              <a:rPr lang="en-US" sz="1400" dirty="0">
                <a:solidFill>
                  <a:srgbClr val="181818"/>
                </a:solidFill>
                <a:latin typeface="Poppins SemiBold" pitchFamily="34" charset="0"/>
                <a:ea typeface="Poppins SemiBold" pitchFamily="34" charset="-122"/>
                <a:cs typeface="Poppins SemiBold" pitchFamily="34" charset="-120"/>
              </a:rPr>
              <a:t>Sora 2</a:t>
            </a:r>
            <a:endParaRPr lang="en-US" sz="1200" dirty="0"/>
          </a:p>
        </p:txBody>
      </p:sp>
      <p:sp>
        <p:nvSpPr>
          <p:cNvPr id="41" name="Text 32"/>
          <p:cNvSpPr/>
          <p:nvPr/>
        </p:nvSpPr>
        <p:spPr>
          <a:xfrm>
            <a:off x="8732520" y="5522976"/>
            <a:ext cx="2971800" cy="402336"/>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Video mit Ton in eigener App, App seit Apr 2026 eingestellt</a:t>
            </a:r>
            <a:endParaRPr lang="en-US" sz="1100" dirty="0"/>
          </a:p>
        </p:txBody>
      </p:sp>
      <p:sp>
        <p:nvSpPr>
          <p:cNvPr id="42" name="Shape 33"/>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43" name="Shape 34"/>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44" name="Text 35"/>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45" name="Shape 36"/>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46" name="Text 37"/>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47" name="Shape 38"/>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48" name="Text 39"/>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49" name="Shape 40"/>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50" name="Text 41"/>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51" name="Shape 42"/>
          <p:cNvSpPr/>
          <p:nvPr/>
        </p:nvSpPr>
        <p:spPr>
          <a:xfrm>
            <a:off x="8692530" y="6359652"/>
            <a:ext cx="82296" cy="82296"/>
          </a:xfrm>
          <a:prstGeom prst="ellipse">
            <a:avLst/>
          </a:prstGeom>
          <a:solidFill>
            <a:srgbClr val="D62828"/>
          </a:solidFill>
          <a:ln/>
        </p:spPr>
        <p:txBody>
          <a:bodyPr/>
          <a:lstStyle/>
          <a:p>
            <a:endParaRPr lang="de-DE"/>
          </a:p>
        </p:txBody>
      </p:sp>
      <p:sp>
        <p:nvSpPr>
          <p:cNvPr id="52" name="Shape 43"/>
          <p:cNvSpPr/>
          <p:nvPr/>
        </p:nvSpPr>
        <p:spPr>
          <a:xfrm>
            <a:off x="8285253" y="6364224"/>
            <a:ext cx="1966172" cy="73152"/>
          </a:xfrm>
          <a:prstGeom prst="rect">
            <a:avLst/>
          </a:prstGeom>
          <a:solidFill>
            <a:srgbClr val="3D4C61"/>
          </a:solidFill>
          <a:ln/>
        </p:spPr>
        <p:txBody>
          <a:bodyPr/>
          <a:lstStyle/>
          <a:p>
            <a:endParaRPr lang="de-DE"/>
          </a:p>
        </p:txBody>
      </p:sp>
      <p:sp>
        <p:nvSpPr>
          <p:cNvPr id="53" name="Text 44"/>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15</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3"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4" name="Text 2"/>
          <p:cNvSpPr/>
          <p:nvPr/>
        </p:nvSpPr>
        <p:spPr>
          <a:xfrm>
            <a:off x="1828800" y="868680"/>
            <a:ext cx="8531352" cy="338328"/>
          </a:xfrm>
          <a:prstGeom prst="rect">
            <a:avLst/>
          </a:prstGeom>
          <a:noFill/>
          <a:ln/>
        </p:spPr>
        <p:txBody>
          <a:bodyPr wrap="square" lIns="0" tIns="0" rIns="0" bIns="0" rtlCol="0" anchor="ctr"/>
          <a:lstStyle/>
          <a:p>
            <a:pPr marL="0" indent="0" algn="ctr">
              <a:buNone/>
            </a:pPr>
            <a:r>
              <a:rPr lang="en-US" sz="1600" dirty="0">
                <a:solidFill>
                  <a:srgbClr val="595959"/>
                </a:solidFill>
                <a:latin typeface="Poppins" pitchFamily="34" charset="0"/>
                <a:ea typeface="Poppins" pitchFamily="34" charset="-122"/>
                <a:cs typeface="Poppins" pitchFamily="34" charset="-120"/>
              </a:rPr>
              <a:t>Kapitel 10 · Code im Editor</a:t>
            </a:r>
            <a:endParaRPr lang="en-US" sz="1600" dirty="0"/>
          </a:p>
        </p:txBody>
      </p:sp>
      <p:sp>
        <p:nvSpPr>
          <p:cNvPr id="5" name="Text 3"/>
          <p:cNvSpPr/>
          <p:nvPr/>
        </p:nvSpPr>
        <p:spPr>
          <a:xfrm>
            <a:off x="1828800" y="1207008"/>
            <a:ext cx="8531352" cy="640080"/>
          </a:xfrm>
          <a:prstGeom prst="rect">
            <a:avLst/>
          </a:prstGeom>
          <a:noFill/>
          <a:ln/>
        </p:spPr>
        <p:txBody>
          <a:bodyPr wrap="square" lIns="0" tIns="0" rIns="0" bIns="0" rtlCol="0" anchor="ctr"/>
          <a:lstStyle/>
          <a:p>
            <a:pPr marL="0" indent="0" algn="ctr">
              <a:buNone/>
            </a:pPr>
            <a:r>
              <a:rPr lang="en-US" sz="3000" dirty="0">
                <a:solidFill>
                  <a:srgbClr val="3D4C61"/>
                </a:solidFill>
                <a:latin typeface="Poppins SemiBold" pitchFamily="34" charset="0"/>
                <a:ea typeface="Poppins SemiBold" pitchFamily="34" charset="-122"/>
                <a:cs typeface="Poppins SemiBold" pitchFamily="34" charset="-120"/>
              </a:rPr>
              <a:t>Vom Vorschlag zum Agenten</a:t>
            </a:r>
            <a:endParaRPr lang="en-US" sz="3000" dirty="0"/>
          </a:p>
        </p:txBody>
      </p:sp>
      <p:sp>
        <p:nvSpPr>
          <p:cNvPr id="6" name="Shape 4"/>
          <p:cNvSpPr/>
          <p:nvPr/>
        </p:nvSpPr>
        <p:spPr>
          <a:xfrm>
            <a:off x="3977640" y="2103120"/>
            <a:ext cx="4251960" cy="2697480"/>
          </a:xfrm>
          <a:prstGeom prst="roundRect">
            <a:avLst>
              <a:gd name="adj" fmla="val 2034"/>
            </a:avLst>
          </a:prstGeom>
          <a:solidFill>
            <a:srgbClr val="2B2B2B"/>
          </a:solidFill>
          <a:ln/>
        </p:spPr>
        <p:txBody>
          <a:bodyPr/>
          <a:lstStyle/>
          <a:p>
            <a:endParaRPr lang="de-DE"/>
          </a:p>
        </p:txBody>
      </p:sp>
      <p:sp>
        <p:nvSpPr>
          <p:cNvPr id="7" name="Shape 5"/>
          <p:cNvSpPr/>
          <p:nvPr/>
        </p:nvSpPr>
        <p:spPr>
          <a:xfrm>
            <a:off x="4087368" y="2212848"/>
            <a:ext cx="4032504" cy="2478024"/>
          </a:xfrm>
          <a:prstGeom prst="rect">
            <a:avLst/>
          </a:prstGeom>
          <a:solidFill>
            <a:srgbClr val="1E1F29"/>
          </a:solidFill>
          <a:ln/>
        </p:spPr>
        <p:txBody>
          <a:bodyPr/>
          <a:lstStyle/>
          <a:p>
            <a:endParaRPr lang="de-DE"/>
          </a:p>
        </p:txBody>
      </p:sp>
      <p:sp>
        <p:nvSpPr>
          <p:cNvPr id="8" name="Shape 6"/>
          <p:cNvSpPr/>
          <p:nvPr/>
        </p:nvSpPr>
        <p:spPr>
          <a:xfrm>
            <a:off x="5829300" y="4800600"/>
            <a:ext cx="548640" cy="411480"/>
          </a:xfrm>
          <a:prstGeom prst="rect">
            <a:avLst/>
          </a:prstGeom>
          <a:solidFill>
            <a:srgbClr val="A8A9AA"/>
          </a:solidFill>
          <a:ln/>
        </p:spPr>
        <p:txBody>
          <a:bodyPr/>
          <a:lstStyle/>
          <a:p>
            <a:endParaRPr lang="de-DE"/>
          </a:p>
        </p:txBody>
      </p:sp>
      <p:sp>
        <p:nvSpPr>
          <p:cNvPr id="9" name="Shape 7"/>
          <p:cNvSpPr/>
          <p:nvPr/>
        </p:nvSpPr>
        <p:spPr>
          <a:xfrm>
            <a:off x="5189220" y="5193792"/>
            <a:ext cx="1828800" cy="109728"/>
          </a:xfrm>
          <a:prstGeom prst="roundRect">
            <a:avLst>
              <a:gd name="adj" fmla="val 50000"/>
            </a:avLst>
          </a:prstGeom>
          <a:solidFill>
            <a:srgbClr val="A8A9AA"/>
          </a:solidFill>
          <a:ln/>
        </p:spPr>
        <p:txBody>
          <a:bodyPr/>
          <a:lstStyle/>
          <a:p>
            <a:endParaRPr lang="de-DE"/>
          </a:p>
        </p:txBody>
      </p:sp>
      <p:sp>
        <p:nvSpPr>
          <p:cNvPr id="10" name="Text 8"/>
          <p:cNvSpPr/>
          <p:nvPr/>
        </p:nvSpPr>
        <p:spPr>
          <a:xfrm>
            <a:off x="4142232" y="2368296"/>
            <a:ext cx="228600" cy="182880"/>
          </a:xfrm>
          <a:prstGeom prst="rect">
            <a:avLst/>
          </a:prstGeom>
          <a:noFill/>
          <a:ln/>
        </p:spPr>
        <p:txBody>
          <a:bodyPr wrap="square" lIns="0" tIns="0" rIns="0" bIns="0" rtlCol="0" anchor="ctr"/>
          <a:lstStyle/>
          <a:p>
            <a:pPr marL="0" indent="0" algn="r">
              <a:buNone/>
            </a:pPr>
            <a:r>
              <a:rPr lang="en-US" sz="800" dirty="0">
                <a:solidFill>
                  <a:srgbClr val="808080"/>
                </a:solidFill>
                <a:latin typeface="Poppins" pitchFamily="34" charset="0"/>
                <a:ea typeface="Poppins" pitchFamily="34" charset="-122"/>
                <a:cs typeface="Poppins" pitchFamily="34" charset="-120"/>
              </a:rPr>
              <a:t>1</a:t>
            </a:r>
            <a:endParaRPr lang="en-US" sz="800" dirty="0"/>
          </a:p>
        </p:txBody>
      </p:sp>
      <p:sp>
        <p:nvSpPr>
          <p:cNvPr id="11" name="Shape 9"/>
          <p:cNvSpPr/>
          <p:nvPr/>
        </p:nvSpPr>
        <p:spPr>
          <a:xfrm>
            <a:off x="4754880" y="2423160"/>
            <a:ext cx="1097280" cy="82296"/>
          </a:xfrm>
          <a:prstGeom prst="rect">
            <a:avLst/>
          </a:prstGeom>
          <a:solidFill>
            <a:srgbClr val="7F8C8D"/>
          </a:solidFill>
          <a:ln/>
        </p:spPr>
        <p:txBody>
          <a:bodyPr/>
          <a:lstStyle/>
          <a:p>
            <a:endParaRPr lang="de-DE"/>
          </a:p>
        </p:txBody>
      </p:sp>
      <p:sp>
        <p:nvSpPr>
          <p:cNvPr id="12" name="Text 10"/>
          <p:cNvSpPr/>
          <p:nvPr/>
        </p:nvSpPr>
        <p:spPr>
          <a:xfrm>
            <a:off x="4142232" y="2615184"/>
            <a:ext cx="228600" cy="182880"/>
          </a:xfrm>
          <a:prstGeom prst="rect">
            <a:avLst/>
          </a:prstGeom>
          <a:noFill/>
          <a:ln/>
        </p:spPr>
        <p:txBody>
          <a:bodyPr wrap="square" lIns="0" tIns="0" rIns="0" bIns="0" rtlCol="0" anchor="ctr"/>
          <a:lstStyle/>
          <a:p>
            <a:pPr marL="0" indent="0" algn="r">
              <a:buNone/>
            </a:pPr>
            <a:r>
              <a:rPr lang="en-US" sz="800" dirty="0">
                <a:solidFill>
                  <a:srgbClr val="808080"/>
                </a:solidFill>
                <a:latin typeface="Poppins" pitchFamily="34" charset="0"/>
                <a:ea typeface="Poppins" pitchFamily="34" charset="-122"/>
                <a:cs typeface="Poppins" pitchFamily="34" charset="-120"/>
              </a:rPr>
              <a:t>2</a:t>
            </a:r>
            <a:endParaRPr lang="en-US" sz="800" dirty="0"/>
          </a:p>
        </p:txBody>
      </p:sp>
      <p:sp>
        <p:nvSpPr>
          <p:cNvPr id="13" name="Shape 11"/>
          <p:cNvSpPr/>
          <p:nvPr/>
        </p:nvSpPr>
        <p:spPr>
          <a:xfrm>
            <a:off x="4983480" y="2670048"/>
            <a:ext cx="1463040" cy="82296"/>
          </a:xfrm>
          <a:prstGeom prst="rect">
            <a:avLst/>
          </a:prstGeom>
          <a:solidFill>
            <a:srgbClr val="13A39B"/>
          </a:solidFill>
          <a:ln/>
        </p:spPr>
        <p:txBody>
          <a:bodyPr/>
          <a:lstStyle/>
          <a:p>
            <a:endParaRPr lang="de-DE"/>
          </a:p>
        </p:txBody>
      </p:sp>
      <p:sp>
        <p:nvSpPr>
          <p:cNvPr id="14" name="Text 12"/>
          <p:cNvSpPr/>
          <p:nvPr/>
        </p:nvSpPr>
        <p:spPr>
          <a:xfrm>
            <a:off x="4142232" y="2862072"/>
            <a:ext cx="228600" cy="182880"/>
          </a:xfrm>
          <a:prstGeom prst="rect">
            <a:avLst/>
          </a:prstGeom>
          <a:noFill/>
          <a:ln/>
        </p:spPr>
        <p:txBody>
          <a:bodyPr wrap="square" lIns="0" tIns="0" rIns="0" bIns="0" rtlCol="0" anchor="ctr"/>
          <a:lstStyle/>
          <a:p>
            <a:pPr marL="0" indent="0" algn="r">
              <a:buNone/>
            </a:pPr>
            <a:r>
              <a:rPr lang="en-US" sz="800" dirty="0">
                <a:solidFill>
                  <a:srgbClr val="808080"/>
                </a:solidFill>
                <a:latin typeface="Poppins" pitchFamily="34" charset="0"/>
                <a:ea typeface="Poppins" pitchFamily="34" charset="-122"/>
                <a:cs typeface="Poppins" pitchFamily="34" charset="-120"/>
              </a:rPr>
              <a:t>3</a:t>
            </a:r>
            <a:endParaRPr lang="en-US" sz="800" dirty="0"/>
          </a:p>
        </p:txBody>
      </p:sp>
      <p:sp>
        <p:nvSpPr>
          <p:cNvPr id="15" name="Shape 13"/>
          <p:cNvSpPr/>
          <p:nvPr/>
        </p:nvSpPr>
        <p:spPr>
          <a:xfrm>
            <a:off x="4983480" y="2916936"/>
            <a:ext cx="822960" cy="82296"/>
          </a:xfrm>
          <a:prstGeom prst="rect">
            <a:avLst/>
          </a:prstGeom>
          <a:solidFill>
            <a:srgbClr val="D2D3D5"/>
          </a:solidFill>
          <a:ln/>
        </p:spPr>
        <p:txBody>
          <a:bodyPr/>
          <a:lstStyle/>
          <a:p>
            <a:endParaRPr lang="de-DE"/>
          </a:p>
        </p:txBody>
      </p:sp>
      <p:sp>
        <p:nvSpPr>
          <p:cNvPr id="16" name="Text 14"/>
          <p:cNvSpPr/>
          <p:nvPr/>
        </p:nvSpPr>
        <p:spPr>
          <a:xfrm>
            <a:off x="4142232" y="3108960"/>
            <a:ext cx="228600" cy="182880"/>
          </a:xfrm>
          <a:prstGeom prst="rect">
            <a:avLst/>
          </a:prstGeom>
          <a:noFill/>
          <a:ln/>
        </p:spPr>
        <p:txBody>
          <a:bodyPr wrap="square" lIns="0" tIns="0" rIns="0" bIns="0" rtlCol="0" anchor="ctr"/>
          <a:lstStyle/>
          <a:p>
            <a:pPr marL="0" indent="0" algn="r">
              <a:buNone/>
            </a:pPr>
            <a:r>
              <a:rPr lang="en-US" sz="800" dirty="0">
                <a:solidFill>
                  <a:srgbClr val="808080"/>
                </a:solidFill>
                <a:latin typeface="Poppins" pitchFamily="34" charset="0"/>
                <a:ea typeface="Poppins" pitchFamily="34" charset="-122"/>
                <a:cs typeface="Poppins" pitchFamily="34" charset="-120"/>
              </a:rPr>
              <a:t>4</a:t>
            </a:r>
            <a:endParaRPr lang="en-US" sz="800" dirty="0"/>
          </a:p>
        </p:txBody>
      </p:sp>
      <p:sp>
        <p:nvSpPr>
          <p:cNvPr id="17" name="Shape 15"/>
          <p:cNvSpPr/>
          <p:nvPr/>
        </p:nvSpPr>
        <p:spPr>
          <a:xfrm>
            <a:off x="4754880" y="3163824"/>
            <a:ext cx="548640" cy="82296"/>
          </a:xfrm>
          <a:prstGeom prst="rect">
            <a:avLst/>
          </a:prstGeom>
          <a:solidFill>
            <a:srgbClr val="7F8C8D"/>
          </a:solidFill>
          <a:ln/>
        </p:spPr>
        <p:txBody>
          <a:bodyPr/>
          <a:lstStyle/>
          <a:p>
            <a:endParaRPr lang="de-DE"/>
          </a:p>
        </p:txBody>
      </p:sp>
      <p:sp>
        <p:nvSpPr>
          <p:cNvPr id="18" name="Text 16"/>
          <p:cNvSpPr/>
          <p:nvPr/>
        </p:nvSpPr>
        <p:spPr>
          <a:xfrm>
            <a:off x="4142232" y="3355848"/>
            <a:ext cx="228600" cy="182880"/>
          </a:xfrm>
          <a:prstGeom prst="rect">
            <a:avLst/>
          </a:prstGeom>
          <a:noFill/>
          <a:ln/>
        </p:spPr>
        <p:txBody>
          <a:bodyPr wrap="square" lIns="0" tIns="0" rIns="0" bIns="0" rtlCol="0" anchor="ctr"/>
          <a:lstStyle/>
          <a:p>
            <a:pPr marL="0" indent="0" algn="r">
              <a:buNone/>
            </a:pPr>
            <a:r>
              <a:rPr lang="en-US" sz="800" dirty="0">
                <a:solidFill>
                  <a:srgbClr val="808080"/>
                </a:solidFill>
                <a:latin typeface="Poppins" pitchFamily="34" charset="0"/>
                <a:ea typeface="Poppins" pitchFamily="34" charset="-122"/>
                <a:cs typeface="Poppins" pitchFamily="34" charset="-120"/>
              </a:rPr>
              <a:t>5</a:t>
            </a:r>
            <a:endParaRPr lang="en-US" sz="800" dirty="0"/>
          </a:p>
        </p:txBody>
      </p:sp>
      <p:sp>
        <p:nvSpPr>
          <p:cNvPr id="19" name="Shape 17"/>
          <p:cNvSpPr/>
          <p:nvPr/>
        </p:nvSpPr>
        <p:spPr>
          <a:xfrm>
            <a:off x="4754880" y="3410712"/>
            <a:ext cx="1280160" cy="82296"/>
          </a:xfrm>
          <a:prstGeom prst="rect">
            <a:avLst/>
          </a:prstGeom>
          <a:solidFill>
            <a:srgbClr val="13A39B"/>
          </a:solidFill>
          <a:ln/>
        </p:spPr>
        <p:txBody>
          <a:bodyPr/>
          <a:lstStyle/>
          <a:p>
            <a:endParaRPr lang="de-DE"/>
          </a:p>
        </p:txBody>
      </p:sp>
      <p:sp>
        <p:nvSpPr>
          <p:cNvPr id="20" name="Text 18"/>
          <p:cNvSpPr/>
          <p:nvPr/>
        </p:nvSpPr>
        <p:spPr>
          <a:xfrm>
            <a:off x="4142232" y="3602736"/>
            <a:ext cx="228600" cy="182880"/>
          </a:xfrm>
          <a:prstGeom prst="rect">
            <a:avLst/>
          </a:prstGeom>
          <a:noFill/>
          <a:ln/>
        </p:spPr>
        <p:txBody>
          <a:bodyPr wrap="square" lIns="0" tIns="0" rIns="0" bIns="0" rtlCol="0" anchor="ctr"/>
          <a:lstStyle/>
          <a:p>
            <a:pPr marL="0" indent="0" algn="r">
              <a:buNone/>
            </a:pPr>
            <a:r>
              <a:rPr lang="en-US" sz="800" dirty="0">
                <a:solidFill>
                  <a:srgbClr val="808080"/>
                </a:solidFill>
                <a:latin typeface="Poppins" pitchFamily="34" charset="0"/>
                <a:ea typeface="Poppins" pitchFamily="34" charset="-122"/>
                <a:cs typeface="Poppins" pitchFamily="34" charset="-120"/>
              </a:rPr>
              <a:t>6</a:t>
            </a:r>
            <a:endParaRPr lang="en-US" sz="800" dirty="0"/>
          </a:p>
        </p:txBody>
      </p:sp>
      <p:sp>
        <p:nvSpPr>
          <p:cNvPr id="21" name="Shape 19"/>
          <p:cNvSpPr/>
          <p:nvPr/>
        </p:nvSpPr>
        <p:spPr>
          <a:xfrm>
            <a:off x="4983480" y="3657600"/>
            <a:ext cx="1828800" cy="82296"/>
          </a:xfrm>
          <a:prstGeom prst="rect">
            <a:avLst/>
          </a:prstGeom>
          <a:solidFill>
            <a:srgbClr val="D2D3D5"/>
          </a:solidFill>
          <a:ln/>
        </p:spPr>
        <p:txBody>
          <a:bodyPr/>
          <a:lstStyle/>
          <a:p>
            <a:endParaRPr lang="de-DE"/>
          </a:p>
        </p:txBody>
      </p:sp>
      <p:sp>
        <p:nvSpPr>
          <p:cNvPr id="22" name="Shape 20"/>
          <p:cNvSpPr/>
          <p:nvPr/>
        </p:nvSpPr>
        <p:spPr>
          <a:xfrm>
            <a:off x="4983480" y="3904488"/>
            <a:ext cx="2194560" cy="82296"/>
          </a:xfrm>
          <a:prstGeom prst="rect">
            <a:avLst/>
          </a:prstGeom>
          <a:solidFill>
            <a:srgbClr val="8E44AD">
              <a:alpha val="55000"/>
            </a:srgbClr>
          </a:solidFill>
          <a:ln/>
        </p:spPr>
        <p:txBody>
          <a:bodyPr/>
          <a:lstStyle/>
          <a:p>
            <a:endParaRPr lang="de-DE"/>
          </a:p>
        </p:txBody>
      </p:sp>
      <p:sp>
        <p:nvSpPr>
          <p:cNvPr id="23" name="Shape 21"/>
          <p:cNvSpPr/>
          <p:nvPr/>
        </p:nvSpPr>
        <p:spPr>
          <a:xfrm>
            <a:off x="4983480" y="4151376"/>
            <a:ext cx="1554480" cy="82296"/>
          </a:xfrm>
          <a:prstGeom prst="rect">
            <a:avLst/>
          </a:prstGeom>
          <a:solidFill>
            <a:srgbClr val="8E44AD">
              <a:alpha val="55000"/>
            </a:srgbClr>
          </a:solidFill>
          <a:ln/>
        </p:spPr>
        <p:txBody>
          <a:bodyPr/>
          <a:lstStyle/>
          <a:p>
            <a:endParaRPr lang="de-DE"/>
          </a:p>
        </p:txBody>
      </p:sp>
      <p:sp>
        <p:nvSpPr>
          <p:cNvPr id="24" name="Shape 22"/>
          <p:cNvSpPr/>
          <p:nvPr/>
        </p:nvSpPr>
        <p:spPr>
          <a:xfrm>
            <a:off x="4754880" y="4398264"/>
            <a:ext cx="1005840" cy="82296"/>
          </a:xfrm>
          <a:prstGeom prst="rect">
            <a:avLst/>
          </a:prstGeom>
          <a:solidFill>
            <a:srgbClr val="8E44AD">
              <a:alpha val="55000"/>
            </a:srgbClr>
          </a:solidFill>
          <a:ln/>
        </p:spPr>
        <p:txBody>
          <a:bodyPr/>
          <a:lstStyle/>
          <a:p>
            <a:endParaRPr lang="de-DE"/>
          </a:p>
        </p:txBody>
      </p:sp>
      <p:sp>
        <p:nvSpPr>
          <p:cNvPr id="25" name="Text 23"/>
          <p:cNvSpPr/>
          <p:nvPr/>
        </p:nvSpPr>
        <p:spPr>
          <a:xfrm>
            <a:off x="6812280" y="4325112"/>
            <a:ext cx="1188720" cy="256032"/>
          </a:xfrm>
          <a:prstGeom prst="rect">
            <a:avLst/>
          </a:prstGeom>
          <a:solidFill>
            <a:srgbClr val="8E44AD"/>
          </a:solidFill>
          <a:ln/>
        </p:spPr>
        <p:txBody>
          <a:bodyPr wrap="square" lIns="0" tIns="0" rIns="0" bIns="0" rtlCol="0" anchor="ctr"/>
          <a:lstStyle/>
          <a:p>
            <a:pPr marL="0" indent="0" algn="ctr">
              <a:buNone/>
            </a:pPr>
            <a:r>
              <a:rPr lang="en-US" sz="1000" dirty="0">
                <a:solidFill>
                  <a:srgbClr val="FFFFFF"/>
                </a:solidFill>
                <a:latin typeface="Poppins" pitchFamily="34" charset="0"/>
                <a:ea typeface="Poppins" pitchFamily="34" charset="-122"/>
                <a:cs typeface="Poppins" pitchFamily="34" charset="-120"/>
              </a:rPr>
              <a:t>KI-Vorschlag</a:t>
            </a:r>
            <a:endParaRPr lang="en-US" sz="1000" dirty="0"/>
          </a:p>
        </p:txBody>
      </p:sp>
      <p:sp>
        <p:nvSpPr>
          <p:cNvPr id="26" name="Text 24"/>
          <p:cNvSpPr/>
          <p:nvPr/>
        </p:nvSpPr>
        <p:spPr>
          <a:xfrm>
            <a:off x="685800" y="2103120"/>
            <a:ext cx="3017520" cy="365760"/>
          </a:xfrm>
          <a:prstGeom prst="rect">
            <a:avLst/>
          </a:prstGeom>
          <a:noFill/>
          <a:ln/>
        </p:spPr>
        <p:txBody>
          <a:bodyPr wrap="square" lIns="0" tIns="0" rIns="0" bIns="0" rtlCol="0" anchor="ctr"/>
          <a:lstStyle/>
          <a:p>
            <a:pPr marL="0" indent="0">
              <a:buNone/>
            </a:pPr>
            <a:r>
              <a:rPr lang="en-US" sz="1800" dirty="0">
                <a:solidFill>
                  <a:srgbClr val="8E44AD"/>
                </a:solidFill>
                <a:latin typeface="Poppins SemiBold" pitchFamily="34" charset="0"/>
                <a:ea typeface="Poppins SemiBold" pitchFamily="34" charset="-122"/>
                <a:cs typeface="Poppins SemiBold" pitchFamily="34" charset="-120"/>
              </a:rPr>
              <a:t>Vorschlagen</a:t>
            </a:r>
            <a:endParaRPr lang="en-US" sz="1800" dirty="0"/>
          </a:p>
        </p:txBody>
      </p:sp>
      <p:sp>
        <p:nvSpPr>
          <p:cNvPr id="27" name="Shape 25"/>
          <p:cNvSpPr/>
          <p:nvPr/>
        </p:nvSpPr>
        <p:spPr>
          <a:xfrm>
            <a:off x="685800" y="2651760"/>
            <a:ext cx="502920" cy="502920"/>
          </a:xfrm>
          <a:prstGeom prst="ellipse">
            <a:avLst/>
          </a:prstGeom>
          <a:solidFill>
            <a:srgbClr val="FFFFFF"/>
          </a:solidFill>
          <a:ln w="19050">
            <a:solidFill>
              <a:srgbClr val="D9D9D9"/>
            </a:solidFill>
            <a:prstDash val="solid"/>
          </a:ln>
        </p:spPr>
        <p:txBody>
          <a:bodyPr/>
          <a:lstStyle/>
          <a:p>
            <a:endParaRPr lang="de-DE"/>
          </a:p>
        </p:txBody>
      </p:sp>
      <p:pic>
        <p:nvPicPr>
          <p:cNvPr id="28" name="Image 0" descr="/workspace/ki-timeline/logos/png/githubcopilot.png"/>
          <p:cNvPicPr>
            <a:picLocks noChangeAspect="1"/>
          </p:cNvPicPr>
          <p:nvPr/>
        </p:nvPicPr>
        <p:blipFill>
          <a:blip r:embed="rId3"/>
          <a:stretch>
            <a:fillRect/>
          </a:stretch>
        </p:blipFill>
        <p:spPr>
          <a:xfrm>
            <a:off x="786384" y="2752344"/>
            <a:ext cx="301752" cy="301752"/>
          </a:xfrm>
          <a:prstGeom prst="rect">
            <a:avLst/>
          </a:prstGeom>
        </p:spPr>
      </p:pic>
      <p:sp>
        <p:nvSpPr>
          <p:cNvPr id="29" name="Text 26"/>
          <p:cNvSpPr/>
          <p:nvPr/>
        </p:nvSpPr>
        <p:spPr>
          <a:xfrm>
            <a:off x="1325880" y="2606040"/>
            <a:ext cx="2468880" cy="256032"/>
          </a:xfrm>
          <a:prstGeom prst="rect">
            <a:avLst/>
          </a:prstGeom>
          <a:noFill/>
          <a:ln/>
        </p:spPr>
        <p:txBody>
          <a:bodyPr wrap="square" lIns="0" tIns="0" rIns="0" bIns="0" rtlCol="0" anchor="ctr"/>
          <a:lstStyle/>
          <a:p>
            <a:pPr marL="0" indent="0">
              <a:buNone/>
            </a:pPr>
            <a:r>
              <a:rPr lang="en-US" sz="1200" b="1" dirty="0">
                <a:solidFill>
                  <a:srgbClr val="8E44AD"/>
                </a:solidFill>
                <a:latin typeface="Poppins" pitchFamily="34" charset="0"/>
                <a:ea typeface="Poppins" pitchFamily="34" charset="-122"/>
                <a:cs typeface="Poppins" pitchFamily="34" charset="-120"/>
              </a:rPr>
              <a:t>Jun 2021</a:t>
            </a:r>
            <a:endParaRPr lang="en-US" sz="1200" dirty="0"/>
          </a:p>
        </p:txBody>
      </p:sp>
      <p:sp>
        <p:nvSpPr>
          <p:cNvPr id="30" name="Text 27"/>
          <p:cNvSpPr/>
          <p:nvPr/>
        </p:nvSpPr>
        <p:spPr>
          <a:xfrm>
            <a:off x="1325880" y="2862072"/>
            <a:ext cx="2468880" cy="310896"/>
          </a:xfrm>
          <a:prstGeom prst="rect">
            <a:avLst/>
          </a:prstGeom>
          <a:noFill/>
          <a:ln/>
        </p:spPr>
        <p:txBody>
          <a:bodyPr wrap="square" lIns="0" tIns="0" rIns="0" bIns="0" rtlCol="0" anchor="ctr"/>
          <a:lstStyle/>
          <a:p>
            <a:pPr marL="0" indent="0">
              <a:buNone/>
            </a:pPr>
            <a:r>
              <a:rPr lang="en-US" sz="1400" dirty="0">
                <a:solidFill>
                  <a:srgbClr val="181818"/>
                </a:solidFill>
                <a:latin typeface="Poppins SemiBold" pitchFamily="34" charset="0"/>
                <a:ea typeface="Poppins SemiBold" pitchFamily="34" charset="-122"/>
                <a:cs typeface="Poppins SemiBold" pitchFamily="34" charset="-120"/>
              </a:rPr>
              <a:t>GitHub Copilot</a:t>
            </a:r>
            <a:endParaRPr lang="en-US" sz="1400" dirty="0"/>
          </a:p>
        </p:txBody>
      </p:sp>
      <p:sp>
        <p:nvSpPr>
          <p:cNvPr id="31" name="Text 28"/>
          <p:cNvSpPr/>
          <p:nvPr/>
        </p:nvSpPr>
        <p:spPr>
          <a:xfrm>
            <a:off x="1325880" y="3191256"/>
            <a:ext cx="2468880" cy="457200"/>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Codevorschläge im Editor, Basis OpenAI Codex (GPT-3)</a:t>
            </a:r>
            <a:endParaRPr lang="en-US" sz="1100" dirty="0"/>
          </a:p>
        </p:txBody>
      </p:sp>
      <p:sp>
        <p:nvSpPr>
          <p:cNvPr id="32" name="Text 29"/>
          <p:cNvSpPr/>
          <p:nvPr/>
        </p:nvSpPr>
        <p:spPr>
          <a:xfrm>
            <a:off x="8549640" y="2103120"/>
            <a:ext cx="3017520" cy="365760"/>
          </a:xfrm>
          <a:prstGeom prst="rect">
            <a:avLst/>
          </a:prstGeom>
          <a:noFill/>
          <a:ln/>
        </p:spPr>
        <p:txBody>
          <a:bodyPr wrap="square" lIns="0" tIns="0" rIns="0" bIns="0" rtlCol="0" anchor="ctr"/>
          <a:lstStyle/>
          <a:p>
            <a:pPr marL="0" indent="0">
              <a:buNone/>
            </a:pPr>
            <a:r>
              <a:rPr lang="en-US" sz="1800" dirty="0">
                <a:solidFill>
                  <a:srgbClr val="8E44AD"/>
                </a:solidFill>
                <a:latin typeface="Poppins SemiBold" pitchFamily="34" charset="0"/>
                <a:ea typeface="Poppins SemiBold" pitchFamily="34" charset="-122"/>
                <a:cs typeface="Poppins SemiBold" pitchFamily="34" charset="-120"/>
              </a:rPr>
              <a:t>Selbst erledigen</a:t>
            </a:r>
            <a:endParaRPr lang="en-US" sz="1800" dirty="0"/>
          </a:p>
        </p:txBody>
      </p:sp>
      <p:sp>
        <p:nvSpPr>
          <p:cNvPr id="33" name="Shape 30"/>
          <p:cNvSpPr/>
          <p:nvPr/>
        </p:nvSpPr>
        <p:spPr>
          <a:xfrm>
            <a:off x="8549640" y="2651760"/>
            <a:ext cx="502920" cy="502920"/>
          </a:xfrm>
          <a:prstGeom prst="ellipse">
            <a:avLst/>
          </a:prstGeom>
          <a:solidFill>
            <a:srgbClr val="FFFFFF"/>
          </a:solidFill>
          <a:ln w="19050">
            <a:solidFill>
              <a:srgbClr val="D9D9D9"/>
            </a:solidFill>
            <a:prstDash val="solid"/>
          </a:ln>
        </p:spPr>
        <p:txBody>
          <a:bodyPr/>
          <a:lstStyle/>
          <a:p>
            <a:endParaRPr lang="de-DE"/>
          </a:p>
        </p:txBody>
      </p:sp>
      <p:pic>
        <p:nvPicPr>
          <p:cNvPr id="34" name="Image 1" descr="/workspace/ki-timeline/logos/png/codex.png"/>
          <p:cNvPicPr>
            <a:picLocks noChangeAspect="1"/>
          </p:cNvPicPr>
          <p:nvPr/>
        </p:nvPicPr>
        <p:blipFill>
          <a:blip r:embed="rId4"/>
          <a:stretch>
            <a:fillRect/>
          </a:stretch>
        </p:blipFill>
        <p:spPr>
          <a:xfrm>
            <a:off x="8650224" y="2752344"/>
            <a:ext cx="301752" cy="301752"/>
          </a:xfrm>
          <a:prstGeom prst="rect">
            <a:avLst/>
          </a:prstGeom>
        </p:spPr>
      </p:pic>
      <p:sp>
        <p:nvSpPr>
          <p:cNvPr id="35" name="Text 31"/>
          <p:cNvSpPr/>
          <p:nvPr/>
        </p:nvSpPr>
        <p:spPr>
          <a:xfrm>
            <a:off x="9189720" y="2606040"/>
            <a:ext cx="2468880" cy="256032"/>
          </a:xfrm>
          <a:prstGeom prst="rect">
            <a:avLst/>
          </a:prstGeom>
          <a:noFill/>
          <a:ln/>
        </p:spPr>
        <p:txBody>
          <a:bodyPr wrap="square" lIns="0" tIns="0" rIns="0" bIns="0" rtlCol="0" anchor="ctr"/>
          <a:lstStyle/>
          <a:p>
            <a:pPr marL="0" indent="0">
              <a:buNone/>
            </a:pPr>
            <a:r>
              <a:rPr lang="en-US" sz="1200" b="1" dirty="0">
                <a:solidFill>
                  <a:srgbClr val="8E44AD"/>
                </a:solidFill>
                <a:latin typeface="Poppins" pitchFamily="34" charset="0"/>
                <a:ea typeface="Poppins" pitchFamily="34" charset="-122"/>
                <a:cs typeface="Poppins" pitchFamily="34" charset="-120"/>
              </a:rPr>
              <a:t>Mai 2025</a:t>
            </a:r>
            <a:endParaRPr lang="en-US" sz="1200" dirty="0"/>
          </a:p>
        </p:txBody>
      </p:sp>
      <p:sp>
        <p:nvSpPr>
          <p:cNvPr id="36" name="Text 32"/>
          <p:cNvSpPr/>
          <p:nvPr/>
        </p:nvSpPr>
        <p:spPr>
          <a:xfrm>
            <a:off x="9189720" y="2862072"/>
            <a:ext cx="2468880" cy="310896"/>
          </a:xfrm>
          <a:prstGeom prst="rect">
            <a:avLst/>
          </a:prstGeom>
          <a:noFill/>
          <a:ln/>
        </p:spPr>
        <p:txBody>
          <a:bodyPr wrap="square" lIns="0" tIns="0" rIns="0" bIns="0" rtlCol="0" anchor="ctr"/>
          <a:lstStyle/>
          <a:p>
            <a:pPr marL="0" indent="0">
              <a:buNone/>
            </a:pPr>
            <a:r>
              <a:rPr lang="en-US" sz="1400" dirty="0">
                <a:solidFill>
                  <a:srgbClr val="181818"/>
                </a:solidFill>
                <a:latin typeface="Poppins SemiBold" pitchFamily="34" charset="0"/>
                <a:ea typeface="Poppins SemiBold" pitchFamily="34" charset="-122"/>
                <a:cs typeface="Poppins SemiBold" pitchFamily="34" charset="-120"/>
              </a:rPr>
              <a:t>Codex Cloud-Agent</a:t>
            </a:r>
            <a:endParaRPr lang="en-US" sz="1400" dirty="0"/>
          </a:p>
        </p:txBody>
      </p:sp>
      <p:sp>
        <p:nvSpPr>
          <p:cNvPr id="37" name="Text 33"/>
          <p:cNvSpPr/>
          <p:nvPr/>
        </p:nvSpPr>
        <p:spPr>
          <a:xfrm>
            <a:off x="9189720" y="3191256"/>
            <a:ext cx="2468880" cy="457200"/>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OpenAI: erledigt Programmieraufgaben parallel in der Cloud</a:t>
            </a:r>
            <a:endParaRPr lang="en-US" sz="1100" dirty="0"/>
          </a:p>
        </p:txBody>
      </p:sp>
      <p:sp>
        <p:nvSpPr>
          <p:cNvPr id="38" name="Shape 34"/>
          <p:cNvSpPr/>
          <p:nvPr/>
        </p:nvSpPr>
        <p:spPr>
          <a:xfrm>
            <a:off x="8549640" y="3840480"/>
            <a:ext cx="502920" cy="502920"/>
          </a:xfrm>
          <a:prstGeom prst="ellipse">
            <a:avLst/>
          </a:prstGeom>
          <a:solidFill>
            <a:srgbClr val="FFFFFF"/>
          </a:solidFill>
          <a:ln w="19050">
            <a:solidFill>
              <a:srgbClr val="D9D9D9"/>
            </a:solidFill>
            <a:prstDash val="solid"/>
          </a:ln>
        </p:spPr>
        <p:txBody>
          <a:bodyPr/>
          <a:lstStyle/>
          <a:p>
            <a:endParaRPr lang="de-DE"/>
          </a:p>
        </p:txBody>
      </p:sp>
      <p:pic>
        <p:nvPicPr>
          <p:cNvPr id="39" name="Image 2" descr="/workspace/ki-timeline/logos/png/antigravity.png"/>
          <p:cNvPicPr>
            <a:picLocks noChangeAspect="1"/>
          </p:cNvPicPr>
          <p:nvPr/>
        </p:nvPicPr>
        <p:blipFill>
          <a:blip r:embed="rId5"/>
          <a:stretch>
            <a:fillRect/>
          </a:stretch>
        </p:blipFill>
        <p:spPr>
          <a:xfrm>
            <a:off x="8650224" y="3941064"/>
            <a:ext cx="301752" cy="301752"/>
          </a:xfrm>
          <a:prstGeom prst="rect">
            <a:avLst/>
          </a:prstGeom>
        </p:spPr>
      </p:pic>
      <p:sp>
        <p:nvSpPr>
          <p:cNvPr id="40" name="Text 35"/>
          <p:cNvSpPr/>
          <p:nvPr/>
        </p:nvSpPr>
        <p:spPr>
          <a:xfrm>
            <a:off x="9189720" y="3794760"/>
            <a:ext cx="2468880" cy="256032"/>
          </a:xfrm>
          <a:prstGeom prst="rect">
            <a:avLst/>
          </a:prstGeom>
          <a:noFill/>
          <a:ln/>
        </p:spPr>
        <p:txBody>
          <a:bodyPr wrap="square" lIns="0" tIns="0" rIns="0" bIns="0" rtlCol="0" anchor="ctr"/>
          <a:lstStyle/>
          <a:p>
            <a:pPr marL="0" indent="0">
              <a:buNone/>
            </a:pPr>
            <a:r>
              <a:rPr lang="en-US" sz="1200" b="1" dirty="0">
                <a:solidFill>
                  <a:srgbClr val="8E44AD"/>
                </a:solidFill>
                <a:latin typeface="Poppins" pitchFamily="34" charset="0"/>
                <a:ea typeface="Poppins" pitchFamily="34" charset="-122"/>
                <a:cs typeface="Poppins" pitchFamily="34" charset="-120"/>
              </a:rPr>
              <a:t>Nov 2025</a:t>
            </a:r>
            <a:endParaRPr lang="en-US" sz="1200" dirty="0"/>
          </a:p>
        </p:txBody>
      </p:sp>
      <p:sp>
        <p:nvSpPr>
          <p:cNvPr id="41" name="Text 36"/>
          <p:cNvSpPr/>
          <p:nvPr/>
        </p:nvSpPr>
        <p:spPr>
          <a:xfrm>
            <a:off x="9189720" y="4050792"/>
            <a:ext cx="2468880" cy="310896"/>
          </a:xfrm>
          <a:prstGeom prst="rect">
            <a:avLst/>
          </a:prstGeom>
          <a:noFill/>
          <a:ln/>
        </p:spPr>
        <p:txBody>
          <a:bodyPr wrap="square" lIns="0" tIns="0" rIns="0" bIns="0" rtlCol="0" anchor="ctr"/>
          <a:lstStyle/>
          <a:p>
            <a:pPr marL="0" indent="0">
              <a:buNone/>
            </a:pPr>
            <a:r>
              <a:rPr lang="en-US" sz="1400" dirty="0">
                <a:solidFill>
                  <a:srgbClr val="181818"/>
                </a:solidFill>
                <a:latin typeface="Poppins SemiBold" pitchFamily="34" charset="0"/>
                <a:ea typeface="Poppins SemiBold" pitchFamily="34" charset="-122"/>
                <a:cs typeface="Poppins SemiBold" pitchFamily="34" charset="-120"/>
              </a:rPr>
              <a:t>Google Antigravity</a:t>
            </a:r>
            <a:endParaRPr lang="en-US" sz="1400" dirty="0"/>
          </a:p>
        </p:txBody>
      </p:sp>
      <p:sp>
        <p:nvSpPr>
          <p:cNvPr id="42" name="Text 37"/>
          <p:cNvSpPr/>
          <p:nvPr/>
        </p:nvSpPr>
        <p:spPr>
          <a:xfrm>
            <a:off x="9189720" y="4379976"/>
            <a:ext cx="2468880" cy="457200"/>
          </a:xfrm>
          <a:prstGeom prst="rect">
            <a:avLst/>
          </a:prstGeom>
          <a:noFill/>
          <a:ln/>
        </p:spPr>
        <p:txBody>
          <a:bodyPr wrap="square" lIns="0" tIns="0" rIns="0" bIns="0" rtlCol="0" anchor="t"/>
          <a:lstStyle/>
          <a:p>
            <a:pPr marL="0" indent="0">
              <a:buNone/>
            </a:pPr>
            <a:r>
              <a:rPr lang="en-US" sz="1100" dirty="0">
                <a:solidFill>
                  <a:srgbClr val="595959"/>
                </a:solidFill>
                <a:latin typeface="Lato" pitchFamily="34" charset="0"/>
                <a:ea typeface="Lato" pitchFamily="34" charset="-122"/>
                <a:cs typeface="Lato" pitchFamily="34" charset="-120"/>
              </a:rPr>
              <a:t>Agentische Entwicklungsumgebung mit Gemini 3</a:t>
            </a:r>
            <a:endParaRPr lang="en-US" sz="1100" dirty="0"/>
          </a:p>
        </p:txBody>
      </p:sp>
      <p:sp>
        <p:nvSpPr>
          <p:cNvPr id="43" name="Shape 38"/>
          <p:cNvSpPr/>
          <p:nvPr/>
        </p:nvSpPr>
        <p:spPr>
          <a:xfrm>
            <a:off x="685800" y="5532120"/>
            <a:ext cx="10881360" cy="0"/>
          </a:xfrm>
          <a:prstGeom prst="line">
            <a:avLst/>
          </a:prstGeom>
          <a:noFill/>
          <a:ln w="9525">
            <a:solidFill>
              <a:srgbClr val="D9D9D9"/>
            </a:solidFill>
            <a:prstDash val="solid"/>
          </a:ln>
        </p:spPr>
        <p:txBody>
          <a:bodyPr/>
          <a:lstStyle/>
          <a:p>
            <a:endParaRPr lang="de-DE"/>
          </a:p>
        </p:txBody>
      </p:sp>
      <p:sp>
        <p:nvSpPr>
          <p:cNvPr id="44" name="Shape 39"/>
          <p:cNvSpPr/>
          <p:nvPr/>
        </p:nvSpPr>
        <p:spPr>
          <a:xfrm>
            <a:off x="685800" y="5641848"/>
            <a:ext cx="365760" cy="365760"/>
          </a:xfrm>
          <a:prstGeom prst="ellipse">
            <a:avLst/>
          </a:prstGeom>
          <a:solidFill>
            <a:srgbClr val="FFFFFF"/>
          </a:solidFill>
          <a:ln w="19050">
            <a:solidFill>
              <a:srgbClr val="D9D9D9"/>
            </a:solidFill>
            <a:prstDash val="solid"/>
          </a:ln>
        </p:spPr>
        <p:txBody>
          <a:bodyPr/>
          <a:lstStyle/>
          <a:p>
            <a:endParaRPr lang="de-DE"/>
          </a:p>
        </p:txBody>
      </p:sp>
      <p:pic>
        <p:nvPicPr>
          <p:cNvPr id="45" name="Image 3" descr="/workspace/ki-timeline/logos/png/grok.png"/>
          <p:cNvPicPr>
            <a:picLocks noChangeAspect="1"/>
          </p:cNvPicPr>
          <p:nvPr/>
        </p:nvPicPr>
        <p:blipFill>
          <a:blip r:embed="rId6"/>
          <a:stretch>
            <a:fillRect/>
          </a:stretch>
        </p:blipFill>
        <p:spPr>
          <a:xfrm>
            <a:off x="758952" y="5715000"/>
            <a:ext cx="219456" cy="219456"/>
          </a:xfrm>
          <a:prstGeom prst="rect">
            <a:avLst/>
          </a:prstGeom>
        </p:spPr>
      </p:pic>
      <p:sp>
        <p:nvSpPr>
          <p:cNvPr id="46" name="Text 40"/>
          <p:cNvSpPr/>
          <p:nvPr/>
        </p:nvSpPr>
        <p:spPr>
          <a:xfrm>
            <a:off x="1188720" y="5641848"/>
            <a:ext cx="10332720" cy="365760"/>
          </a:xfrm>
          <a:prstGeom prst="rect">
            <a:avLst/>
          </a:prstGeom>
          <a:noFill/>
          <a:ln/>
        </p:spPr>
        <p:txBody>
          <a:bodyPr wrap="square" lIns="0" tIns="0" rIns="0" bIns="0" rtlCol="0" anchor="ctr"/>
          <a:lstStyle/>
          <a:p>
            <a:pPr marL="0" indent="0">
              <a:buNone/>
            </a:pPr>
            <a:r>
              <a:rPr lang="en-US" sz="1200" b="1" dirty="0">
                <a:solidFill>
                  <a:srgbClr val="3D4C61"/>
                </a:solidFill>
                <a:latin typeface="Lato" pitchFamily="34" charset="0"/>
                <a:ea typeface="Lato" pitchFamily="34" charset="-122"/>
                <a:cs typeface="Lato" pitchFamily="34" charset="-120"/>
              </a:rPr>
              <a:t>Jul 2026  </a:t>
            </a:r>
            <a:r>
              <a:rPr lang="en-US" sz="1200" dirty="0">
                <a:solidFill>
                  <a:srgbClr val="595959"/>
                </a:solidFill>
                <a:latin typeface="Lato" pitchFamily="34" charset="0"/>
                <a:ea typeface="Lato" pitchFamily="34" charset="-122"/>
                <a:cs typeface="Lato" pitchFamily="34" charset="-120"/>
              </a:rPr>
              <a:t>Grok 4.5 (SpaceXAI): erstes Grok speziell für Code und Agenten, mit Cursor trainiert (Kapitel 13)</a:t>
            </a:r>
            <a:endParaRPr lang="en-US" sz="1200" dirty="0"/>
          </a:p>
        </p:txBody>
      </p:sp>
      <p:sp>
        <p:nvSpPr>
          <p:cNvPr id="47" name="Shape 41"/>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48" name="Shape 42"/>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49" name="Text 43"/>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50" name="Shape 44"/>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51" name="Text 45"/>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52" name="Shape 46"/>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53" name="Text 47"/>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54" name="Shape 48"/>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55" name="Text 49"/>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56" name="Shape 50"/>
          <p:cNvSpPr/>
          <p:nvPr/>
        </p:nvSpPr>
        <p:spPr>
          <a:xfrm>
            <a:off x="8692530" y="6359652"/>
            <a:ext cx="82296" cy="82296"/>
          </a:xfrm>
          <a:prstGeom prst="ellipse">
            <a:avLst/>
          </a:prstGeom>
          <a:solidFill>
            <a:srgbClr val="D62828"/>
          </a:solidFill>
          <a:ln/>
        </p:spPr>
        <p:txBody>
          <a:bodyPr/>
          <a:lstStyle/>
          <a:p>
            <a:endParaRPr lang="de-DE"/>
          </a:p>
        </p:txBody>
      </p:sp>
      <p:sp>
        <p:nvSpPr>
          <p:cNvPr id="57" name="Shape 51"/>
          <p:cNvSpPr/>
          <p:nvPr/>
        </p:nvSpPr>
        <p:spPr>
          <a:xfrm>
            <a:off x="7792478" y="6364224"/>
            <a:ext cx="2458947" cy="73152"/>
          </a:xfrm>
          <a:prstGeom prst="rect">
            <a:avLst/>
          </a:prstGeom>
          <a:solidFill>
            <a:srgbClr val="3D4C61"/>
          </a:solidFill>
          <a:ln/>
        </p:spPr>
        <p:txBody>
          <a:bodyPr/>
          <a:lstStyle/>
          <a:p>
            <a:endParaRPr lang="de-DE"/>
          </a:p>
        </p:txBody>
      </p:sp>
      <p:sp>
        <p:nvSpPr>
          <p:cNvPr id="58" name="Text 52"/>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16</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3"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4" name="Text 2"/>
          <p:cNvSpPr/>
          <p:nvPr/>
        </p:nvSpPr>
        <p:spPr>
          <a:xfrm>
            <a:off x="685800" y="914400"/>
            <a:ext cx="5120640" cy="1188720"/>
          </a:xfrm>
          <a:prstGeom prst="rect">
            <a:avLst/>
          </a:prstGeom>
          <a:noFill/>
          <a:ln/>
        </p:spPr>
        <p:txBody>
          <a:bodyPr wrap="square" lIns="0" tIns="0" rIns="0" bIns="0" rtlCol="0" anchor="ctr"/>
          <a:lstStyle/>
          <a:p>
            <a:pPr marL="0" indent="0">
              <a:buNone/>
            </a:pPr>
            <a:r>
              <a:rPr lang="en-US" sz="6400" dirty="0">
                <a:solidFill>
                  <a:srgbClr val="2C3E50"/>
                </a:solidFill>
                <a:latin typeface="Playfair Display" pitchFamily="34" charset="0"/>
                <a:ea typeface="Playfair Display" pitchFamily="34" charset="-122"/>
                <a:cs typeface="Playfair Display" pitchFamily="34" charset="-120"/>
              </a:rPr>
              <a:t>2023–2025</a:t>
            </a:r>
            <a:endParaRPr lang="en-US" sz="6400" dirty="0"/>
          </a:p>
        </p:txBody>
      </p:sp>
      <p:sp>
        <p:nvSpPr>
          <p:cNvPr id="5" name="Text 3"/>
          <p:cNvSpPr/>
          <p:nvPr/>
        </p:nvSpPr>
        <p:spPr>
          <a:xfrm>
            <a:off x="685800" y="2331720"/>
            <a:ext cx="493776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11 · Terminal</a:t>
            </a:r>
            <a:endParaRPr lang="en-US" sz="1600" dirty="0"/>
          </a:p>
        </p:txBody>
      </p:sp>
      <p:sp>
        <p:nvSpPr>
          <p:cNvPr id="6" name="Text 4"/>
          <p:cNvSpPr/>
          <p:nvPr/>
        </p:nvSpPr>
        <p:spPr>
          <a:xfrm>
            <a:off x="685800" y="2670048"/>
            <a:ext cx="5120640" cy="640080"/>
          </a:xfrm>
          <a:prstGeom prst="rect">
            <a:avLst/>
          </a:prstGeom>
          <a:noFill/>
          <a:ln/>
        </p:spPr>
        <p:txBody>
          <a:bodyPr wrap="square" lIns="0" tIns="0" rIns="0" bIns="0" rtlCol="0" anchor="ctr"/>
          <a:lstStyle/>
          <a:p>
            <a:pPr marL="0" indent="0">
              <a:buNone/>
            </a:pPr>
            <a:r>
              <a:rPr lang="en-US" sz="2800" dirty="0">
                <a:solidFill>
                  <a:srgbClr val="3D4C61"/>
                </a:solidFill>
                <a:latin typeface="Poppins SemiBold" pitchFamily="34" charset="0"/>
                <a:ea typeface="Poppins SemiBold" pitchFamily="34" charset="-122"/>
                <a:cs typeface="Poppins SemiBold" pitchFamily="34" charset="-120"/>
              </a:rPr>
              <a:t>Die KI zieht ins Terminal</a:t>
            </a:r>
            <a:endParaRPr lang="en-US" sz="2800" dirty="0"/>
          </a:p>
        </p:txBody>
      </p:sp>
      <p:sp>
        <p:nvSpPr>
          <p:cNvPr id="7" name="Text 5"/>
          <p:cNvSpPr/>
          <p:nvPr/>
        </p:nvSpPr>
        <p:spPr>
          <a:xfrm>
            <a:off x="685800" y="3429000"/>
            <a:ext cx="4846320" cy="822960"/>
          </a:xfrm>
          <a:prstGeom prst="rect">
            <a:avLst/>
          </a:prstGeom>
          <a:noFill/>
          <a:ln/>
        </p:spPr>
        <p:txBody>
          <a:bodyPr wrap="square" lIns="0" tIns="0" rIns="0" bIns="0" rtlCol="0" anchor="t"/>
          <a:lstStyle/>
          <a:p>
            <a:pPr marL="0" indent="0">
              <a:buNone/>
            </a:pPr>
            <a:r>
              <a:rPr lang="en-US" sz="1400" dirty="0">
                <a:solidFill>
                  <a:srgbClr val="595959"/>
                </a:solidFill>
                <a:latin typeface="Lato" pitchFamily="34" charset="0"/>
                <a:ea typeface="Lato" pitchFamily="34" charset="-122"/>
                <a:cs typeface="Lato" pitchFamily="34" charset="-120"/>
              </a:rPr>
              <a:t>Erst erklärt sie Fehler und schlägt Befehle vor, dann arbeitet sie dort selbst als Code-Agent.</a:t>
            </a:r>
            <a:endParaRPr lang="en-US" sz="1400" dirty="0"/>
          </a:p>
        </p:txBody>
      </p:sp>
      <p:sp>
        <p:nvSpPr>
          <p:cNvPr id="8" name="Shape 6"/>
          <p:cNvSpPr/>
          <p:nvPr/>
        </p:nvSpPr>
        <p:spPr>
          <a:xfrm>
            <a:off x="685800" y="4572000"/>
            <a:ext cx="548640" cy="548640"/>
          </a:xfrm>
          <a:prstGeom prst="ellipse">
            <a:avLst/>
          </a:prstGeom>
          <a:solidFill>
            <a:srgbClr val="FFFFFF"/>
          </a:solidFill>
          <a:ln w="19050">
            <a:solidFill>
              <a:srgbClr val="D9D9D9"/>
            </a:solidFill>
            <a:prstDash val="solid"/>
          </a:ln>
        </p:spPr>
        <p:txBody>
          <a:bodyPr/>
          <a:lstStyle/>
          <a:p>
            <a:endParaRPr lang="de-DE"/>
          </a:p>
        </p:txBody>
      </p:sp>
      <p:pic>
        <p:nvPicPr>
          <p:cNvPr id="9" name="Image 0" descr="/workspace/ki-timeline/logos/png/warp.png"/>
          <p:cNvPicPr>
            <a:picLocks noChangeAspect="1"/>
          </p:cNvPicPr>
          <p:nvPr/>
        </p:nvPicPr>
        <p:blipFill>
          <a:blip r:embed="rId3"/>
          <a:stretch>
            <a:fillRect/>
          </a:stretch>
        </p:blipFill>
        <p:spPr>
          <a:xfrm>
            <a:off x="795528" y="4681728"/>
            <a:ext cx="329184" cy="329184"/>
          </a:xfrm>
          <a:prstGeom prst="rect">
            <a:avLst/>
          </a:prstGeom>
        </p:spPr>
      </p:pic>
      <p:sp>
        <p:nvSpPr>
          <p:cNvPr id="10" name="Shape 7"/>
          <p:cNvSpPr/>
          <p:nvPr/>
        </p:nvSpPr>
        <p:spPr>
          <a:xfrm>
            <a:off x="1417320" y="4572000"/>
            <a:ext cx="548640" cy="548640"/>
          </a:xfrm>
          <a:prstGeom prst="ellipse">
            <a:avLst/>
          </a:prstGeom>
          <a:solidFill>
            <a:srgbClr val="FFFFFF"/>
          </a:solidFill>
          <a:ln w="19050">
            <a:solidFill>
              <a:srgbClr val="D9D9D9"/>
            </a:solidFill>
            <a:prstDash val="solid"/>
          </a:ln>
        </p:spPr>
        <p:txBody>
          <a:bodyPr/>
          <a:lstStyle/>
          <a:p>
            <a:endParaRPr lang="de-DE"/>
          </a:p>
        </p:txBody>
      </p:sp>
      <p:pic>
        <p:nvPicPr>
          <p:cNvPr id="11" name="Image 1" descr="/workspace/ki-timeline/logos/png/aider.png"/>
          <p:cNvPicPr>
            <a:picLocks noChangeAspect="1"/>
          </p:cNvPicPr>
          <p:nvPr/>
        </p:nvPicPr>
        <p:blipFill>
          <a:blip r:embed="rId4"/>
          <a:stretch>
            <a:fillRect/>
          </a:stretch>
        </p:blipFill>
        <p:spPr>
          <a:xfrm>
            <a:off x="1527048" y="4681728"/>
            <a:ext cx="329184" cy="329184"/>
          </a:xfrm>
          <a:prstGeom prst="rect">
            <a:avLst/>
          </a:prstGeom>
        </p:spPr>
      </p:pic>
      <p:sp>
        <p:nvSpPr>
          <p:cNvPr id="12" name="Shape 8"/>
          <p:cNvSpPr/>
          <p:nvPr/>
        </p:nvSpPr>
        <p:spPr>
          <a:xfrm>
            <a:off x="2148840" y="4572000"/>
            <a:ext cx="548640" cy="548640"/>
          </a:xfrm>
          <a:prstGeom prst="ellipse">
            <a:avLst/>
          </a:prstGeom>
          <a:solidFill>
            <a:srgbClr val="FFFFFF"/>
          </a:solidFill>
          <a:ln w="19050">
            <a:solidFill>
              <a:srgbClr val="D9D9D9"/>
            </a:solidFill>
            <a:prstDash val="solid"/>
          </a:ln>
        </p:spPr>
        <p:txBody>
          <a:bodyPr/>
          <a:lstStyle/>
          <a:p>
            <a:endParaRPr lang="de-DE"/>
          </a:p>
        </p:txBody>
      </p:sp>
      <p:pic>
        <p:nvPicPr>
          <p:cNvPr id="13" name="Image 2" descr="/workspace/ki-timeline/logos/png/claudecode.png"/>
          <p:cNvPicPr>
            <a:picLocks noChangeAspect="1"/>
          </p:cNvPicPr>
          <p:nvPr/>
        </p:nvPicPr>
        <p:blipFill>
          <a:blip r:embed="rId5"/>
          <a:stretch>
            <a:fillRect/>
          </a:stretch>
        </p:blipFill>
        <p:spPr>
          <a:xfrm>
            <a:off x="2258568" y="4681728"/>
            <a:ext cx="329184" cy="329184"/>
          </a:xfrm>
          <a:prstGeom prst="rect">
            <a:avLst/>
          </a:prstGeom>
        </p:spPr>
      </p:pic>
      <p:sp>
        <p:nvSpPr>
          <p:cNvPr id="14" name="Shape 9"/>
          <p:cNvSpPr/>
          <p:nvPr/>
        </p:nvSpPr>
        <p:spPr>
          <a:xfrm>
            <a:off x="2880360" y="4572000"/>
            <a:ext cx="548640" cy="548640"/>
          </a:xfrm>
          <a:prstGeom prst="ellipse">
            <a:avLst/>
          </a:prstGeom>
          <a:solidFill>
            <a:srgbClr val="FFFFFF"/>
          </a:solidFill>
          <a:ln w="19050">
            <a:solidFill>
              <a:srgbClr val="D9D9D9"/>
            </a:solidFill>
            <a:prstDash val="solid"/>
          </a:ln>
        </p:spPr>
        <p:txBody>
          <a:bodyPr/>
          <a:lstStyle/>
          <a:p>
            <a:endParaRPr lang="de-DE"/>
          </a:p>
        </p:txBody>
      </p:sp>
      <p:pic>
        <p:nvPicPr>
          <p:cNvPr id="15" name="Image 3" descr="/workspace/ki-timeline/logos/png/codex.png"/>
          <p:cNvPicPr>
            <a:picLocks noChangeAspect="1"/>
          </p:cNvPicPr>
          <p:nvPr/>
        </p:nvPicPr>
        <p:blipFill>
          <a:blip r:embed="rId6"/>
          <a:stretch>
            <a:fillRect/>
          </a:stretch>
        </p:blipFill>
        <p:spPr>
          <a:xfrm>
            <a:off x="2990088" y="4681728"/>
            <a:ext cx="329184" cy="329184"/>
          </a:xfrm>
          <a:prstGeom prst="rect">
            <a:avLst/>
          </a:prstGeom>
        </p:spPr>
      </p:pic>
      <p:sp>
        <p:nvSpPr>
          <p:cNvPr id="16" name="Shape 10"/>
          <p:cNvSpPr/>
          <p:nvPr/>
        </p:nvSpPr>
        <p:spPr>
          <a:xfrm>
            <a:off x="3611880" y="4572000"/>
            <a:ext cx="548640" cy="548640"/>
          </a:xfrm>
          <a:prstGeom prst="ellipse">
            <a:avLst/>
          </a:prstGeom>
          <a:solidFill>
            <a:srgbClr val="FFFFFF"/>
          </a:solidFill>
          <a:ln w="19050">
            <a:solidFill>
              <a:srgbClr val="D9D9D9"/>
            </a:solidFill>
            <a:prstDash val="solid"/>
          </a:ln>
        </p:spPr>
        <p:txBody>
          <a:bodyPr/>
          <a:lstStyle/>
          <a:p>
            <a:endParaRPr lang="de-DE"/>
          </a:p>
        </p:txBody>
      </p:sp>
      <p:pic>
        <p:nvPicPr>
          <p:cNvPr id="17" name="Image 4" descr="/workspace/ki-timeline/logos/png/geminicli.png"/>
          <p:cNvPicPr>
            <a:picLocks noChangeAspect="1"/>
          </p:cNvPicPr>
          <p:nvPr/>
        </p:nvPicPr>
        <p:blipFill>
          <a:blip r:embed="rId7"/>
          <a:stretch>
            <a:fillRect/>
          </a:stretch>
        </p:blipFill>
        <p:spPr>
          <a:xfrm>
            <a:off x="3721608" y="4681728"/>
            <a:ext cx="329184" cy="329184"/>
          </a:xfrm>
          <a:prstGeom prst="rect">
            <a:avLst/>
          </a:prstGeom>
        </p:spPr>
      </p:pic>
      <p:sp>
        <p:nvSpPr>
          <p:cNvPr id="18" name="Shape 11"/>
          <p:cNvSpPr/>
          <p:nvPr/>
        </p:nvSpPr>
        <p:spPr>
          <a:xfrm>
            <a:off x="4343400" y="4572000"/>
            <a:ext cx="548640" cy="548640"/>
          </a:xfrm>
          <a:prstGeom prst="ellipse">
            <a:avLst/>
          </a:prstGeom>
          <a:solidFill>
            <a:srgbClr val="FFFFFF"/>
          </a:solidFill>
          <a:ln w="19050">
            <a:solidFill>
              <a:srgbClr val="D9D9D9"/>
            </a:solidFill>
            <a:prstDash val="solid"/>
          </a:ln>
        </p:spPr>
        <p:txBody>
          <a:bodyPr/>
          <a:lstStyle/>
          <a:p>
            <a:endParaRPr lang="de-DE"/>
          </a:p>
        </p:txBody>
      </p:sp>
      <p:pic>
        <p:nvPicPr>
          <p:cNvPr id="19" name="Image 5" descr="/workspace/ki-timeline/logos/png/githubcopilot.png"/>
          <p:cNvPicPr>
            <a:picLocks noChangeAspect="1"/>
          </p:cNvPicPr>
          <p:nvPr/>
        </p:nvPicPr>
        <p:blipFill>
          <a:blip r:embed="rId8"/>
          <a:stretch>
            <a:fillRect/>
          </a:stretch>
        </p:blipFill>
        <p:spPr>
          <a:xfrm>
            <a:off x="4453128" y="4681728"/>
            <a:ext cx="329184" cy="329184"/>
          </a:xfrm>
          <a:prstGeom prst="rect">
            <a:avLst/>
          </a:prstGeom>
        </p:spPr>
      </p:pic>
      <p:sp>
        <p:nvSpPr>
          <p:cNvPr id="20" name="Shape 12"/>
          <p:cNvSpPr/>
          <p:nvPr/>
        </p:nvSpPr>
        <p:spPr>
          <a:xfrm>
            <a:off x="6172200" y="914400"/>
            <a:ext cx="5394960" cy="5074920"/>
          </a:xfrm>
          <a:prstGeom prst="rect">
            <a:avLst/>
          </a:prstGeom>
          <a:solidFill>
            <a:srgbClr val="1E1F29"/>
          </a:solidFill>
          <a:ln/>
        </p:spPr>
        <p:txBody>
          <a:bodyPr/>
          <a:lstStyle/>
          <a:p>
            <a:endParaRPr lang="de-DE"/>
          </a:p>
        </p:txBody>
      </p:sp>
      <p:sp>
        <p:nvSpPr>
          <p:cNvPr id="21" name="Shape 13"/>
          <p:cNvSpPr/>
          <p:nvPr/>
        </p:nvSpPr>
        <p:spPr>
          <a:xfrm>
            <a:off x="6172200" y="914400"/>
            <a:ext cx="5394960" cy="347472"/>
          </a:xfrm>
          <a:prstGeom prst="rect">
            <a:avLst/>
          </a:prstGeom>
          <a:solidFill>
            <a:srgbClr val="2C3E50"/>
          </a:solidFill>
          <a:ln/>
        </p:spPr>
        <p:txBody>
          <a:bodyPr/>
          <a:lstStyle/>
          <a:p>
            <a:endParaRPr lang="de-DE"/>
          </a:p>
        </p:txBody>
      </p:sp>
      <p:sp>
        <p:nvSpPr>
          <p:cNvPr id="22" name="Shape 14"/>
          <p:cNvSpPr/>
          <p:nvPr/>
        </p:nvSpPr>
        <p:spPr>
          <a:xfrm>
            <a:off x="6336792" y="1024128"/>
            <a:ext cx="128016" cy="128016"/>
          </a:xfrm>
          <a:prstGeom prst="ellipse">
            <a:avLst/>
          </a:prstGeom>
          <a:solidFill>
            <a:srgbClr val="E74C3C"/>
          </a:solidFill>
          <a:ln/>
        </p:spPr>
        <p:txBody>
          <a:bodyPr/>
          <a:lstStyle/>
          <a:p>
            <a:endParaRPr lang="de-DE"/>
          </a:p>
        </p:txBody>
      </p:sp>
      <p:sp>
        <p:nvSpPr>
          <p:cNvPr id="23" name="Shape 15"/>
          <p:cNvSpPr/>
          <p:nvPr/>
        </p:nvSpPr>
        <p:spPr>
          <a:xfrm>
            <a:off x="6565392" y="1024128"/>
            <a:ext cx="128016" cy="128016"/>
          </a:xfrm>
          <a:prstGeom prst="ellipse">
            <a:avLst/>
          </a:prstGeom>
          <a:solidFill>
            <a:srgbClr val="F1C40F"/>
          </a:solidFill>
          <a:ln/>
        </p:spPr>
        <p:txBody>
          <a:bodyPr/>
          <a:lstStyle/>
          <a:p>
            <a:endParaRPr lang="de-DE"/>
          </a:p>
        </p:txBody>
      </p:sp>
      <p:sp>
        <p:nvSpPr>
          <p:cNvPr id="24" name="Shape 16"/>
          <p:cNvSpPr/>
          <p:nvPr/>
        </p:nvSpPr>
        <p:spPr>
          <a:xfrm>
            <a:off x="6793992" y="1024128"/>
            <a:ext cx="128016" cy="128016"/>
          </a:xfrm>
          <a:prstGeom prst="ellipse">
            <a:avLst/>
          </a:prstGeom>
          <a:solidFill>
            <a:srgbClr val="2ECC71"/>
          </a:solidFill>
          <a:ln/>
        </p:spPr>
        <p:txBody>
          <a:bodyPr/>
          <a:lstStyle/>
          <a:p>
            <a:endParaRPr lang="de-DE"/>
          </a:p>
        </p:txBody>
      </p:sp>
      <p:sp>
        <p:nvSpPr>
          <p:cNvPr id="25" name="Text 17"/>
          <p:cNvSpPr/>
          <p:nvPr/>
        </p:nvSpPr>
        <p:spPr>
          <a:xfrm>
            <a:off x="7086600" y="914400"/>
            <a:ext cx="3566160" cy="347472"/>
          </a:xfrm>
          <a:prstGeom prst="rect">
            <a:avLst/>
          </a:prstGeom>
          <a:noFill/>
          <a:ln/>
        </p:spPr>
        <p:txBody>
          <a:bodyPr wrap="square" lIns="0" tIns="0" rIns="0" bIns="0" rtlCol="0" anchor="ctr"/>
          <a:lstStyle/>
          <a:p>
            <a:pPr marL="0" indent="0" algn="ctr">
              <a:buNone/>
            </a:pPr>
            <a:r>
              <a:rPr lang="en-US" sz="1100" dirty="0">
                <a:solidFill>
                  <a:srgbClr val="D2D3D5"/>
                </a:solidFill>
                <a:latin typeface="Consolas" pitchFamily="34" charset="0"/>
                <a:ea typeface="Consolas" pitchFamily="34" charset="-122"/>
                <a:cs typeface="Consolas" pitchFamily="34" charset="-120"/>
              </a:rPr>
              <a:t>terminal</a:t>
            </a:r>
            <a:endParaRPr lang="en-US" sz="1100" dirty="0"/>
          </a:p>
        </p:txBody>
      </p:sp>
      <p:sp>
        <p:nvSpPr>
          <p:cNvPr id="26" name="Text 18"/>
          <p:cNvSpPr/>
          <p:nvPr/>
        </p:nvSpPr>
        <p:spPr>
          <a:xfrm>
            <a:off x="6446520" y="1463040"/>
            <a:ext cx="4937760" cy="292608"/>
          </a:xfrm>
          <a:prstGeom prst="rect">
            <a:avLst/>
          </a:prstGeom>
          <a:noFill/>
          <a:ln/>
        </p:spPr>
        <p:txBody>
          <a:bodyPr wrap="square" lIns="0" tIns="0" rIns="0" bIns="0" rtlCol="0" anchor="ctr"/>
          <a:lstStyle/>
          <a:p>
            <a:pPr marL="0" indent="0">
              <a:buNone/>
            </a:pPr>
            <a:r>
              <a:rPr lang="en-US" sz="1400" b="1" dirty="0">
                <a:solidFill>
                  <a:srgbClr val="2ECC71"/>
                </a:solidFill>
                <a:latin typeface="Consolas" pitchFamily="34" charset="0"/>
                <a:ea typeface="Consolas" pitchFamily="34" charset="-122"/>
                <a:cs typeface="Consolas" pitchFamily="34" charset="-120"/>
              </a:rPr>
              <a:t>› </a:t>
            </a:r>
            <a:r>
              <a:rPr lang="en-US" sz="1400" b="1" dirty="0">
                <a:solidFill>
                  <a:srgbClr val="FFFFFF"/>
                </a:solidFill>
                <a:latin typeface="Consolas" pitchFamily="34" charset="0"/>
                <a:ea typeface="Consolas" pitchFamily="34" charset="-122"/>
                <a:cs typeface="Consolas" pitchFamily="34" charset="-120"/>
              </a:rPr>
              <a:t>Warp AI</a:t>
            </a:r>
            <a:r>
              <a:rPr lang="en-US" sz="1400" dirty="0">
                <a:solidFill>
                  <a:srgbClr val="8C9AAE"/>
                </a:solidFill>
                <a:latin typeface="Consolas" pitchFamily="34" charset="0"/>
                <a:ea typeface="Consolas" pitchFamily="34" charset="-122"/>
                <a:cs typeface="Consolas" pitchFamily="34" charset="-120"/>
              </a:rPr>
              <a:t>   # Mär 2023</a:t>
            </a:r>
            <a:endParaRPr lang="en-US" sz="1400" dirty="0"/>
          </a:p>
        </p:txBody>
      </p:sp>
      <p:sp>
        <p:nvSpPr>
          <p:cNvPr id="27" name="Text 19"/>
          <p:cNvSpPr/>
          <p:nvPr/>
        </p:nvSpPr>
        <p:spPr>
          <a:xfrm>
            <a:off x="6446520" y="1755648"/>
            <a:ext cx="4937760" cy="274320"/>
          </a:xfrm>
          <a:prstGeom prst="rect">
            <a:avLst/>
          </a:prstGeom>
          <a:noFill/>
          <a:ln/>
        </p:spPr>
        <p:txBody>
          <a:bodyPr wrap="square" lIns="0" tIns="0" rIns="0" bIns="0" rtlCol="0" anchor="ctr"/>
          <a:lstStyle/>
          <a:p>
            <a:pPr marL="0" indent="0">
              <a:buNone/>
            </a:pPr>
            <a:r>
              <a:rPr lang="en-US" sz="1200" dirty="0">
                <a:solidFill>
                  <a:srgbClr val="BFC5CE"/>
                </a:solidFill>
                <a:latin typeface="Consolas" pitchFamily="34" charset="0"/>
                <a:ea typeface="Consolas" pitchFamily="34" charset="-122"/>
                <a:cs typeface="Consolas" pitchFamily="34" charset="-120"/>
              </a:rPr>
              <a:t>  erklärt Fehler, schlägt Befehle vor</a:t>
            </a:r>
            <a:endParaRPr lang="en-US" sz="1200" dirty="0"/>
          </a:p>
        </p:txBody>
      </p:sp>
      <p:sp>
        <p:nvSpPr>
          <p:cNvPr id="28" name="Text 20"/>
          <p:cNvSpPr/>
          <p:nvPr/>
        </p:nvSpPr>
        <p:spPr>
          <a:xfrm>
            <a:off x="6446520" y="2176272"/>
            <a:ext cx="4937760" cy="292608"/>
          </a:xfrm>
          <a:prstGeom prst="rect">
            <a:avLst/>
          </a:prstGeom>
          <a:noFill/>
          <a:ln/>
        </p:spPr>
        <p:txBody>
          <a:bodyPr wrap="square" lIns="0" tIns="0" rIns="0" bIns="0" rtlCol="0" anchor="ctr"/>
          <a:lstStyle/>
          <a:p>
            <a:pPr marL="0" indent="0">
              <a:buNone/>
            </a:pPr>
            <a:r>
              <a:rPr lang="en-US" sz="1400" b="1" dirty="0">
                <a:solidFill>
                  <a:srgbClr val="2ECC71"/>
                </a:solidFill>
                <a:latin typeface="Consolas" pitchFamily="34" charset="0"/>
                <a:ea typeface="Consolas" pitchFamily="34" charset="-122"/>
                <a:cs typeface="Consolas" pitchFamily="34" charset="-120"/>
              </a:rPr>
              <a:t>› </a:t>
            </a:r>
            <a:r>
              <a:rPr lang="en-US" sz="1400" b="1" dirty="0">
                <a:solidFill>
                  <a:srgbClr val="FFFFFF"/>
                </a:solidFill>
                <a:latin typeface="Consolas" pitchFamily="34" charset="0"/>
                <a:ea typeface="Consolas" pitchFamily="34" charset="-122"/>
                <a:cs typeface="Consolas" pitchFamily="34" charset="-120"/>
              </a:rPr>
              <a:t>Aider</a:t>
            </a:r>
            <a:r>
              <a:rPr lang="en-US" sz="1400" dirty="0">
                <a:solidFill>
                  <a:srgbClr val="8C9AAE"/>
                </a:solidFill>
                <a:latin typeface="Consolas" pitchFamily="34" charset="0"/>
                <a:ea typeface="Consolas" pitchFamily="34" charset="-122"/>
                <a:cs typeface="Consolas" pitchFamily="34" charset="-120"/>
              </a:rPr>
              <a:t>   # Mai 2023</a:t>
            </a:r>
            <a:endParaRPr lang="en-US" sz="1400" dirty="0"/>
          </a:p>
        </p:txBody>
      </p:sp>
      <p:sp>
        <p:nvSpPr>
          <p:cNvPr id="29" name="Text 21"/>
          <p:cNvSpPr/>
          <p:nvPr/>
        </p:nvSpPr>
        <p:spPr>
          <a:xfrm>
            <a:off x="6446520" y="2468880"/>
            <a:ext cx="4937760" cy="274320"/>
          </a:xfrm>
          <a:prstGeom prst="rect">
            <a:avLst/>
          </a:prstGeom>
          <a:noFill/>
          <a:ln/>
        </p:spPr>
        <p:txBody>
          <a:bodyPr wrap="square" lIns="0" tIns="0" rIns="0" bIns="0" rtlCol="0" anchor="ctr"/>
          <a:lstStyle/>
          <a:p>
            <a:pPr marL="0" indent="0">
              <a:buNone/>
            </a:pPr>
            <a:r>
              <a:rPr lang="en-US" sz="1200" dirty="0">
                <a:solidFill>
                  <a:srgbClr val="BFC5CE"/>
                </a:solidFill>
                <a:latin typeface="Consolas" pitchFamily="34" charset="0"/>
                <a:ea typeface="Consolas" pitchFamily="34" charset="-122"/>
                <a:cs typeface="Consolas" pitchFamily="34" charset="-120"/>
              </a:rPr>
              <a:t>  Paarprogrammierer, committet in Git</a:t>
            </a:r>
            <a:endParaRPr lang="en-US" sz="1200" dirty="0"/>
          </a:p>
        </p:txBody>
      </p:sp>
      <p:sp>
        <p:nvSpPr>
          <p:cNvPr id="30" name="Text 22"/>
          <p:cNvSpPr/>
          <p:nvPr/>
        </p:nvSpPr>
        <p:spPr>
          <a:xfrm>
            <a:off x="6446520" y="2889504"/>
            <a:ext cx="4937760" cy="292608"/>
          </a:xfrm>
          <a:prstGeom prst="rect">
            <a:avLst/>
          </a:prstGeom>
          <a:noFill/>
          <a:ln/>
        </p:spPr>
        <p:txBody>
          <a:bodyPr wrap="square" lIns="0" tIns="0" rIns="0" bIns="0" rtlCol="0" anchor="ctr"/>
          <a:lstStyle/>
          <a:p>
            <a:pPr marL="0" indent="0">
              <a:buNone/>
            </a:pPr>
            <a:r>
              <a:rPr lang="en-US" sz="1400" b="1" dirty="0">
                <a:solidFill>
                  <a:srgbClr val="2ECC71"/>
                </a:solidFill>
                <a:latin typeface="Consolas" pitchFamily="34" charset="0"/>
                <a:ea typeface="Consolas" pitchFamily="34" charset="-122"/>
                <a:cs typeface="Consolas" pitchFamily="34" charset="-120"/>
              </a:rPr>
              <a:t>› </a:t>
            </a:r>
            <a:r>
              <a:rPr lang="en-US" sz="1400" b="1" dirty="0">
                <a:solidFill>
                  <a:srgbClr val="FFFFFF"/>
                </a:solidFill>
                <a:latin typeface="Consolas" pitchFamily="34" charset="0"/>
                <a:ea typeface="Consolas" pitchFamily="34" charset="-122"/>
                <a:cs typeface="Consolas" pitchFamily="34" charset="-120"/>
              </a:rPr>
              <a:t>Claude Code</a:t>
            </a:r>
            <a:r>
              <a:rPr lang="en-US" sz="1400" dirty="0">
                <a:solidFill>
                  <a:srgbClr val="8C9AAE"/>
                </a:solidFill>
                <a:latin typeface="Consolas" pitchFamily="34" charset="0"/>
                <a:ea typeface="Consolas" pitchFamily="34" charset="-122"/>
                <a:cs typeface="Consolas" pitchFamily="34" charset="-120"/>
              </a:rPr>
              <a:t>   # Feb 2025</a:t>
            </a:r>
            <a:endParaRPr lang="en-US" sz="1400" dirty="0"/>
          </a:p>
        </p:txBody>
      </p:sp>
      <p:sp>
        <p:nvSpPr>
          <p:cNvPr id="31" name="Text 23"/>
          <p:cNvSpPr/>
          <p:nvPr/>
        </p:nvSpPr>
        <p:spPr>
          <a:xfrm>
            <a:off x="6446520" y="3182112"/>
            <a:ext cx="4937760" cy="274320"/>
          </a:xfrm>
          <a:prstGeom prst="rect">
            <a:avLst/>
          </a:prstGeom>
          <a:noFill/>
          <a:ln/>
        </p:spPr>
        <p:txBody>
          <a:bodyPr wrap="square" lIns="0" tIns="0" rIns="0" bIns="0" rtlCol="0" anchor="ctr"/>
          <a:lstStyle/>
          <a:p>
            <a:pPr marL="0" indent="0">
              <a:buNone/>
            </a:pPr>
            <a:r>
              <a:rPr lang="en-US" sz="1200" dirty="0">
                <a:solidFill>
                  <a:srgbClr val="BFC5CE"/>
                </a:solidFill>
                <a:latin typeface="Consolas" pitchFamily="34" charset="0"/>
                <a:ea typeface="Consolas" pitchFamily="34" charset="-122"/>
                <a:cs typeface="Consolas" pitchFamily="34" charset="-120"/>
              </a:rPr>
              <a:t>  Agent im Terminal (Anthropic)</a:t>
            </a:r>
            <a:endParaRPr lang="en-US" sz="1200" dirty="0"/>
          </a:p>
        </p:txBody>
      </p:sp>
      <p:sp>
        <p:nvSpPr>
          <p:cNvPr id="32" name="Text 24"/>
          <p:cNvSpPr/>
          <p:nvPr/>
        </p:nvSpPr>
        <p:spPr>
          <a:xfrm>
            <a:off x="6446520" y="3602736"/>
            <a:ext cx="4937760" cy="292608"/>
          </a:xfrm>
          <a:prstGeom prst="rect">
            <a:avLst/>
          </a:prstGeom>
          <a:noFill/>
          <a:ln/>
        </p:spPr>
        <p:txBody>
          <a:bodyPr wrap="square" lIns="0" tIns="0" rIns="0" bIns="0" rtlCol="0" anchor="ctr"/>
          <a:lstStyle/>
          <a:p>
            <a:pPr marL="0" indent="0">
              <a:buNone/>
            </a:pPr>
            <a:r>
              <a:rPr lang="en-US" sz="1400" b="1" dirty="0">
                <a:solidFill>
                  <a:srgbClr val="2ECC71"/>
                </a:solidFill>
                <a:latin typeface="Consolas" pitchFamily="34" charset="0"/>
                <a:ea typeface="Consolas" pitchFamily="34" charset="-122"/>
                <a:cs typeface="Consolas" pitchFamily="34" charset="-120"/>
              </a:rPr>
              <a:t>› </a:t>
            </a:r>
            <a:r>
              <a:rPr lang="en-US" sz="1400" b="1" dirty="0">
                <a:solidFill>
                  <a:srgbClr val="FFFFFF"/>
                </a:solidFill>
                <a:latin typeface="Consolas" pitchFamily="34" charset="0"/>
                <a:ea typeface="Consolas" pitchFamily="34" charset="-122"/>
                <a:cs typeface="Consolas" pitchFamily="34" charset="-120"/>
              </a:rPr>
              <a:t>Codex CLI</a:t>
            </a:r>
            <a:r>
              <a:rPr lang="en-US" sz="1400" dirty="0">
                <a:solidFill>
                  <a:srgbClr val="8C9AAE"/>
                </a:solidFill>
                <a:latin typeface="Consolas" pitchFamily="34" charset="0"/>
                <a:ea typeface="Consolas" pitchFamily="34" charset="-122"/>
                <a:cs typeface="Consolas" pitchFamily="34" charset="-120"/>
              </a:rPr>
              <a:t>   # Apr 2025</a:t>
            </a:r>
            <a:endParaRPr lang="en-US" sz="1400" dirty="0"/>
          </a:p>
        </p:txBody>
      </p:sp>
      <p:sp>
        <p:nvSpPr>
          <p:cNvPr id="33" name="Text 25"/>
          <p:cNvSpPr/>
          <p:nvPr/>
        </p:nvSpPr>
        <p:spPr>
          <a:xfrm>
            <a:off x="6446520" y="3895344"/>
            <a:ext cx="4937760" cy="274320"/>
          </a:xfrm>
          <a:prstGeom prst="rect">
            <a:avLst/>
          </a:prstGeom>
          <a:noFill/>
          <a:ln/>
        </p:spPr>
        <p:txBody>
          <a:bodyPr wrap="square" lIns="0" tIns="0" rIns="0" bIns="0" rtlCol="0" anchor="ctr"/>
          <a:lstStyle/>
          <a:p>
            <a:pPr marL="0" indent="0">
              <a:buNone/>
            </a:pPr>
            <a:r>
              <a:rPr lang="en-US" sz="1200" dirty="0">
                <a:solidFill>
                  <a:srgbClr val="BFC5CE"/>
                </a:solidFill>
                <a:latin typeface="Consolas" pitchFamily="34" charset="0"/>
                <a:ea typeface="Consolas" pitchFamily="34" charset="-122"/>
                <a:cs typeface="Consolas" pitchFamily="34" charset="-120"/>
              </a:rPr>
              <a:t>  quelloffener Code-Agent (OpenAI)</a:t>
            </a:r>
            <a:endParaRPr lang="en-US" sz="1200" dirty="0"/>
          </a:p>
        </p:txBody>
      </p:sp>
      <p:sp>
        <p:nvSpPr>
          <p:cNvPr id="34" name="Text 26"/>
          <p:cNvSpPr/>
          <p:nvPr/>
        </p:nvSpPr>
        <p:spPr>
          <a:xfrm>
            <a:off x="6446520" y="4315968"/>
            <a:ext cx="4937760" cy="292608"/>
          </a:xfrm>
          <a:prstGeom prst="rect">
            <a:avLst/>
          </a:prstGeom>
          <a:noFill/>
          <a:ln/>
        </p:spPr>
        <p:txBody>
          <a:bodyPr wrap="square" lIns="0" tIns="0" rIns="0" bIns="0" rtlCol="0" anchor="ctr"/>
          <a:lstStyle/>
          <a:p>
            <a:pPr marL="0" indent="0">
              <a:buNone/>
            </a:pPr>
            <a:r>
              <a:rPr lang="en-US" sz="1400" b="1" dirty="0">
                <a:solidFill>
                  <a:srgbClr val="2ECC71"/>
                </a:solidFill>
                <a:latin typeface="Consolas" pitchFamily="34" charset="0"/>
                <a:ea typeface="Consolas" pitchFamily="34" charset="-122"/>
                <a:cs typeface="Consolas" pitchFamily="34" charset="-120"/>
              </a:rPr>
              <a:t>› </a:t>
            </a:r>
            <a:r>
              <a:rPr lang="en-US" sz="1400" b="1" dirty="0">
                <a:solidFill>
                  <a:srgbClr val="FFFFFF"/>
                </a:solidFill>
                <a:latin typeface="Consolas" pitchFamily="34" charset="0"/>
                <a:ea typeface="Consolas" pitchFamily="34" charset="-122"/>
                <a:cs typeface="Consolas" pitchFamily="34" charset="-120"/>
              </a:rPr>
              <a:t>Gemini CLI</a:t>
            </a:r>
            <a:r>
              <a:rPr lang="en-US" sz="1400" dirty="0">
                <a:solidFill>
                  <a:srgbClr val="8C9AAE"/>
                </a:solidFill>
                <a:latin typeface="Consolas" pitchFamily="34" charset="0"/>
                <a:ea typeface="Consolas" pitchFamily="34" charset="-122"/>
                <a:cs typeface="Consolas" pitchFamily="34" charset="-120"/>
              </a:rPr>
              <a:t>   # Jun 2025</a:t>
            </a:r>
            <a:endParaRPr lang="en-US" sz="1400" dirty="0"/>
          </a:p>
        </p:txBody>
      </p:sp>
      <p:sp>
        <p:nvSpPr>
          <p:cNvPr id="35" name="Text 27"/>
          <p:cNvSpPr/>
          <p:nvPr/>
        </p:nvSpPr>
        <p:spPr>
          <a:xfrm>
            <a:off x="6446520" y="4608576"/>
            <a:ext cx="4937760" cy="274320"/>
          </a:xfrm>
          <a:prstGeom prst="rect">
            <a:avLst/>
          </a:prstGeom>
          <a:noFill/>
          <a:ln/>
        </p:spPr>
        <p:txBody>
          <a:bodyPr wrap="square" lIns="0" tIns="0" rIns="0" bIns="0" rtlCol="0" anchor="ctr"/>
          <a:lstStyle/>
          <a:p>
            <a:pPr marL="0" indent="0">
              <a:buNone/>
            </a:pPr>
            <a:r>
              <a:rPr lang="en-US" sz="1200" dirty="0">
                <a:solidFill>
                  <a:srgbClr val="BFC5CE"/>
                </a:solidFill>
                <a:latin typeface="Consolas" pitchFamily="34" charset="0"/>
                <a:ea typeface="Consolas" pitchFamily="34" charset="-122"/>
                <a:cs typeface="Consolas" pitchFamily="34" charset="-120"/>
              </a:rPr>
              <a:t>  quelloffen, erweiterbar per MCP</a:t>
            </a:r>
            <a:endParaRPr lang="en-US" sz="1200" dirty="0"/>
          </a:p>
        </p:txBody>
      </p:sp>
      <p:sp>
        <p:nvSpPr>
          <p:cNvPr id="36" name="Text 28"/>
          <p:cNvSpPr/>
          <p:nvPr/>
        </p:nvSpPr>
        <p:spPr>
          <a:xfrm>
            <a:off x="6446520" y="5029200"/>
            <a:ext cx="4937760" cy="292608"/>
          </a:xfrm>
          <a:prstGeom prst="rect">
            <a:avLst/>
          </a:prstGeom>
          <a:noFill/>
          <a:ln/>
        </p:spPr>
        <p:txBody>
          <a:bodyPr wrap="square" lIns="0" tIns="0" rIns="0" bIns="0" rtlCol="0" anchor="ctr"/>
          <a:lstStyle/>
          <a:p>
            <a:pPr marL="0" indent="0">
              <a:buNone/>
            </a:pPr>
            <a:r>
              <a:rPr lang="en-US" sz="1400" b="1" dirty="0">
                <a:solidFill>
                  <a:srgbClr val="2ECC71"/>
                </a:solidFill>
                <a:latin typeface="Consolas" pitchFamily="34" charset="0"/>
                <a:ea typeface="Consolas" pitchFamily="34" charset="-122"/>
                <a:cs typeface="Consolas" pitchFamily="34" charset="-120"/>
              </a:rPr>
              <a:t>› </a:t>
            </a:r>
            <a:r>
              <a:rPr lang="en-US" sz="1400" b="1" dirty="0">
                <a:solidFill>
                  <a:srgbClr val="FFFFFF"/>
                </a:solidFill>
                <a:latin typeface="Consolas" pitchFamily="34" charset="0"/>
                <a:ea typeface="Consolas" pitchFamily="34" charset="-122"/>
                <a:cs typeface="Consolas" pitchFamily="34" charset="-120"/>
              </a:rPr>
              <a:t>GitHub Copilot CLI</a:t>
            </a:r>
            <a:r>
              <a:rPr lang="en-US" sz="1400" dirty="0">
                <a:solidFill>
                  <a:srgbClr val="8C9AAE"/>
                </a:solidFill>
                <a:latin typeface="Consolas" pitchFamily="34" charset="0"/>
                <a:ea typeface="Consolas" pitchFamily="34" charset="-122"/>
                <a:cs typeface="Consolas" pitchFamily="34" charset="-120"/>
              </a:rPr>
              <a:t>   # Sep 2025</a:t>
            </a:r>
            <a:endParaRPr lang="en-US" sz="1400" dirty="0"/>
          </a:p>
        </p:txBody>
      </p:sp>
      <p:sp>
        <p:nvSpPr>
          <p:cNvPr id="37" name="Text 29"/>
          <p:cNvSpPr/>
          <p:nvPr/>
        </p:nvSpPr>
        <p:spPr>
          <a:xfrm>
            <a:off x="6446520" y="5321808"/>
            <a:ext cx="4937760" cy="274320"/>
          </a:xfrm>
          <a:prstGeom prst="rect">
            <a:avLst/>
          </a:prstGeom>
          <a:noFill/>
          <a:ln/>
        </p:spPr>
        <p:txBody>
          <a:bodyPr wrap="square" lIns="0" tIns="0" rIns="0" bIns="0" rtlCol="0" anchor="ctr"/>
          <a:lstStyle/>
          <a:p>
            <a:pPr marL="0" indent="0">
              <a:buNone/>
            </a:pPr>
            <a:r>
              <a:rPr lang="en-US" sz="1200" dirty="0">
                <a:solidFill>
                  <a:srgbClr val="BFC5CE"/>
                </a:solidFill>
                <a:latin typeface="Consolas" pitchFamily="34" charset="0"/>
                <a:ea typeface="Consolas" pitchFamily="34" charset="-122"/>
                <a:cs typeface="Consolas" pitchFamily="34" charset="-120"/>
              </a:rPr>
              <a:t>  Copilot-Agent im Terminal</a:t>
            </a:r>
            <a:endParaRPr lang="en-US" sz="1200" dirty="0"/>
          </a:p>
        </p:txBody>
      </p:sp>
      <p:sp>
        <p:nvSpPr>
          <p:cNvPr id="38" name="Shape 30"/>
          <p:cNvSpPr/>
          <p:nvPr/>
        </p:nvSpPr>
        <p:spPr>
          <a:xfrm>
            <a:off x="6446520" y="5760720"/>
            <a:ext cx="118872" cy="219456"/>
          </a:xfrm>
          <a:prstGeom prst="rect">
            <a:avLst/>
          </a:prstGeom>
          <a:solidFill>
            <a:srgbClr val="2ECC71"/>
          </a:solidFill>
          <a:ln/>
        </p:spPr>
        <p:txBody>
          <a:bodyPr/>
          <a:lstStyle/>
          <a:p>
            <a:endParaRPr lang="de-DE"/>
          </a:p>
        </p:txBody>
      </p:sp>
      <p:sp>
        <p:nvSpPr>
          <p:cNvPr id="39" name="Shape 31"/>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40" name="Shape 32"/>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41" name="Text 33"/>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42" name="Shape 34"/>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43" name="Text 35"/>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44" name="Shape 36"/>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45" name="Text 37"/>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46" name="Shape 38"/>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47" name="Text 39"/>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48" name="Shape 40"/>
          <p:cNvSpPr/>
          <p:nvPr/>
        </p:nvSpPr>
        <p:spPr>
          <a:xfrm>
            <a:off x="8692530" y="6359652"/>
            <a:ext cx="82296" cy="82296"/>
          </a:xfrm>
          <a:prstGeom prst="ellipse">
            <a:avLst/>
          </a:prstGeom>
          <a:solidFill>
            <a:srgbClr val="D62828"/>
          </a:solidFill>
          <a:ln/>
        </p:spPr>
        <p:txBody>
          <a:bodyPr/>
          <a:lstStyle/>
          <a:p>
            <a:endParaRPr lang="de-DE"/>
          </a:p>
        </p:txBody>
      </p:sp>
      <p:sp>
        <p:nvSpPr>
          <p:cNvPr id="49" name="Shape 41"/>
          <p:cNvSpPr/>
          <p:nvPr/>
        </p:nvSpPr>
        <p:spPr>
          <a:xfrm>
            <a:off x="8778028" y="6364224"/>
            <a:ext cx="1473397" cy="73152"/>
          </a:xfrm>
          <a:prstGeom prst="rect">
            <a:avLst/>
          </a:prstGeom>
          <a:solidFill>
            <a:srgbClr val="3D4C61"/>
          </a:solidFill>
          <a:ln/>
        </p:spPr>
        <p:txBody>
          <a:bodyPr/>
          <a:lstStyle/>
          <a:p>
            <a:endParaRPr lang="de-DE"/>
          </a:p>
        </p:txBody>
      </p:sp>
      <p:sp>
        <p:nvSpPr>
          <p:cNvPr id="50" name="Text 42"/>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17</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3"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4" name="Text 2"/>
          <p:cNvSpPr/>
          <p:nvPr/>
        </p:nvSpPr>
        <p:spPr>
          <a:xfrm>
            <a:off x="685800" y="777240"/>
            <a:ext cx="4572000" cy="1280160"/>
          </a:xfrm>
          <a:prstGeom prst="rect">
            <a:avLst/>
          </a:prstGeom>
          <a:noFill/>
          <a:ln/>
        </p:spPr>
        <p:txBody>
          <a:bodyPr wrap="square" lIns="0" tIns="0" rIns="0" bIns="0" rtlCol="0" anchor="ctr"/>
          <a:lstStyle/>
          <a:p>
            <a:pPr marL="0" indent="0">
              <a:buNone/>
            </a:pPr>
            <a:r>
              <a:rPr lang="en-US" sz="6800" dirty="0">
                <a:solidFill>
                  <a:srgbClr val="5B4BD6"/>
                </a:solidFill>
                <a:latin typeface="Playfair Display" pitchFamily="34" charset="0"/>
                <a:ea typeface="Playfair Display" pitchFamily="34" charset="-122"/>
                <a:cs typeface="Playfair Display" pitchFamily="34" charset="-120"/>
              </a:rPr>
              <a:t>2016–2026</a:t>
            </a:r>
            <a:endParaRPr lang="en-US" sz="6800" dirty="0"/>
          </a:p>
        </p:txBody>
      </p:sp>
      <p:sp>
        <p:nvSpPr>
          <p:cNvPr id="5" name="Text 3"/>
          <p:cNvSpPr/>
          <p:nvPr/>
        </p:nvSpPr>
        <p:spPr>
          <a:xfrm>
            <a:off x="5394960" y="960120"/>
            <a:ext cx="612648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12 · Agenten &amp; Bots</a:t>
            </a:r>
            <a:endParaRPr lang="en-US" sz="1600" dirty="0"/>
          </a:p>
        </p:txBody>
      </p:sp>
      <p:sp>
        <p:nvSpPr>
          <p:cNvPr id="6" name="Text 4"/>
          <p:cNvSpPr/>
          <p:nvPr/>
        </p:nvSpPr>
        <p:spPr>
          <a:xfrm>
            <a:off x="5394960" y="1298448"/>
            <a:ext cx="6126480" cy="685800"/>
          </a:xfrm>
          <a:prstGeom prst="rect">
            <a:avLst/>
          </a:prstGeom>
          <a:noFill/>
          <a:ln/>
        </p:spPr>
        <p:txBody>
          <a:bodyPr wrap="square" lIns="0" tIns="0" rIns="0" bIns="0" rtlCol="0" anchor="ctr"/>
          <a:lstStyle/>
          <a:p>
            <a:pPr marL="0" indent="0">
              <a:buNone/>
            </a:pPr>
            <a:r>
              <a:rPr lang="en-US" sz="2700" dirty="0">
                <a:solidFill>
                  <a:srgbClr val="3D4C61"/>
                </a:solidFill>
                <a:latin typeface="Poppins SemiBold" pitchFamily="34" charset="0"/>
                <a:ea typeface="Poppins SemiBold" pitchFamily="34" charset="-122"/>
                <a:cs typeface="Poppins SemiBold" pitchFamily="34" charset="-120"/>
              </a:rPr>
              <a:t>Vom Chatbot zum Agenten</a:t>
            </a:r>
            <a:endParaRPr lang="en-US" sz="2700" dirty="0"/>
          </a:p>
        </p:txBody>
      </p:sp>
      <p:sp>
        <p:nvSpPr>
          <p:cNvPr id="7" name="Shape 5"/>
          <p:cNvSpPr/>
          <p:nvPr/>
        </p:nvSpPr>
        <p:spPr>
          <a:xfrm>
            <a:off x="845820" y="2400300"/>
            <a:ext cx="777240" cy="777240"/>
          </a:xfrm>
          <a:prstGeom prst="ellipse">
            <a:avLst/>
          </a:prstGeom>
          <a:solidFill>
            <a:srgbClr val="9AA3AE"/>
          </a:solidFill>
          <a:ln/>
        </p:spPr>
        <p:txBody>
          <a:bodyPr/>
          <a:lstStyle/>
          <a:p>
            <a:endParaRPr lang="de-DE"/>
          </a:p>
        </p:txBody>
      </p:sp>
      <p:sp>
        <p:nvSpPr>
          <p:cNvPr id="8" name="Text 6"/>
          <p:cNvSpPr/>
          <p:nvPr/>
        </p:nvSpPr>
        <p:spPr>
          <a:xfrm>
            <a:off x="845820" y="2400300"/>
            <a:ext cx="777240" cy="777240"/>
          </a:xfrm>
          <a:prstGeom prst="rect">
            <a:avLst/>
          </a:prstGeom>
          <a:noFill/>
          <a:ln/>
        </p:spPr>
        <p:txBody>
          <a:bodyPr wrap="square" lIns="0" tIns="0" rIns="0" bIns="0" rtlCol="0" anchor="ctr"/>
          <a:lstStyle/>
          <a:p>
            <a:pPr marL="0" indent="0" algn="ctr">
              <a:buNone/>
            </a:pPr>
            <a:r>
              <a:rPr lang="en-US" sz="1800" dirty="0">
                <a:solidFill>
                  <a:srgbClr val="FFFFFF"/>
                </a:solidFill>
                <a:latin typeface="Poppins SemiBold" pitchFamily="34" charset="0"/>
                <a:ea typeface="Poppins SemiBold" pitchFamily="34" charset="-122"/>
                <a:cs typeface="Poppins SemiBold" pitchFamily="34" charset="-120"/>
              </a:rPr>
              <a:t>Bot</a:t>
            </a:r>
            <a:endParaRPr lang="en-US" sz="1800" dirty="0"/>
          </a:p>
        </p:txBody>
      </p:sp>
      <p:sp>
        <p:nvSpPr>
          <p:cNvPr id="9" name="Text 7"/>
          <p:cNvSpPr/>
          <p:nvPr/>
        </p:nvSpPr>
        <p:spPr>
          <a:xfrm>
            <a:off x="1760220" y="2514600"/>
            <a:ext cx="1394460" cy="548640"/>
          </a:xfrm>
          <a:prstGeom prst="rect">
            <a:avLst/>
          </a:prstGeom>
          <a:noFill/>
          <a:ln/>
        </p:spPr>
        <p:txBody>
          <a:bodyPr wrap="square" lIns="0" tIns="0" rIns="0" bIns="0" rtlCol="0" anchor="ctr">
            <a:normAutofit/>
          </a:bodyPr>
          <a:lstStyle/>
          <a:p>
            <a:pPr marL="0" indent="0">
              <a:buNone/>
            </a:pPr>
            <a:r>
              <a:rPr lang="en-US" sz="1400" dirty="0">
                <a:solidFill>
                  <a:srgbClr val="595959"/>
                </a:solidFill>
                <a:latin typeface="Poppins SemiBold" pitchFamily="34" charset="0"/>
                <a:ea typeface="Poppins SemiBold" pitchFamily="34" charset="-122"/>
                <a:cs typeface="Poppins SemiBold" pitchFamily="34" charset="-120"/>
              </a:rPr>
              <a:t>Chatbots</a:t>
            </a:r>
            <a:endParaRPr lang="en-US" sz="1400" dirty="0"/>
          </a:p>
        </p:txBody>
      </p:sp>
      <p:sp>
        <p:nvSpPr>
          <p:cNvPr id="10" name="Shape 8"/>
          <p:cNvSpPr/>
          <p:nvPr/>
        </p:nvSpPr>
        <p:spPr>
          <a:xfrm>
            <a:off x="3090672" y="2679192"/>
            <a:ext cx="274320" cy="219456"/>
          </a:xfrm>
          <a:prstGeom prst="rightArrow">
            <a:avLst/>
          </a:prstGeom>
          <a:solidFill>
            <a:srgbClr val="BFBFBF"/>
          </a:solidFill>
          <a:ln/>
        </p:spPr>
        <p:txBody>
          <a:bodyPr/>
          <a:lstStyle/>
          <a:p>
            <a:endParaRPr lang="de-DE"/>
          </a:p>
        </p:txBody>
      </p:sp>
      <p:sp>
        <p:nvSpPr>
          <p:cNvPr id="11" name="Shape 9"/>
          <p:cNvSpPr/>
          <p:nvPr/>
        </p:nvSpPr>
        <p:spPr>
          <a:xfrm>
            <a:off x="777240" y="3611880"/>
            <a:ext cx="274320" cy="274320"/>
          </a:xfrm>
          <a:prstGeom prst="ellipse">
            <a:avLst/>
          </a:prstGeom>
          <a:solidFill>
            <a:srgbClr val="FFFFFF"/>
          </a:solidFill>
          <a:ln w="19050">
            <a:solidFill>
              <a:srgbClr val="D9D9D9"/>
            </a:solidFill>
            <a:prstDash val="solid"/>
          </a:ln>
        </p:spPr>
        <p:txBody>
          <a:bodyPr/>
          <a:lstStyle/>
          <a:p>
            <a:endParaRPr lang="de-DE"/>
          </a:p>
        </p:txBody>
      </p:sp>
      <p:pic>
        <p:nvPicPr>
          <p:cNvPr id="12" name="Image 0" descr="/workspace/ki-timeline/logos/png/microsoft.png"/>
          <p:cNvPicPr>
            <a:picLocks noChangeAspect="1"/>
          </p:cNvPicPr>
          <p:nvPr/>
        </p:nvPicPr>
        <p:blipFill>
          <a:blip r:embed="rId3"/>
          <a:stretch>
            <a:fillRect/>
          </a:stretch>
        </p:blipFill>
        <p:spPr>
          <a:xfrm>
            <a:off x="832104" y="3666744"/>
            <a:ext cx="164592" cy="164592"/>
          </a:xfrm>
          <a:prstGeom prst="rect">
            <a:avLst/>
          </a:prstGeom>
        </p:spPr>
      </p:pic>
      <p:sp>
        <p:nvSpPr>
          <p:cNvPr id="13" name="Text 10"/>
          <p:cNvSpPr/>
          <p:nvPr/>
        </p:nvSpPr>
        <p:spPr>
          <a:xfrm>
            <a:off x="1124712" y="3611880"/>
            <a:ext cx="2194560" cy="274320"/>
          </a:xfrm>
          <a:prstGeom prst="rect">
            <a:avLst/>
          </a:prstGeom>
          <a:noFill/>
          <a:ln/>
        </p:spPr>
        <p:txBody>
          <a:bodyPr wrap="square" lIns="0" tIns="0" rIns="0" bIns="0" rtlCol="0" anchor="ctr"/>
          <a:lstStyle/>
          <a:p>
            <a:pPr marL="0" indent="0">
              <a:buNone/>
            </a:pPr>
            <a:r>
              <a:rPr lang="en-US" sz="1000" b="1" dirty="0">
                <a:solidFill>
                  <a:srgbClr val="808080"/>
                </a:solidFill>
                <a:latin typeface="Poppins" pitchFamily="34" charset="0"/>
                <a:ea typeface="Poppins" pitchFamily="34" charset="-122"/>
                <a:cs typeface="Poppins" pitchFamily="34" charset="-120"/>
              </a:rPr>
              <a:t>Mär 2016  </a:t>
            </a:r>
            <a:r>
              <a:rPr lang="en-US" sz="1200" dirty="0">
                <a:solidFill>
                  <a:srgbClr val="181818"/>
                </a:solidFill>
                <a:latin typeface="Lato" pitchFamily="34" charset="0"/>
                <a:ea typeface="Lato" pitchFamily="34" charset="-122"/>
                <a:cs typeface="Lato" pitchFamily="34" charset="-120"/>
              </a:rPr>
              <a:t>Tay</a:t>
            </a:r>
            <a:endParaRPr lang="en-US" sz="1000" dirty="0"/>
          </a:p>
        </p:txBody>
      </p:sp>
      <p:sp>
        <p:nvSpPr>
          <p:cNvPr id="14" name="Shape 11"/>
          <p:cNvSpPr/>
          <p:nvPr/>
        </p:nvSpPr>
        <p:spPr>
          <a:xfrm>
            <a:off x="777240" y="3968496"/>
            <a:ext cx="274320" cy="274320"/>
          </a:xfrm>
          <a:prstGeom prst="ellipse">
            <a:avLst/>
          </a:prstGeom>
          <a:solidFill>
            <a:srgbClr val="FFFFFF"/>
          </a:solidFill>
          <a:ln w="19050">
            <a:solidFill>
              <a:srgbClr val="D9D9D9"/>
            </a:solidFill>
            <a:prstDash val="solid"/>
          </a:ln>
        </p:spPr>
        <p:txBody>
          <a:bodyPr/>
          <a:lstStyle/>
          <a:p>
            <a:endParaRPr lang="de-DE"/>
          </a:p>
        </p:txBody>
      </p:sp>
      <p:pic>
        <p:nvPicPr>
          <p:cNvPr id="15" name="Image 1" descr="/workspace/ki-timeline/logos/png/messenger.png"/>
          <p:cNvPicPr>
            <a:picLocks noChangeAspect="1"/>
          </p:cNvPicPr>
          <p:nvPr/>
        </p:nvPicPr>
        <p:blipFill>
          <a:blip r:embed="rId4"/>
          <a:stretch>
            <a:fillRect/>
          </a:stretch>
        </p:blipFill>
        <p:spPr>
          <a:xfrm>
            <a:off x="832104" y="4023360"/>
            <a:ext cx="164592" cy="164592"/>
          </a:xfrm>
          <a:prstGeom prst="rect">
            <a:avLst/>
          </a:prstGeom>
        </p:spPr>
      </p:pic>
      <p:sp>
        <p:nvSpPr>
          <p:cNvPr id="16" name="Text 12"/>
          <p:cNvSpPr/>
          <p:nvPr/>
        </p:nvSpPr>
        <p:spPr>
          <a:xfrm>
            <a:off x="1124712" y="3968496"/>
            <a:ext cx="2194560" cy="274320"/>
          </a:xfrm>
          <a:prstGeom prst="rect">
            <a:avLst/>
          </a:prstGeom>
          <a:noFill/>
          <a:ln/>
        </p:spPr>
        <p:txBody>
          <a:bodyPr wrap="square" lIns="0" tIns="0" rIns="0" bIns="0" rtlCol="0" anchor="ctr"/>
          <a:lstStyle/>
          <a:p>
            <a:pPr marL="0" indent="0">
              <a:buNone/>
            </a:pPr>
            <a:r>
              <a:rPr lang="en-US" sz="1000" b="1" dirty="0">
                <a:solidFill>
                  <a:srgbClr val="808080"/>
                </a:solidFill>
                <a:latin typeface="Poppins" pitchFamily="34" charset="0"/>
                <a:ea typeface="Poppins" pitchFamily="34" charset="-122"/>
                <a:cs typeface="Poppins" pitchFamily="34" charset="-120"/>
              </a:rPr>
              <a:t>Apr 2016  </a:t>
            </a:r>
            <a:r>
              <a:rPr lang="en-US" sz="1200" dirty="0">
                <a:solidFill>
                  <a:srgbClr val="181818"/>
                </a:solidFill>
                <a:latin typeface="Lato" pitchFamily="34" charset="0"/>
                <a:ea typeface="Lato" pitchFamily="34" charset="-122"/>
                <a:cs typeface="Lato" pitchFamily="34" charset="-120"/>
              </a:rPr>
              <a:t>Messenger-Bots</a:t>
            </a:r>
            <a:endParaRPr lang="en-US" sz="1000" dirty="0"/>
          </a:p>
        </p:txBody>
      </p:sp>
      <p:sp>
        <p:nvSpPr>
          <p:cNvPr id="17" name="Shape 13"/>
          <p:cNvSpPr/>
          <p:nvPr/>
        </p:nvSpPr>
        <p:spPr>
          <a:xfrm>
            <a:off x="3497580" y="2354580"/>
            <a:ext cx="868680" cy="868680"/>
          </a:xfrm>
          <a:prstGeom prst="ellipse">
            <a:avLst/>
          </a:prstGeom>
          <a:solidFill>
            <a:srgbClr val="9D93E6"/>
          </a:solidFill>
          <a:ln/>
        </p:spPr>
        <p:txBody>
          <a:bodyPr/>
          <a:lstStyle/>
          <a:p>
            <a:endParaRPr lang="de-DE"/>
          </a:p>
        </p:txBody>
      </p:sp>
      <p:sp>
        <p:nvSpPr>
          <p:cNvPr id="18" name="Text 14"/>
          <p:cNvSpPr/>
          <p:nvPr/>
        </p:nvSpPr>
        <p:spPr>
          <a:xfrm>
            <a:off x="3497580" y="2354580"/>
            <a:ext cx="868680" cy="868680"/>
          </a:xfrm>
          <a:prstGeom prst="rect">
            <a:avLst/>
          </a:prstGeom>
          <a:noFill/>
          <a:ln/>
        </p:spPr>
        <p:txBody>
          <a:bodyPr wrap="square" lIns="0" tIns="0" rIns="0" bIns="0" rtlCol="0" anchor="ctr"/>
          <a:lstStyle/>
          <a:p>
            <a:pPr marL="0" indent="0" algn="ctr">
              <a:buNone/>
            </a:pPr>
            <a:r>
              <a:rPr lang="en-US" sz="3400" dirty="0">
                <a:solidFill>
                  <a:srgbClr val="FFFFFF"/>
                </a:solidFill>
                <a:latin typeface="Playfair Display" pitchFamily="34" charset="0"/>
                <a:ea typeface="Playfair Display" pitchFamily="34" charset="-122"/>
                <a:cs typeface="Playfair Display" pitchFamily="34" charset="-120"/>
              </a:rPr>
              <a:t>1</a:t>
            </a:r>
            <a:endParaRPr lang="en-US" sz="3400" dirty="0"/>
          </a:p>
        </p:txBody>
      </p:sp>
      <p:sp>
        <p:nvSpPr>
          <p:cNvPr id="19" name="Text 15"/>
          <p:cNvSpPr/>
          <p:nvPr/>
        </p:nvSpPr>
        <p:spPr>
          <a:xfrm>
            <a:off x="4503420" y="2514600"/>
            <a:ext cx="1348740" cy="548640"/>
          </a:xfrm>
          <a:prstGeom prst="rect">
            <a:avLst/>
          </a:prstGeom>
          <a:noFill/>
          <a:ln/>
        </p:spPr>
        <p:txBody>
          <a:bodyPr wrap="square" lIns="0" tIns="0" rIns="0" bIns="0" rtlCol="0" anchor="ctr">
            <a:normAutofit/>
          </a:bodyPr>
          <a:lstStyle/>
          <a:p>
            <a:pPr marL="0" indent="0">
              <a:buNone/>
            </a:pPr>
            <a:r>
              <a:rPr lang="en-US" sz="1400" dirty="0">
                <a:solidFill>
                  <a:srgbClr val="5B4BD6"/>
                </a:solidFill>
                <a:latin typeface="Poppins SemiBold" pitchFamily="34" charset="0"/>
                <a:ea typeface="Poppins SemiBold" pitchFamily="34" charset="-122"/>
                <a:cs typeface="Poppins SemiBold" pitchFamily="34" charset="-120"/>
              </a:rPr>
              <a:t>Plugins</a:t>
            </a:r>
            <a:endParaRPr lang="en-US" sz="1400" dirty="0"/>
          </a:p>
        </p:txBody>
      </p:sp>
      <p:sp>
        <p:nvSpPr>
          <p:cNvPr id="20" name="Shape 16"/>
          <p:cNvSpPr/>
          <p:nvPr/>
        </p:nvSpPr>
        <p:spPr>
          <a:xfrm>
            <a:off x="5788152" y="2679192"/>
            <a:ext cx="274320" cy="219456"/>
          </a:xfrm>
          <a:prstGeom prst="rightArrow">
            <a:avLst/>
          </a:prstGeom>
          <a:solidFill>
            <a:srgbClr val="BFBFBF"/>
          </a:solidFill>
          <a:ln/>
        </p:spPr>
        <p:txBody>
          <a:bodyPr/>
          <a:lstStyle/>
          <a:p>
            <a:endParaRPr lang="de-DE"/>
          </a:p>
        </p:txBody>
      </p:sp>
      <p:sp>
        <p:nvSpPr>
          <p:cNvPr id="21" name="Shape 17"/>
          <p:cNvSpPr/>
          <p:nvPr/>
        </p:nvSpPr>
        <p:spPr>
          <a:xfrm>
            <a:off x="3474720" y="3611880"/>
            <a:ext cx="274320" cy="274320"/>
          </a:xfrm>
          <a:prstGeom prst="ellipse">
            <a:avLst/>
          </a:prstGeom>
          <a:solidFill>
            <a:srgbClr val="FFFFFF"/>
          </a:solidFill>
          <a:ln w="19050">
            <a:solidFill>
              <a:srgbClr val="D9D9D9"/>
            </a:solidFill>
            <a:prstDash val="solid"/>
          </a:ln>
        </p:spPr>
        <p:txBody>
          <a:bodyPr/>
          <a:lstStyle/>
          <a:p>
            <a:endParaRPr lang="de-DE"/>
          </a:p>
        </p:txBody>
      </p:sp>
      <p:pic>
        <p:nvPicPr>
          <p:cNvPr id="22" name="Image 2" descr="/workspace/ki-timeline/logos/png/openai.png"/>
          <p:cNvPicPr>
            <a:picLocks noChangeAspect="1"/>
          </p:cNvPicPr>
          <p:nvPr/>
        </p:nvPicPr>
        <p:blipFill>
          <a:blip r:embed="rId5"/>
          <a:stretch>
            <a:fillRect/>
          </a:stretch>
        </p:blipFill>
        <p:spPr>
          <a:xfrm>
            <a:off x="3529584" y="3666744"/>
            <a:ext cx="164592" cy="164592"/>
          </a:xfrm>
          <a:prstGeom prst="rect">
            <a:avLst/>
          </a:prstGeom>
        </p:spPr>
      </p:pic>
      <p:sp>
        <p:nvSpPr>
          <p:cNvPr id="23" name="Text 18"/>
          <p:cNvSpPr/>
          <p:nvPr/>
        </p:nvSpPr>
        <p:spPr>
          <a:xfrm>
            <a:off x="3822192" y="3611880"/>
            <a:ext cx="2194560" cy="274320"/>
          </a:xfrm>
          <a:prstGeom prst="rect">
            <a:avLst/>
          </a:prstGeom>
          <a:noFill/>
          <a:ln/>
        </p:spPr>
        <p:txBody>
          <a:bodyPr wrap="square" lIns="0" tIns="0" rIns="0" bIns="0" rtlCol="0" anchor="ctr"/>
          <a:lstStyle/>
          <a:p>
            <a:pPr marL="0" indent="0">
              <a:buNone/>
            </a:pPr>
            <a:r>
              <a:rPr lang="en-US" sz="1000" b="1" dirty="0">
                <a:solidFill>
                  <a:srgbClr val="808080"/>
                </a:solidFill>
                <a:latin typeface="Poppins" pitchFamily="34" charset="0"/>
                <a:ea typeface="Poppins" pitchFamily="34" charset="-122"/>
                <a:cs typeface="Poppins" pitchFamily="34" charset="-120"/>
              </a:rPr>
              <a:t>Mär 2023  </a:t>
            </a:r>
            <a:r>
              <a:rPr lang="en-US" sz="1200" dirty="0">
                <a:solidFill>
                  <a:srgbClr val="181818"/>
                </a:solidFill>
                <a:latin typeface="Lato" pitchFamily="34" charset="0"/>
                <a:ea typeface="Lato" pitchFamily="34" charset="-122"/>
                <a:cs typeface="Lato" pitchFamily="34" charset="-120"/>
              </a:rPr>
              <a:t>ChatGPT Plugins</a:t>
            </a:r>
            <a:endParaRPr lang="en-US" sz="1000" dirty="0"/>
          </a:p>
        </p:txBody>
      </p:sp>
      <p:sp>
        <p:nvSpPr>
          <p:cNvPr id="24" name="Shape 19"/>
          <p:cNvSpPr/>
          <p:nvPr/>
        </p:nvSpPr>
        <p:spPr>
          <a:xfrm>
            <a:off x="6149340" y="2308860"/>
            <a:ext cx="960120" cy="960120"/>
          </a:xfrm>
          <a:prstGeom prst="ellipse">
            <a:avLst/>
          </a:prstGeom>
          <a:solidFill>
            <a:srgbClr val="7B6EDD"/>
          </a:solidFill>
          <a:ln/>
        </p:spPr>
        <p:txBody>
          <a:bodyPr/>
          <a:lstStyle/>
          <a:p>
            <a:endParaRPr lang="de-DE"/>
          </a:p>
        </p:txBody>
      </p:sp>
      <p:sp>
        <p:nvSpPr>
          <p:cNvPr id="25" name="Text 20"/>
          <p:cNvSpPr/>
          <p:nvPr/>
        </p:nvSpPr>
        <p:spPr>
          <a:xfrm>
            <a:off x="6149340" y="2308860"/>
            <a:ext cx="960120" cy="960120"/>
          </a:xfrm>
          <a:prstGeom prst="rect">
            <a:avLst/>
          </a:prstGeom>
          <a:noFill/>
          <a:ln/>
        </p:spPr>
        <p:txBody>
          <a:bodyPr wrap="square" lIns="0" tIns="0" rIns="0" bIns="0" rtlCol="0" anchor="ctr"/>
          <a:lstStyle/>
          <a:p>
            <a:pPr marL="0" indent="0" algn="ctr">
              <a:buNone/>
            </a:pPr>
            <a:r>
              <a:rPr lang="en-US" sz="3400" dirty="0">
                <a:solidFill>
                  <a:srgbClr val="FFFFFF"/>
                </a:solidFill>
                <a:latin typeface="Playfair Display" pitchFamily="34" charset="0"/>
                <a:ea typeface="Playfair Display" pitchFamily="34" charset="-122"/>
                <a:cs typeface="Playfair Display" pitchFamily="34" charset="-120"/>
              </a:rPr>
              <a:t>2</a:t>
            </a:r>
            <a:endParaRPr lang="en-US" sz="3400" dirty="0"/>
          </a:p>
        </p:txBody>
      </p:sp>
      <p:sp>
        <p:nvSpPr>
          <p:cNvPr id="26" name="Text 21"/>
          <p:cNvSpPr/>
          <p:nvPr/>
        </p:nvSpPr>
        <p:spPr>
          <a:xfrm>
            <a:off x="7246620" y="2514600"/>
            <a:ext cx="1303020" cy="548640"/>
          </a:xfrm>
          <a:prstGeom prst="rect">
            <a:avLst/>
          </a:prstGeom>
          <a:noFill/>
          <a:ln/>
        </p:spPr>
        <p:txBody>
          <a:bodyPr wrap="square" lIns="0" tIns="0" rIns="0" bIns="0" rtlCol="0" anchor="ctr">
            <a:normAutofit/>
          </a:bodyPr>
          <a:lstStyle/>
          <a:p>
            <a:pPr marL="0" indent="0">
              <a:buNone/>
            </a:pPr>
            <a:r>
              <a:rPr lang="en-US" sz="1400" dirty="0">
                <a:solidFill>
                  <a:srgbClr val="5B4BD6"/>
                </a:solidFill>
                <a:latin typeface="Poppins SemiBold" pitchFamily="34" charset="0"/>
                <a:ea typeface="Poppins SemiBold" pitchFamily="34" charset="-122"/>
                <a:cs typeface="Poppins SemiBold" pitchFamily="34" charset="-120"/>
              </a:rPr>
              <a:t>Werkzeug-</a:t>
            </a:r>
            <a:endParaRPr lang="en-US" sz="1400" dirty="0"/>
          </a:p>
          <a:p>
            <a:pPr marL="0" indent="0">
              <a:buNone/>
            </a:pPr>
            <a:r>
              <a:rPr lang="en-US" sz="1400" dirty="0">
                <a:solidFill>
                  <a:srgbClr val="5B4BD6"/>
                </a:solidFill>
                <a:latin typeface="Poppins SemiBold" pitchFamily="34" charset="0"/>
                <a:ea typeface="Poppins SemiBold" pitchFamily="34" charset="-122"/>
                <a:cs typeface="Poppins SemiBold" pitchFamily="34" charset="-120"/>
              </a:rPr>
              <a:t>nutzung</a:t>
            </a:r>
            <a:endParaRPr lang="en-US" sz="1400" dirty="0"/>
          </a:p>
        </p:txBody>
      </p:sp>
      <p:sp>
        <p:nvSpPr>
          <p:cNvPr id="27" name="Shape 22"/>
          <p:cNvSpPr/>
          <p:nvPr/>
        </p:nvSpPr>
        <p:spPr>
          <a:xfrm>
            <a:off x="8485632" y="2679192"/>
            <a:ext cx="274320" cy="219456"/>
          </a:xfrm>
          <a:prstGeom prst="rightArrow">
            <a:avLst/>
          </a:prstGeom>
          <a:solidFill>
            <a:srgbClr val="BFBFBF"/>
          </a:solidFill>
          <a:ln/>
        </p:spPr>
        <p:txBody>
          <a:bodyPr/>
          <a:lstStyle/>
          <a:p>
            <a:endParaRPr lang="de-DE"/>
          </a:p>
        </p:txBody>
      </p:sp>
      <p:sp>
        <p:nvSpPr>
          <p:cNvPr id="28" name="Shape 23"/>
          <p:cNvSpPr/>
          <p:nvPr/>
        </p:nvSpPr>
        <p:spPr>
          <a:xfrm>
            <a:off x="6172200" y="3611880"/>
            <a:ext cx="274320" cy="274320"/>
          </a:xfrm>
          <a:prstGeom prst="ellipse">
            <a:avLst/>
          </a:prstGeom>
          <a:solidFill>
            <a:srgbClr val="FFFFFF"/>
          </a:solidFill>
          <a:ln w="19050">
            <a:solidFill>
              <a:srgbClr val="D9D9D9"/>
            </a:solidFill>
            <a:prstDash val="solid"/>
          </a:ln>
        </p:spPr>
        <p:txBody>
          <a:bodyPr/>
          <a:lstStyle/>
          <a:p>
            <a:endParaRPr lang="de-DE"/>
          </a:p>
        </p:txBody>
      </p:sp>
      <p:pic>
        <p:nvPicPr>
          <p:cNvPr id="29" name="Image 3" descr="/workspace/ki-timeline/logos/png/openai.png"/>
          <p:cNvPicPr>
            <a:picLocks noChangeAspect="1"/>
          </p:cNvPicPr>
          <p:nvPr/>
        </p:nvPicPr>
        <p:blipFill>
          <a:blip r:embed="rId5"/>
          <a:stretch>
            <a:fillRect/>
          </a:stretch>
        </p:blipFill>
        <p:spPr>
          <a:xfrm>
            <a:off x="6227064" y="3666744"/>
            <a:ext cx="164592" cy="164592"/>
          </a:xfrm>
          <a:prstGeom prst="rect">
            <a:avLst/>
          </a:prstGeom>
        </p:spPr>
      </p:pic>
      <p:sp>
        <p:nvSpPr>
          <p:cNvPr id="30" name="Text 24"/>
          <p:cNvSpPr/>
          <p:nvPr/>
        </p:nvSpPr>
        <p:spPr>
          <a:xfrm>
            <a:off x="6519672" y="3611880"/>
            <a:ext cx="2194560" cy="274320"/>
          </a:xfrm>
          <a:prstGeom prst="rect">
            <a:avLst/>
          </a:prstGeom>
          <a:noFill/>
          <a:ln/>
        </p:spPr>
        <p:txBody>
          <a:bodyPr wrap="square" lIns="0" tIns="0" rIns="0" bIns="0" rtlCol="0" anchor="ctr"/>
          <a:lstStyle/>
          <a:p>
            <a:pPr marL="0" indent="0">
              <a:buNone/>
            </a:pPr>
            <a:r>
              <a:rPr lang="en-US" sz="1000" b="1" dirty="0">
                <a:solidFill>
                  <a:srgbClr val="808080"/>
                </a:solidFill>
                <a:latin typeface="Poppins" pitchFamily="34" charset="0"/>
                <a:ea typeface="Poppins" pitchFamily="34" charset="-122"/>
                <a:cs typeface="Poppins" pitchFamily="34" charset="-120"/>
              </a:rPr>
              <a:t>Jun 2023  </a:t>
            </a:r>
            <a:r>
              <a:rPr lang="en-US" sz="1200" dirty="0">
                <a:solidFill>
                  <a:srgbClr val="181818"/>
                </a:solidFill>
                <a:latin typeface="Lato" pitchFamily="34" charset="0"/>
                <a:ea typeface="Lato" pitchFamily="34" charset="-122"/>
                <a:cs typeface="Lato" pitchFamily="34" charset="-120"/>
              </a:rPr>
              <a:t>Function Calling</a:t>
            </a:r>
            <a:endParaRPr lang="en-US" sz="1000" dirty="0"/>
          </a:p>
        </p:txBody>
      </p:sp>
      <p:sp>
        <p:nvSpPr>
          <p:cNvPr id="31" name="Shape 25"/>
          <p:cNvSpPr/>
          <p:nvPr/>
        </p:nvSpPr>
        <p:spPr>
          <a:xfrm>
            <a:off x="6172200" y="3968496"/>
            <a:ext cx="274320" cy="274320"/>
          </a:xfrm>
          <a:prstGeom prst="ellipse">
            <a:avLst/>
          </a:prstGeom>
          <a:solidFill>
            <a:srgbClr val="FFFFFF"/>
          </a:solidFill>
          <a:ln w="19050">
            <a:solidFill>
              <a:srgbClr val="D9D9D9"/>
            </a:solidFill>
            <a:prstDash val="solid"/>
          </a:ln>
        </p:spPr>
        <p:txBody>
          <a:bodyPr/>
          <a:lstStyle/>
          <a:p>
            <a:endParaRPr lang="de-DE"/>
          </a:p>
        </p:txBody>
      </p:sp>
      <p:pic>
        <p:nvPicPr>
          <p:cNvPr id="32" name="Image 4" descr="/workspace/ki-timeline/logos/png/openai.png"/>
          <p:cNvPicPr>
            <a:picLocks noChangeAspect="1"/>
          </p:cNvPicPr>
          <p:nvPr/>
        </p:nvPicPr>
        <p:blipFill>
          <a:blip r:embed="rId5"/>
          <a:stretch>
            <a:fillRect/>
          </a:stretch>
        </p:blipFill>
        <p:spPr>
          <a:xfrm>
            <a:off x="6227064" y="4023360"/>
            <a:ext cx="164592" cy="164592"/>
          </a:xfrm>
          <a:prstGeom prst="rect">
            <a:avLst/>
          </a:prstGeom>
        </p:spPr>
      </p:pic>
      <p:sp>
        <p:nvSpPr>
          <p:cNvPr id="33" name="Text 26"/>
          <p:cNvSpPr/>
          <p:nvPr/>
        </p:nvSpPr>
        <p:spPr>
          <a:xfrm>
            <a:off x="6519672" y="3968496"/>
            <a:ext cx="2194560" cy="274320"/>
          </a:xfrm>
          <a:prstGeom prst="rect">
            <a:avLst/>
          </a:prstGeom>
          <a:noFill/>
          <a:ln/>
        </p:spPr>
        <p:txBody>
          <a:bodyPr wrap="square" lIns="0" tIns="0" rIns="0" bIns="0" rtlCol="0" anchor="ctr"/>
          <a:lstStyle/>
          <a:p>
            <a:pPr marL="0" indent="0">
              <a:buNone/>
            </a:pPr>
            <a:r>
              <a:rPr lang="en-US" sz="1000" b="1" dirty="0">
                <a:solidFill>
                  <a:srgbClr val="808080"/>
                </a:solidFill>
                <a:latin typeface="Poppins" pitchFamily="34" charset="0"/>
                <a:ea typeface="Poppins" pitchFamily="34" charset="-122"/>
                <a:cs typeface="Poppins" pitchFamily="34" charset="-120"/>
              </a:rPr>
              <a:t>Nov 2023  </a:t>
            </a:r>
            <a:r>
              <a:rPr lang="en-US" sz="1200" dirty="0">
                <a:solidFill>
                  <a:srgbClr val="181818"/>
                </a:solidFill>
                <a:latin typeface="Lato" pitchFamily="34" charset="0"/>
                <a:ea typeface="Lato" pitchFamily="34" charset="-122"/>
                <a:cs typeface="Lato" pitchFamily="34" charset="-120"/>
              </a:rPr>
              <a:t>Custom GPTs</a:t>
            </a:r>
            <a:endParaRPr lang="en-US" sz="1000" dirty="0"/>
          </a:p>
        </p:txBody>
      </p:sp>
      <p:sp>
        <p:nvSpPr>
          <p:cNvPr id="34" name="Shape 27"/>
          <p:cNvSpPr/>
          <p:nvPr/>
        </p:nvSpPr>
        <p:spPr>
          <a:xfrm>
            <a:off x="6172200" y="4325112"/>
            <a:ext cx="274320" cy="274320"/>
          </a:xfrm>
          <a:prstGeom prst="ellipse">
            <a:avLst/>
          </a:prstGeom>
          <a:solidFill>
            <a:srgbClr val="FFFFFF"/>
          </a:solidFill>
          <a:ln w="19050">
            <a:solidFill>
              <a:srgbClr val="D9D9D9"/>
            </a:solidFill>
            <a:prstDash val="solid"/>
          </a:ln>
        </p:spPr>
        <p:txBody>
          <a:bodyPr/>
          <a:lstStyle/>
          <a:p>
            <a:endParaRPr lang="de-DE"/>
          </a:p>
        </p:txBody>
      </p:sp>
      <p:pic>
        <p:nvPicPr>
          <p:cNvPr id="35" name="Image 5" descr="/workspace/ki-timeline/logos/png/mcp.png"/>
          <p:cNvPicPr>
            <a:picLocks noChangeAspect="1"/>
          </p:cNvPicPr>
          <p:nvPr/>
        </p:nvPicPr>
        <p:blipFill>
          <a:blip r:embed="rId6"/>
          <a:stretch>
            <a:fillRect/>
          </a:stretch>
        </p:blipFill>
        <p:spPr>
          <a:xfrm>
            <a:off x="6227064" y="4379976"/>
            <a:ext cx="164592" cy="164592"/>
          </a:xfrm>
          <a:prstGeom prst="rect">
            <a:avLst/>
          </a:prstGeom>
        </p:spPr>
      </p:pic>
      <p:sp>
        <p:nvSpPr>
          <p:cNvPr id="36" name="Text 28"/>
          <p:cNvSpPr/>
          <p:nvPr/>
        </p:nvSpPr>
        <p:spPr>
          <a:xfrm>
            <a:off x="6519672" y="4325112"/>
            <a:ext cx="2194560" cy="274320"/>
          </a:xfrm>
          <a:prstGeom prst="rect">
            <a:avLst/>
          </a:prstGeom>
          <a:noFill/>
          <a:ln/>
        </p:spPr>
        <p:txBody>
          <a:bodyPr wrap="square" lIns="0" tIns="0" rIns="0" bIns="0" rtlCol="0" anchor="ctr"/>
          <a:lstStyle/>
          <a:p>
            <a:pPr marL="0" indent="0">
              <a:buNone/>
            </a:pPr>
            <a:r>
              <a:rPr lang="en-US" sz="1000" b="1" dirty="0">
                <a:solidFill>
                  <a:srgbClr val="808080"/>
                </a:solidFill>
                <a:latin typeface="Poppins" pitchFamily="34" charset="0"/>
                <a:ea typeface="Poppins" pitchFamily="34" charset="-122"/>
                <a:cs typeface="Poppins" pitchFamily="34" charset="-120"/>
              </a:rPr>
              <a:t>Nov 2024  </a:t>
            </a:r>
            <a:r>
              <a:rPr lang="en-US" sz="1200" dirty="0">
                <a:solidFill>
                  <a:srgbClr val="181818"/>
                </a:solidFill>
                <a:latin typeface="Lato" pitchFamily="34" charset="0"/>
                <a:ea typeface="Lato" pitchFamily="34" charset="-122"/>
                <a:cs typeface="Lato" pitchFamily="34" charset="-120"/>
              </a:rPr>
              <a:t>Model Context Protocol</a:t>
            </a:r>
            <a:endParaRPr lang="en-US" sz="1000" dirty="0"/>
          </a:p>
        </p:txBody>
      </p:sp>
      <p:sp>
        <p:nvSpPr>
          <p:cNvPr id="37" name="Shape 29"/>
          <p:cNvSpPr/>
          <p:nvPr/>
        </p:nvSpPr>
        <p:spPr>
          <a:xfrm>
            <a:off x="8801100" y="2263140"/>
            <a:ext cx="1051560" cy="1051560"/>
          </a:xfrm>
          <a:prstGeom prst="ellipse">
            <a:avLst/>
          </a:prstGeom>
          <a:solidFill>
            <a:srgbClr val="5B4BD6"/>
          </a:solidFill>
          <a:ln/>
        </p:spPr>
        <p:txBody>
          <a:bodyPr/>
          <a:lstStyle/>
          <a:p>
            <a:endParaRPr lang="de-DE"/>
          </a:p>
        </p:txBody>
      </p:sp>
      <p:sp>
        <p:nvSpPr>
          <p:cNvPr id="38" name="Text 30"/>
          <p:cNvSpPr/>
          <p:nvPr/>
        </p:nvSpPr>
        <p:spPr>
          <a:xfrm>
            <a:off x="8801100" y="2263140"/>
            <a:ext cx="1051560" cy="1051560"/>
          </a:xfrm>
          <a:prstGeom prst="rect">
            <a:avLst/>
          </a:prstGeom>
          <a:noFill/>
          <a:ln/>
        </p:spPr>
        <p:txBody>
          <a:bodyPr wrap="square" lIns="0" tIns="0" rIns="0" bIns="0" rtlCol="0" anchor="ctr"/>
          <a:lstStyle/>
          <a:p>
            <a:pPr marL="0" indent="0" algn="ctr">
              <a:buNone/>
            </a:pPr>
            <a:r>
              <a:rPr lang="en-US" sz="3400" dirty="0">
                <a:solidFill>
                  <a:srgbClr val="FFFFFF"/>
                </a:solidFill>
                <a:latin typeface="Playfair Display" pitchFamily="34" charset="0"/>
                <a:ea typeface="Playfair Display" pitchFamily="34" charset="-122"/>
                <a:cs typeface="Playfair Display" pitchFamily="34" charset="-120"/>
              </a:rPr>
              <a:t>3</a:t>
            </a:r>
            <a:endParaRPr lang="en-US" sz="3400" dirty="0"/>
          </a:p>
        </p:txBody>
      </p:sp>
      <p:sp>
        <p:nvSpPr>
          <p:cNvPr id="39" name="Text 31"/>
          <p:cNvSpPr/>
          <p:nvPr/>
        </p:nvSpPr>
        <p:spPr>
          <a:xfrm>
            <a:off x="9989820" y="2514600"/>
            <a:ext cx="1257300" cy="548640"/>
          </a:xfrm>
          <a:prstGeom prst="rect">
            <a:avLst/>
          </a:prstGeom>
          <a:noFill/>
          <a:ln/>
        </p:spPr>
        <p:txBody>
          <a:bodyPr wrap="square" lIns="0" tIns="0" rIns="0" bIns="0" rtlCol="0" anchor="ctr">
            <a:normAutofit/>
          </a:bodyPr>
          <a:lstStyle/>
          <a:p>
            <a:pPr marL="0" indent="0">
              <a:buNone/>
            </a:pPr>
            <a:r>
              <a:rPr lang="en-US" sz="1400" dirty="0">
                <a:solidFill>
                  <a:srgbClr val="5B4BD6"/>
                </a:solidFill>
                <a:latin typeface="Poppins SemiBold" pitchFamily="34" charset="0"/>
                <a:ea typeface="Poppins SemiBold" pitchFamily="34" charset="-122"/>
                <a:cs typeface="Poppins SemiBold" pitchFamily="34" charset="-120"/>
              </a:rPr>
              <a:t>Autonome Agenten</a:t>
            </a:r>
            <a:endParaRPr lang="en-US" sz="1400" dirty="0"/>
          </a:p>
        </p:txBody>
      </p:sp>
      <p:sp>
        <p:nvSpPr>
          <p:cNvPr id="40" name="Shape 32"/>
          <p:cNvSpPr/>
          <p:nvPr/>
        </p:nvSpPr>
        <p:spPr>
          <a:xfrm>
            <a:off x="8869680" y="3611880"/>
            <a:ext cx="274320" cy="274320"/>
          </a:xfrm>
          <a:prstGeom prst="ellipse">
            <a:avLst/>
          </a:prstGeom>
          <a:solidFill>
            <a:srgbClr val="FFFFFF"/>
          </a:solidFill>
          <a:ln w="19050">
            <a:solidFill>
              <a:srgbClr val="D9D9D9"/>
            </a:solidFill>
            <a:prstDash val="solid"/>
          </a:ln>
        </p:spPr>
        <p:txBody>
          <a:bodyPr/>
          <a:lstStyle/>
          <a:p>
            <a:endParaRPr lang="de-DE"/>
          </a:p>
        </p:txBody>
      </p:sp>
      <p:pic>
        <p:nvPicPr>
          <p:cNvPr id="41" name="Image 6" descr="/workspace/ki-timeline/logos/png/autogpt.png"/>
          <p:cNvPicPr>
            <a:picLocks noChangeAspect="1"/>
          </p:cNvPicPr>
          <p:nvPr/>
        </p:nvPicPr>
        <p:blipFill>
          <a:blip r:embed="rId7"/>
          <a:stretch>
            <a:fillRect/>
          </a:stretch>
        </p:blipFill>
        <p:spPr>
          <a:xfrm>
            <a:off x="8924544" y="3666744"/>
            <a:ext cx="164592" cy="164592"/>
          </a:xfrm>
          <a:prstGeom prst="rect">
            <a:avLst/>
          </a:prstGeom>
        </p:spPr>
      </p:pic>
      <p:sp>
        <p:nvSpPr>
          <p:cNvPr id="42" name="Text 33"/>
          <p:cNvSpPr/>
          <p:nvPr/>
        </p:nvSpPr>
        <p:spPr>
          <a:xfrm>
            <a:off x="9217152" y="3611880"/>
            <a:ext cx="2194560" cy="274320"/>
          </a:xfrm>
          <a:prstGeom prst="rect">
            <a:avLst/>
          </a:prstGeom>
          <a:noFill/>
          <a:ln/>
        </p:spPr>
        <p:txBody>
          <a:bodyPr wrap="square" lIns="0" tIns="0" rIns="0" bIns="0" rtlCol="0" anchor="ctr"/>
          <a:lstStyle/>
          <a:p>
            <a:pPr marL="0" indent="0">
              <a:buNone/>
            </a:pPr>
            <a:r>
              <a:rPr lang="en-US" sz="1000" b="1" dirty="0">
                <a:solidFill>
                  <a:srgbClr val="808080"/>
                </a:solidFill>
                <a:latin typeface="Poppins" pitchFamily="34" charset="0"/>
                <a:ea typeface="Poppins" pitchFamily="34" charset="-122"/>
                <a:cs typeface="Poppins" pitchFamily="34" charset="-120"/>
              </a:rPr>
              <a:t>Mär 2023  </a:t>
            </a:r>
            <a:r>
              <a:rPr lang="en-US" sz="1200" dirty="0">
                <a:solidFill>
                  <a:srgbClr val="181818"/>
                </a:solidFill>
                <a:latin typeface="Lato" pitchFamily="34" charset="0"/>
                <a:ea typeface="Lato" pitchFamily="34" charset="-122"/>
                <a:cs typeface="Lato" pitchFamily="34" charset="-120"/>
              </a:rPr>
              <a:t>AutoGPT</a:t>
            </a:r>
            <a:endParaRPr lang="en-US" sz="1000" dirty="0"/>
          </a:p>
        </p:txBody>
      </p:sp>
      <p:sp>
        <p:nvSpPr>
          <p:cNvPr id="43" name="Shape 34"/>
          <p:cNvSpPr/>
          <p:nvPr/>
        </p:nvSpPr>
        <p:spPr>
          <a:xfrm>
            <a:off x="8869680" y="3968496"/>
            <a:ext cx="274320" cy="274320"/>
          </a:xfrm>
          <a:prstGeom prst="ellipse">
            <a:avLst/>
          </a:prstGeom>
          <a:solidFill>
            <a:srgbClr val="FFFFFF"/>
          </a:solidFill>
          <a:ln w="19050">
            <a:solidFill>
              <a:srgbClr val="D9D9D9"/>
            </a:solidFill>
            <a:prstDash val="solid"/>
          </a:ln>
        </p:spPr>
        <p:txBody>
          <a:bodyPr/>
          <a:lstStyle/>
          <a:p>
            <a:endParaRPr lang="de-DE"/>
          </a:p>
        </p:txBody>
      </p:sp>
      <p:pic>
        <p:nvPicPr>
          <p:cNvPr id="44" name="Image 7" descr="/workspace/ki-timeline/logos/png/devin.png"/>
          <p:cNvPicPr>
            <a:picLocks noChangeAspect="1"/>
          </p:cNvPicPr>
          <p:nvPr/>
        </p:nvPicPr>
        <p:blipFill>
          <a:blip r:embed="rId8"/>
          <a:stretch>
            <a:fillRect/>
          </a:stretch>
        </p:blipFill>
        <p:spPr>
          <a:xfrm>
            <a:off x="8924544" y="4023360"/>
            <a:ext cx="164592" cy="164592"/>
          </a:xfrm>
          <a:prstGeom prst="rect">
            <a:avLst/>
          </a:prstGeom>
        </p:spPr>
      </p:pic>
      <p:sp>
        <p:nvSpPr>
          <p:cNvPr id="45" name="Text 35"/>
          <p:cNvSpPr/>
          <p:nvPr/>
        </p:nvSpPr>
        <p:spPr>
          <a:xfrm>
            <a:off x="9217152" y="3968496"/>
            <a:ext cx="2194560" cy="274320"/>
          </a:xfrm>
          <a:prstGeom prst="rect">
            <a:avLst/>
          </a:prstGeom>
          <a:noFill/>
          <a:ln/>
        </p:spPr>
        <p:txBody>
          <a:bodyPr wrap="square" lIns="0" tIns="0" rIns="0" bIns="0" rtlCol="0" anchor="ctr"/>
          <a:lstStyle/>
          <a:p>
            <a:pPr marL="0" indent="0">
              <a:buNone/>
            </a:pPr>
            <a:r>
              <a:rPr lang="en-US" sz="1000" b="1" dirty="0">
                <a:solidFill>
                  <a:srgbClr val="808080"/>
                </a:solidFill>
                <a:latin typeface="Poppins" pitchFamily="34" charset="0"/>
                <a:ea typeface="Poppins" pitchFamily="34" charset="-122"/>
                <a:cs typeface="Poppins" pitchFamily="34" charset="-120"/>
              </a:rPr>
              <a:t>Mär 2024  </a:t>
            </a:r>
            <a:r>
              <a:rPr lang="en-US" sz="1200" dirty="0">
                <a:solidFill>
                  <a:srgbClr val="181818"/>
                </a:solidFill>
                <a:latin typeface="Lato" pitchFamily="34" charset="0"/>
                <a:ea typeface="Lato" pitchFamily="34" charset="-122"/>
                <a:cs typeface="Lato" pitchFamily="34" charset="-120"/>
              </a:rPr>
              <a:t>Devin</a:t>
            </a:r>
            <a:endParaRPr lang="en-US" sz="1000" dirty="0"/>
          </a:p>
        </p:txBody>
      </p:sp>
      <p:sp>
        <p:nvSpPr>
          <p:cNvPr id="46" name="Shape 36"/>
          <p:cNvSpPr/>
          <p:nvPr/>
        </p:nvSpPr>
        <p:spPr>
          <a:xfrm>
            <a:off x="8869680" y="4325112"/>
            <a:ext cx="274320" cy="274320"/>
          </a:xfrm>
          <a:prstGeom prst="ellipse">
            <a:avLst/>
          </a:prstGeom>
          <a:solidFill>
            <a:srgbClr val="FFFFFF"/>
          </a:solidFill>
          <a:ln w="19050">
            <a:solidFill>
              <a:srgbClr val="D9D9D9"/>
            </a:solidFill>
            <a:prstDash val="solid"/>
          </a:ln>
        </p:spPr>
        <p:txBody>
          <a:bodyPr/>
          <a:lstStyle/>
          <a:p>
            <a:endParaRPr lang="de-DE"/>
          </a:p>
        </p:txBody>
      </p:sp>
      <p:pic>
        <p:nvPicPr>
          <p:cNvPr id="47" name="Image 8" descr="/workspace/ki-timeline/logos/png/claude.png"/>
          <p:cNvPicPr>
            <a:picLocks noChangeAspect="1"/>
          </p:cNvPicPr>
          <p:nvPr/>
        </p:nvPicPr>
        <p:blipFill>
          <a:blip r:embed="rId9"/>
          <a:stretch>
            <a:fillRect/>
          </a:stretch>
        </p:blipFill>
        <p:spPr>
          <a:xfrm>
            <a:off x="8924544" y="4379976"/>
            <a:ext cx="164592" cy="164592"/>
          </a:xfrm>
          <a:prstGeom prst="rect">
            <a:avLst/>
          </a:prstGeom>
        </p:spPr>
      </p:pic>
      <p:sp>
        <p:nvSpPr>
          <p:cNvPr id="48" name="Text 37"/>
          <p:cNvSpPr/>
          <p:nvPr/>
        </p:nvSpPr>
        <p:spPr>
          <a:xfrm>
            <a:off x="9217152" y="4325112"/>
            <a:ext cx="2194560" cy="274320"/>
          </a:xfrm>
          <a:prstGeom prst="rect">
            <a:avLst/>
          </a:prstGeom>
          <a:noFill/>
          <a:ln/>
        </p:spPr>
        <p:txBody>
          <a:bodyPr wrap="square" lIns="0" tIns="0" rIns="0" bIns="0" rtlCol="0" anchor="ctr"/>
          <a:lstStyle/>
          <a:p>
            <a:pPr marL="0" indent="0">
              <a:buNone/>
            </a:pPr>
            <a:r>
              <a:rPr lang="en-US" sz="1000" b="1" dirty="0">
                <a:solidFill>
                  <a:srgbClr val="808080"/>
                </a:solidFill>
                <a:latin typeface="Poppins" pitchFamily="34" charset="0"/>
                <a:ea typeface="Poppins" pitchFamily="34" charset="-122"/>
                <a:cs typeface="Poppins" pitchFamily="34" charset="-120"/>
              </a:rPr>
              <a:t>Okt 2024  </a:t>
            </a:r>
            <a:r>
              <a:rPr lang="en-US" sz="1200" dirty="0">
                <a:solidFill>
                  <a:srgbClr val="181818"/>
                </a:solidFill>
                <a:latin typeface="Lato" pitchFamily="34" charset="0"/>
                <a:ea typeface="Lato" pitchFamily="34" charset="-122"/>
                <a:cs typeface="Lato" pitchFamily="34" charset="-120"/>
              </a:rPr>
              <a:t>Computer Use</a:t>
            </a:r>
            <a:endParaRPr lang="en-US" sz="1000" dirty="0"/>
          </a:p>
        </p:txBody>
      </p:sp>
      <p:sp>
        <p:nvSpPr>
          <p:cNvPr id="49" name="Shape 38"/>
          <p:cNvSpPr/>
          <p:nvPr/>
        </p:nvSpPr>
        <p:spPr>
          <a:xfrm>
            <a:off x="8869680" y="4681728"/>
            <a:ext cx="274320" cy="274320"/>
          </a:xfrm>
          <a:prstGeom prst="ellipse">
            <a:avLst/>
          </a:prstGeom>
          <a:solidFill>
            <a:srgbClr val="FFFFFF"/>
          </a:solidFill>
          <a:ln w="19050">
            <a:solidFill>
              <a:srgbClr val="D9D9D9"/>
            </a:solidFill>
            <a:prstDash val="solid"/>
          </a:ln>
        </p:spPr>
        <p:txBody>
          <a:bodyPr/>
          <a:lstStyle/>
          <a:p>
            <a:endParaRPr lang="de-DE"/>
          </a:p>
        </p:txBody>
      </p:sp>
      <p:pic>
        <p:nvPicPr>
          <p:cNvPr id="50" name="Image 9" descr="/workspace/ki-timeline/logos/png/openai.png"/>
          <p:cNvPicPr>
            <a:picLocks noChangeAspect="1"/>
          </p:cNvPicPr>
          <p:nvPr/>
        </p:nvPicPr>
        <p:blipFill>
          <a:blip r:embed="rId5"/>
          <a:stretch>
            <a:fillRect/>
          </a:stretch>
        </p:blipFill>
        <p:spPr>
          <a:xfrm>
            <a:off x="8924544" y="4736592"/>
            <a:ext cx="164592" cy="164592"/>
          </a:xfrm>
          <a:prstGeom prst="rect">
            <a:avLst/>
          </a:prstGeom>
        </p:spPr>
      </p:pic>
      <p:sp>
        <p:nvSpPr>
          <p:cNvPr id="51" name="Text 39"/>
          <p:cNvSpPr/>
          <p:nvPr/>
        </p:nvSpPr>
        <p:spPr>
          <a:xfrm>
            <a:off x="9217152" y="4681728"/>
            <a:ext cx="2194560" cy="274320"/>
          </a:xfrm>
          <a:prstGeom prst="rect">
            <a:avLst/>
          </a:prstGeom>
          <a:noFill/>
          <a:ln/>
        </p:spPr>
        <p:txBody>
          <a:bodyPr wrap="square" lIns="0" tIns="0" rIns="0" bIns="0" rtlCol="0" anchor="ctr"/>
          <a:lstStyle/>
          <a:p>
            <a:pPr marL="0" indent="0">
              <a:buNone/>
            </a:pPr>
            <a:r>
              <a:rPr lang="en-US" sz="1000" b="1" dirty="0">
                <a:solidFill>
                  <a:srgbClr val="808080"/>
                </a:solidFill>
                <a:latin typeface="Poppins" pitchFamily="34" charset="0"/>
                <a:ea typeface="Poppins" pitchFamily="34" charset="-122"/>
                <a:cs typeface="Poppins" pitchFamily="34" charset="-120"/>
              </a:rPr>
              <a:t>Jan 2025  </a:t>
            </a:r>
            <a:r>
              <a:rPr lang="en-US" sz="1200" dirty="0">
                <a:solidFill>
                  <a:srgbClr val="181818"/>
                </a:solidFill>
                <a:latin typeface="Lato" pitchFamily="34" charset="0"/>
                <a:ea typeface="Lato" pitchFamily="34" charset="-122"/>
                <a:cs typeface="Lato" pitchFamily="34" charset="-120"/>
              </a:rPr>
              <a:t>Operator</a:t>
            </a:r>
            <a:endParaRPr lang="en-US" sz="1000" dirty="0"/>
          </a:p>
        </p:txBody>
      </p:sp>
      <p:sp>
        <p:nvSpPr>
          <p:cNvPr id="52" name="Shape 40"/>
          <p:cNvSpPr/>
          <p:nvPr/>
        </p:nvSpPr>
        <p:spPr>
          <a:xfrm>
            <a:off x="8869680" y="5038344"/>
            <a:ext cx="274320" cy="274320"/>
          </a:xfrm>
          <a:prstGeom prst="ellipse">
            <a:avLst/>
          </a:prstGeom>
          <a:solidFill>
            <a:srgbClr val="FFFFFF"/>
          </a:solidFill>
          <a:ln w="19050">
            <a:solidFill>
              <a:srgbClr val="D9D9D9"/>
            </a:solidFill>
            <a:prstDash val="solid"/>
          </a:ln>
        </p:spPr>
        <p:txBody>
          <a:bodyPr/>
          <a:lstStyle/>
          <a:p>
            <a:endParaRPr lang="de-DE"/>
          </a:p>
        </p:txBody>
      </p:sp>
      <p:pic>
        <p:nvPicPr>
          <p:cNvPr id="53" name="Image 10" descr="/workspace/ki-timeline/logos/png/openai.png"/>
          <p:cNvPicPr>
            <a:picLocks noChangeAspect="1"/>
          </p:cNvPicPr>
          <p:nvPr/>
        </p:nvPicPr>
        <p:blipFill>
          <a:blip r:embed="rId5"/>
          <a:stretch>
            <a:fillRect/>
          </a:stretch>
        </p:blipFill>
        <p:spPr>
          <a:xfrm>
            <a:off x="8924544" y="5093208"/>
            <a:ext cx="164592" cy="164592"/>
          </a:xfrm>
          <a:prstGeom prst="rect">
            <a:avLst/>
          </a:prstGeom>
        </p:spPr>
      </p:pic>
      <p:sp>
        <p:nvSpPr>
          <p:cNvPr id="54" name="Text 41"/>
          <p:cNvSpPr/>
          <p:nvPr/>
        </p:nvSpPr>
        <p:spPr>
          <a:xfrm>
            <a:off x="9217152" y="5038344"/>
            <a:ext cx="2194560" cy="274320"/>
          </a:xfrm>
          <a:prstGeom prst="rect">
            <a:avLst/>
          </a:prstGeom>
          <a:noFill/>
          <a:ln/>
        </p:spPr>
        <p:txBody>
          <a:bodyPr wrap="square" lIns="0" tIns="0" rIns="0" bIns="0" rtlCol="0" anchor="ctr"/>
          <a:lstStyle/>
          <a:p>
            <a:pPr marL="0" indent="0">
              <a:buNone/>
            </a:pPr>
            <a:r>
              <a:rPr lang="en-US" sz="1000" b="1" dirty="0">
                <a:solidFill>
                  <a:srgbClr val="808080"/>
                </a:solidFill>
                <a:latin typeface="Poppins" pitchFamily="34" charset="0"/>
                <a:ea typeface="Poppins" pitchFamily="34" charset="-122"/>
                <a:cs typeface="Poppins" pitchFamily="34" charset="-120"/>
              </a:rPr>
              <a:t>Feb 2025  </a:t>
            </a:r>
            <a:r>
              <a:rPr lang="en-US" sz="1200" dirty="0">
                <a:solidFill>
                  <a:srgbClr val="181818"/>
                </a:solidFill>
                <a:latin typeface="Lato" pitchFamily="34" charset="0"/>
                <a:ea typeface="Lato" pitchFamily="34" charset="-122"/>
                <a:cs typeface="Lato" pitchFamily="34" charset="-120"/>
              </a:rPr>
              <a:t>Deep Research</a:t>
            </a:r>
            <a:endParaRPr lang="en-US" sz="1000" dirty="0"/>
          </a:p>
        </p:txBody>
      </p:sp>
      <p:sp>
        <p:nvSpPr>
          <p:cNvPr id="55" name="Shape 42"/>
          <p:cNvSpPr/>
          <p:nvPr/>
        </p:nvSpPr>
        <p:spPr>
          <a:xfrm>
            <a:off x="8869680" y="5394960"/>
            <a:ext cx="274320" cy="274320"/>
          </a:xfrm>
          <a:prstGeom prst="ellipse">
            <a:avLst/>
          </a:prstGeom>
          <a:solidFill>
            <a:srgbClr val="FFFFFF"/>
          </a:solidFill>
          <a:ln w="19050">
            <a:solidFill>
              <a:srgbClr val="D9D9D9"/>
            </a:solidFill>
            <a:prstDash val="solid"/>
          </a:ln>
        </p:spPr>
        <p:txBody>
          <a:bodyPr/>
          <a:lstStyle/>
          <a:p>
            <a:endParaRPr lang="de-DE"/>
          </a:p>
        </p:txBody>
      </p:sp>
      <p:pic>
        <p:nvPicPr>
          <p:cNvPr id="56" name="Image 11" descr="/workspace/ki-timeline/logos/png/openai.png"/>
          <p:cNvPicPr>
            <a:picLocks noChangeAspect="1"/>
          </p:cNvPicPr>
          <p:nvPr/>
        </p:nvPicPr>
        <p:blipFill>
          <a:blip r:embed="rId5"/>
          <a:stretch>
            <a:fillRect/>
          </a:stretch>
        </p:blipFill>
        <p:spPr>
          <a:xfrm>
            <a:off x="8924544" y="5449824"/>
            <a:ext cx="164592" cy="164592"/>
          </a:xfrm>
          <a:prstGeom prst="rect">
            <a:avLst/>
          </a:prstGeom>
        </p:spPr>
      </p:pic>
      <p:sp>
        <p:nvSpPr>
          <p:cNvPr id="57" name="Text 43"/>
          <p:cNvSpPr/>
          <p:nvPr/>
        </p:nvSpPr>
        <p:spPr>
          <a:xfrm>
            <a:off x="9217152" y="5394960"/>
            <a:ext cx="2194560" cy="274320"/>
          </a:xfrm>
          <a:prstGeom prst="rect">
            <a:avLst/>
          </a:prstGeom>
          <a:noFill/>
          <a:ln/>
        </p:spPr>
        <p:txBody>
          <a:bodyPr wrap="square" lIns="0" tIns="0" rIns="0" bIns="0" rtlCol="0" anchor="ctr"/>
          <a:lstStyle/>
          <a:p>
            <a:pPr marL="0" indent="0">
              <a:buNone/>
            </a:pPr>
            <a:r>
              <a:rPr lang="en-US" sz="1000" b="1" dirty="0">
                <a:solidFill>
                  <a:srgbClr val="808080"/>
                </a:solidFill>
                <a:latin typeface="Poppins" pitchFamily="34" charset="0"/>
                <a:ea typeface="Poppins" pitchFamily="34" charset="-122"/>
                <a:cs typeface="Poppins" pitchFamily="34" charset="-120"/>
              </a:rPr>
              <a:t>Jul 2025  </a:t>
            </a:r>
            <a:r>
              <a:rPr lang="en-US" sz="1200" dirty="0">
                <a:solidFill>
                  <a:srgbClr val="181818"/>
                </a:solidFill>
                <a:latin typeface="Lato" pitchFamily="34" charset="0"/>
                <a:ea typeface="Lato" pitchFamily="34" charset="-122"/>
                <a:cs typeface="Lato" pitchFamily="34" charset="-120"/>
              </a:rPr>
              <a:t>ChatGPT Agent</a:t>
            </a:r>
            <a:endParaRPr lang="en-US" sz="1000" dirty="0"/>
          </a:p>
        </p:txBody>
      </p:sp>
      <p:sp>
        <p:nvSpPr>
          <p:cNvPr id="58" name="Shape 44"/>
          <p:cNvSpPr/>
          <p:nvPr/>
        </p:nvSpPr>
        <p:spPr>
          <a:xfrm>
            <a:off x="8869680" y="5751576"/>
            <a:ext cx="274320" cy="274320"/>
          </a:xfrm>
          <a:prstGeom prst="ellipse">
            <a:avLst/>
          </a:prstGeom>
          <a:solidFill>
            <a:srgbClr val="FFFFFF"/>
          </a:solidFill>
          <a:ln w="19050">
            <a:solidFill>
              <a:srgbClr val="D9D9D9"/>
            </a:solidFill>
            <a:prstDash val="solid"/>
          </a:ln>
        </p:spPr>
        <p:txBody>
          <a:bodyPr/>
          <a:lstStyle/>
          <a:p>
            <a:endParaRPr lang="de-DE"/>
          </a:p>
        </p:txBody>
      </p:sp>
      <p:pic>
        <p:nvPicPr>
          <p:cNvPr id="59" name="Image 12" descr="/workspace/ki-timeline/logos/png/claude.png"/>
          <p:cNvPicPr>
            <a:picLocks noChangeAspect="1"/>
          </p:cNvPicPr>
          <p:nvPr/>
        </p:nvPicPr>
        <p:blipFill>
          <a:blip r:embed="rId9"/>
          <a:stretch>
            <a:fillRect/>
          </a:stretch>
        </p:blipFill>
        <p:spPr>
          <a:xfrm>
            <a:off x="8924544" y="5806440"/>
            <a:ext cx="164592" cy="164592"/>
          </a:xfrm>
          <a:prstGeom prst="rect">
            <a:avLst/>
          </a:prstGeom>
        </p:spPr>
      </p:pic>
      <p:sp>
        <p:nvSpPr>
          <p:cNvPr id="60" name="Text 45"/>
          <p:cNvSpPr/>
          <p:nvPr/>
        </p:nvSpPr>
        <p:spPr>
          <a:xfrm>
            <a:off x="9217152" y="5751576"/>
            <a:ext cx="2194560" cy="274320"/>
          </a:xfrm>
          <a:prstGeom prst="rect">
            <a:avLst/>
          </a:prstGeom>
          <a:noFill/>
          <a:ln/>
        </p:spPr>
        <p:txBody>
          <a:bodyPr wrap="square" lIns="0" tIns="0" rIns="0" bIns="0" rtlCol="0" anchor="ctr"/>
          <a:lstStyle/>
          <a:p>
            <a:pPr marL="0" indent="0">
              <a:buNone/>
            </a:pPr>
            <a:r>
              <a:rPr lang="en-US" sz="1000" b="1" dirty="0">
                <a:solidFill>
                  <a:srgbClr val="808080"/>
                </a:solidFill>
                <a:latin typeface="Poppins" pitchFamily="34" charset="0"/>
                <a:ea typeface="Poppins" pitchFamily="34" charset="-122"/>
                <a:cs typeface="Poppins" pitchFamily="34" charset="-120"/>
              </a:rPr>
              <a:t>Jan 2026  </a:t>
            </a:r>
            <a:r>
              <a:rPr lang="en-US" sz="1200" dirty="0">
                <a:solidFill>
                  <a:srgbClr val="181818"/>
                </a:solidFill>
                <a:latin typeface="Lato" pitchFamily="34" charset="0"/>
                <a:ea typeface="Lato" pitchFamily="34" charset="-122"/>
                <a:cs typeface="Lato" pitchFamily="34" charset="-120"/>
              </a:rPr>
              <a:t>Claude Cowork</a:t>
            </a:r>
            <a:endParaRPr lang="en-US" sz="1000" dirty="0"/>
          </a:p>
        </p:txBody>
      </p:sp>
      <p:sp>
        <p:nvSpPr>
          <p:cNvPr id="61" name="Shape 46"/>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62" name="Shape 47"/>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63" name="Text 48"/>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64" name="Shape 49"/>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65" name="Text 50"/>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66" name="Shape 51"/>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67" name="Text 52"/>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68" name="Shape 53"/>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69" name="Text 54"/>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70" name="Shape 55"/>
          <p:cNvSpPr/>
          <p:nvPr/>
        </p:nvSpPr>
        <p:spPr>
          <a:xfrm>
            <a:off x="8692530" y="6359652"/>
            <a:ext cx="82296" cy="82296"/>
          </a:xfrm>
          <a:prstGeom prst="ellipse">
            <a:avLst/>
          </a:prstGeom>
          <a:solidFill>
            <a:srgbClr val="D62828"/>
          </a:solidFill>
          <a:ln/>
        </p:spPr>
        <p:txBody>
          <a:bodyPr/>
          <a:lstStyle/>
          <a:p>
            <a:endParaRPr lang="de-DE"/>
          </a:p>
        </p:txBody>
      </p:sp>
      <p:sp>
        <p:nvSpPr>
          <p:cNvPr id="71" name="Shape 56"/>
          <p:cNvSpPr/>
          <p:nvPr/>
        </p:nvSpPr>
        <p:spPr>
          <a:xfrm>
            <a:off x="5328603" y="6364224"/>
            <a:ext cx="5415597" cy="73152"/>
          </a:xfrm>
          <a:prstGeom prst="rect">
            <a:avLst/>
          </a:prstGeom>
          <a:solidFill>
            <a:srgbClr val="3D4C61"/>
          </a:solidFill>
          <a:ln/>
        </p:spPr>
        <p:txBody>
          <a:bodyPr/>
          <a:lstStyle/>
          <a:p>
            <a:endParaRPr lang="de-DE"/>
          </a:p>
        </p:txBody>
      </p:sp>
      <p:sp>
        <p:nvSpPr>
          <p:cNvPr id="72" name="Text 57"/>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18</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3"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4" name="Text 2"/>
          <p:cNvSpPr/>
          <p:nvPr/>
        </p:nvSpPr>
        <p:spPr>
          <a:xfrm>
            <a:off x="685800" y="777240"/>
            <a:ext cx="4572000" cy="1280160"/>
          </a:xfrm>
          <a:prstGeom prst="rect">
            <a:avLst/>
          </a:prstGeom>
          <a:noFill/>
          <a:ln/>
        </p:spPr>
        <p:txBody>
          <a:bodyPr wrap="square" lIns="0" tIns="0" rIns="0" bIns="0" rtlCol="0" anchor="ctr"/>
          <a:lstStyle/>
          <a:p>
            <a:pPr marL="0" indent="0">
              <a:buNone/>
            </a:pPr>
            <a:r>
              <a:rPr lang="en-US" sz="6800" dirty="0">
                <a:solidFill>
                  <a:srgbClr val="1B1B1B"/>
                </a:solidFill>
                <a:latin typeface="Playfair Display" pitchFamily="34" charset="0"/>
                <a:ea typeface="Playfair Display" pitchFamily="34" charset="-122"/>
                <a:cs typeface="Playfair Display" pitchFamily="34" charset="-120"/>
              </a:rPr>
              <a:t>2023–2026</a:t>
            </a:r>
            <a:endParaRPr lang="en-US" sz="6800" dirty="0"/>
          </a:p>
        </p:txBody>
      </p:sp>
      <p:sp>
        <p:nvSpPr>
          <p:cNvPr id="5" name="Text 3"/>
          <p:cNvSpPr/>
          <p:nvPr/>
        </p:nvSpPr>
        <p:spPr>
          <a:xfrm>
            <a:off x="5394960" y="960120"/>
            <a:ext cx="612648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13 · Grok-Linie</a:t>
            </a:r>
            <a:endParaRPr lang="en-US" sz="1600" dirty="0"/>
          </a:p>
        </p:txBody>
      </p:sp>
      <p:sp>
        <p:nvSpPr>
          <p:cNvPr id="6" name="Text 4"/>
          <p:cNvSpPr/>
          <p:nvPr/>
        </p:nvSpPr>
        <p:spPr>
          <a:xfrm>
            <a:off x="5394960" y="1298448"/>
            <a:ext cx="6126480" cy="685800"/>
          </a:xfrm>
          <a:prstGeom prst="rect">
            <a:avLst/>
          </a:prstGeom>
          <a:noFill/>
          <a:ln/>
        </p:spPr>
        <p:txBody>
          <a:bodyPr wrap="square" lIns="0" tIns="0" rIns="0" bIns="0" rtlCol="0" anchor="ctr"/>
          <a:lstStyle/>
          <a:p>
            <a:pPr marL="0" indent="0">
              <a:buNone/>
            </a:pPr>
            <a:r>
              <a:rPr lang="en-US" sz="2700" dirty="0">
                <a:solidFill>
                  <a:srgbClr val="3D4C61"/>
                </a:solidFill>
                <a:latin typeface="Poppins SemiBold" pitchFamily="34" charset="0"/>
                <a:ea typeface="Poppins SemiBold" pitchFamily="34" charset="-122"/>
                <a:cs typeface="Poppins SemiBold" pitchFamily="34" charset="-120"/>
              </a:rPr>
              <a:t>Der Moment mit Grok 3</a:t>
            </a:r>
            <a:endParaRPr lang="en-US" sz="2700" dirty="0"/>
          </a:p>
        </p:txBody>
      </p:sp>
      <p:sp>
        <p:nvSpPr>
          <p:cNvPr id="7" name="Shape 5"/>
          <p:cNvSpPr/>
          <p:nvPr/>
        </p:nvSpPr>
        <p:spPr>
          <a:xfrm>
            <a:off x="1325880" y="3246120"/>
            <a:ext cx="10195560" cy="0"/>
          </a:xfrm>
          <a:prstGeom prst="line">
            <a:avLst/>
          </a:prstGeom>
          <a:noFill/>
          <a:ln w="50800">
            <a:solidFill>
              <a:srgbClr val="1B1B1B"/>
            </a:solidFill>
            <a:prstDash val="solid"/>
          </a:ln>
        </p:spPr>
        <p:txBody>
          <a:bodyPr/>
          <a:lstStyle/>
          <a:p>
            <a:endParaRPr lang="de-DE"/>
          </a:p>
        </p:txBody>
      </p:sp>
      <p:sp>
        <p:nvSpPr>
          <p:cNvPr id="8" name="Shape 6"/>
          <p:cNvSpPr/>
          <p:nvPr/>
        </p:nvSpPr>
        <p:spPr>
          <a:xfrm>
            <a:off x="1853375" y="3136392"/>
            <a:ext cx="219456" cy="219456"/>
          </a:xfrm>
          <a:prstGeom prst="ellipse">
            <a:avLst/>
          </a:prstGeom>
          <a:solidFill>
            <a:srgbClr val="FFFFFF"/>
          </a:solidFill>
          <a:ln w="31750">
            <a:solidFill>
              <a:srgbClr val="1B1B1B"/>
            </a:solidFill>
            <a:prstDash val="solid"/>
          </a:ln>
        </p:spPr>
        <p:txBody>
          <a:bodyPr/>
          <a:lstStyle/>
          <a:p>
            <a:endParaRPr lang="de-DE"/>
          </a:p>
        </p:txBody>
      </p:sp>
      <p:sp>
        <p:nvSpPr>
          <p:cNvPr id="9" name="Text 7"/>
          <p:cNvSpPr/>
          <p:nvPr/>
        </p:nvSpPr>
        <p:spPr>
          <a:xfrm>
            <a:off x="1325880" y="2286000"/>
            <a:ext cx="1274445" cy="594360"/>
          </a:xfrm>
          <a:prstGeom prst="rect">
            <a:avLst/>
          </a:prstGeom>
          <a:noFill/>
          <a:ln/>
        </p:spPr>
        <p:txBody>
          <a:bodyPr wrap="square" lIns="0" tIns="0" rIns="0" bIns="0" rtlCol="0" anchor="b"/>
          <a:lstStyle/>
          <a:p>
            <a:pPr marL="0" indent="0" algn="ctr">
              <a:buNone/>
            </a:pPr>
            <a:r>
              <a:rPr lang="en-US" sz="1300" dirty="0">
                <a:solidFill>
                  <a:srgbClr val="181818"/>
                </a:solidFill>
                <a:latin typeface="Poppins SemiBold" pitchFamily="34" charset="0"/>
                <a:ea typeface="Poppins SemiBold" pitchFamily="34" charset="-122"/>
                <a:cs typeface="Poppins SemiBold" pitchFamily="34" charset="-120"/>
              </a:rPr>
              <a:t>Grok-1</a:t>
            </a:r>
            <a:endParaRPr lang="en-US" sz="1300" dirty="0"/>
          </a:p>
          <a:p>
            <a:pPr marL="0" indent="0" algn="ctr">
              <a:buNone/>
            </a:pPr>
            <a:r>
              <a:rPr lang="en-US" sz="1100" dirty="0">
                <a:solidFill>
                  <a:srgbClr val="595959"/>
                </a:solidFill>
                <a:latin typeface="Lato" pitchFamily="34" charset="0"/>
                <a:ea typeface="Lato" pitchFamily="34" charset="-122"/>
                <a:cs typeface="Lato" pitchFamily="34" charset="-120"/>
              </a:rPr>
              <a:t>Nov 2023</a:t>
            </a:r>
            <a:endParaRPr lang="en-US" sz="1300" dirty="0"/>
          </a:p>
        </p:txBody>
      </p:sp>
      <p:sp>
        <p:nvSpPr>
          <p:cNvPr id="10" name="Shape 8"/>
          <p:cNvSpPr/>
          <p:nvPr/>
        </p:nvSpPr>
        <p:spPr>
          <a:xfrm>
            <a:off x="3127820" y="3136392"/>
            <a:ext cx="219456" cy="219456"/>
          </a:xfrm>
          <a:prstGeom prst="ellipse">
            <a:avLst/>
          </a:prstGeom>
          <a:solidFill>
            <a:srgbClr val="FFFFFF"/>
          </a:solidFill>
          <a:ln w="31750">
            <a:solidFill>
              <a:srgbClr val="1B1B1B"/>
            </a:solidFill>
            <a:prstDash val="solid"/>
          </a:ln>
        </p:spPr>
        <p:txBody>
          <a:bodyPr/>
          <a:lstStyle/>
          <a:p>
            <a:endParaRPr lang="de-DE"/>
          </a:p>
        </p:txBody>
      </p:sp>
      <p:sp>
        <p:nvSpPr>
          <p:cNvPr id="11" name="Text 9"/>
          <p:cNvSpPr/>
          <p:nvPr/>
        </p:nvSpPr>
        <p:spPr>
          <a:xfrm>
            <a:off x="2600325" y="2286000"/>
            <a:ext cx="1274445" cy="594360"/>
          </a:xfrm>
          <a:prstGeom prst="rect">
            <a:avLst/>
          </a:prstGeom>
          <a:noFill/>
          <a:ln/>
        </p:spPr>
        <p:txBody>
          <a:bodyPr wrap="square" lIns="0" tIns="0" rIns="0" bIns="0" rtlCol="0" anchor="b"/>
          <a:lstStyle/>
          <a:p>
            <a:pPr marL="0" indent="0" algn="ctr">
              <a:buNone/>
            </a:pPr>
            <a:r>
              <a:rPr lang="en-US" sz="1300" dirty="0">
                <a:solidFill>
                  <a:srgbClr val="181818"/>
                </a:solidFill>
                <a:latin typeface="Poppins SemiBold" pitchFamily="34" charset="0"/>
                <a:ea typeface="Poppins SemiBold" pitchFamily="34" charset="-122"/>
                <a:cs typeface="Poppins SemiBold" pitchFamily="34" charset="-120"/>
              </a:rPr>
              <a:t>Grok-2</a:t>
            </a:r>
            <a:endParaRPr lang="en-US" sz="1300" dirty="0"/>
          </a:p>
          <a:p>
            <a:pPr marL="0" indent="0" algn="ctr">
              <a:buNone/>
            </a:pPr>
            <a:r>
              <a:rPr lang="en-US" sz="1100" dirty="0">
                <a:solidFill>
                  <a:srgbClr val="595959"/>
                </a:solidFill>
                <a:latin typeface="Lato" pitchFamily="34" charset="0"/>
                <a:ea typeface="Lato" pitchFamily="34" charset="-122"/>
                <a:cs typeface="Lato" pitchFamily="34" charset="-120"/>
              </a:rPr>
              <a:t>Aug 2024</a:t>
            </a:r>
            <a:endParaRPr lang="en-US" sz="1300" dirty="0"/>
          </a:p>
        </p:txBody>
      </p:sp>
      <p:sp>
        <p:nvSpPr>
          <p:cNvPr id="12" name="Shape 10"/>
          <p:cNvSpPr/>
          <p:nvPr/>
        </p:nvSpPr>
        <p:spPr>
          <a:xfrm>
            <a:off x="8225599" y="3136392"/>
            <a:ext cx="219456" cy="219456"/>
          </a:xfrm>
          <a:prstGeom prst="ellipse">
            <a:avLst/>
          </a:prstGeom>
          <a:solidFill>
            <a:srgbClr val="FFFFFF"/>
          </a:solidFill>
          <a:ln w="31750">
            <a:solidFill>
              <a:srgbClr val="1B1B1B"/>
            </a:solidFill>
            <a:prstDash val="solid"/>
          </a:ln>
        </p:spPr>
        <p:txBody>
          <a:bodyPr/>
          <a:lstStyle/>
          <a:p>
            <a:endParaRPr lang="de-DE"/>
          </a:p>
        </p:txBody>
      </p:sp>
      <p:sp>
        <p:nvSpPr>
          <p:cNvPr id="13" name="Text 11"/>
          <p:cNvSpPr/>
          <p:nvPr/>
        </p:nvSpPr>
        <p:spPr>
          <a:xfrm>
            <a:off x="7698105" y="2286000"/>
            <a:ext cx="1274445" cy="594360"/>
          </a:xfrm>
          <a:prstGeom prst="rect">
            <a:avLst/>
          </a:prstGeom>
          <a:noFill/>
          <a:ln/>
        </p:spPr>
        <p:txBody>
          <a:bodyPr wrap="square" lIns="0" tIns="0" rIns="0" bIns="0" rtlCol="0" anchor="b"/>
          <a:lstStyle/>
          <a:p>
            <a:pPr marL="0" indent="0" algn="ctr">
              <a:buNone/>
            </a:pPr>
            <a:r>
              <a:rPr lang="en-US" sz="1300" dirty="0">
                <a:solidFill>
                  <a:srgbClr val="181818"/>
                </a:solidFill>
                <a:latin typeface="Poppins SemiBold" pitchFamily="34" charset="0"/>
                <a:ea typeface="Poppins SemiBold" pitchFamily="34" charset="-122"/>
                <a:cs typeface="Poppins SemiBold" pitchFamily="34" charset="-120"/>
              </a:rPr>
              <a:t>Grok 4.5</a:t>
            </a:r>
            <a:endParaRPr lang="en-US" sz="1300" dirty="0"/>
          </a:p>
          <a:p>
            <a:pPr marL="0" indent="0" algn="ctr">
              <a:buNone/>
            </a:pPr>
            <a:r>
              <a:rPr lang="en-US" sz="1100" dirty="0">
                <a:solidFill>
                  <a:srgbClr val="595959"/>
                </a:solidFill>
                <a:latin typeface="Lato" pitchFamily="34" charset="0"/>
                <a:ea typeface="Lato" pitchFamily="34" charset="-122"/>
                <a:cs typeface="Lato" pitchFamily="34" charset="-120"/>
              </a:rPr>
              <a:t>Jul 2026</a:t>
            </a:r>
            <a:endParaRPr lang="en-US" sz="1300" dirty="0"/>
          </a:p>
        </p:txBody>
      </p:sp>
      <p:sp>
        <p:nvSpPr>
          <p:cNvPr id="14" name="Shape 12"/>
          <p:cNvSpPr/>
          <p:nvPr/>
        </p:nvSpPr>
        <p:spPr>
          <a:xfrm>
            <a:off x="5676710" y="3136392"/>
            <a:ext cx="219456" cy="219456"/>
          </a:xfrm>
          <a:prstGeom prst="ellipse">
            <a:avLst/>
          </a:prstGeom>
          <a:solidFill>
            <a:srgbClr val="FFFFFF"/>
          </a:solidFill>
          <a:ln w="31750">
            <a:solidFill>
              <a:srgbClr val="1B1B1B"/>
            </a:solidFill>
            <a:prstDash val="solid"/>
          </a:ln>
        </p:spPr>
        <p:txBody>
          <a:bodyPr/>
          <a:lstStyle/>
          <a:p>
            <a:endParaRPr lang="de-DE"/>
          </a:p>
        </p:txBody>
      </p:sp>
      <p:sp>
        <p:nvSpPr>
          <p:cNvPr id="15" name="Text 13"/>
          <p:cNvSpPr/>
          <p:nvPr/>
        </p:nvSpPr>
        <p:spPr>
          <a:xfrm>
            <a:off x="5149215" y="2286000"/>
            <a:ext cx="1274445" cy="594360"/>
          </a:xfrm>
          <a:prstGeom prst="rect">
            <a:avLst/>
          </a:prstGeom>
          <a:noFill/>
          <a:ln/>
        </p:spPr>
        <p:txBody>
          <a:bodyPr wrap="square" lIns="0" tIns="0" rIns="0" bIns="0" rtlCol="0" anchor="b"/>
          <a:lstStyle/>
          <a:p>
            <a:pPr marL="0" indent="0" algn="ctr">
              <a:buNone/>
            </a:pPr>
            <a:r>
              <a:rPr lang="en-US" sz="1300" dirty="0">
                <a:solidFill>
                  <a:srgbClr val="181818"/>
                </a:solidFill>
                <a:latin typeface="Poppins SemiBold" pitchFamily="34" charset="0"/>
                <a:ea typeface="Poppins SemiBold" pitchFamily="34" charset="-122"/>
                <a:cs typeface="Poppins SemiBold" pitchFamily="34" charset="-120"/>
              </a:rPr>
              <a:t>Grok 4</a:t>
            </a:r>
            <a:endParaRPr lang="en-US" sz="1300" dirty="0"/>
          </a:p>
          <a:p>
            <a:pPr marL="0" indent="0" algn="ctr">
              <a:buNone/>
            </a:pPr>
            <a:r>
              <a:rPr lang="en-US" sz="1100" dirty="0">
                <a:solidFill>
                  <a:srgbClr val="595959"/>
                </a:solidFill>
                <a:latin typeface="Lato" pitchFamily="34" charset="0"/>
                <a:ea typeface="Lato" pitchFamily="34" charset="-122"/>
                <a:cs typeface="Lato" pitchFamily="34" charset="-120"/>
              </a:rPr>
              <a:t>Jul 2025</a:t>
            </a:r>
            <a:endParaRPr lang="en-US" sz="1300" dirty="0"/>
          </a:p>
        </p:txBody>
      </p:sp>
      <p:sp>
        <p:nvSpPr>
          <p:cNvPr id="16" name="Shape 14"/>
          <p:cNvSpPr/>
          <p:nvPr/>
        </p:nvSpPr>
        <p:spPr>
          <a:xfrm>
            <a:off x="6951155" y="3136392"/>
            <a:ext cx="219456" cy="219456"/>
          </a:xfrm>
          <a:prstGeom prst="ellipse">
            <a:avLst/>
          </a:prstGeom>
          <a:solidFill>
            <a:srgbClr val="FFFFFF"/>
          </a:solidFill>
          <a:ln w="31750">
            <a:solidFill>
              <a:srgbClr val="1B1B1B"/>
            </a:solidFill>
            <a:prstDash val="solid"/>
          </a:ln>
        </p:spPr>
        <p:txBody>
          <a:bodyPr/>
          <a:lstStyle/>
          <a:p>
            <a:endParaRPr lang="de-DE"/>
          </a:p>
        </p:txBody>
      </p:sp>
      <p:sp>
        <p:nvSpPr>
          <p:cNvPr id="17" name="Text 15"/>
          <p:cNvSpPr/>
          <p:nvPr/>
        </p:nvSpPr>
        <p:spPr>
          <a:xfrm>
            <a:off x="6423660" y="2286000"/>
            <a:ext cx="1274445" cy="594360"/>
          </a:xfrm>
          <a:prstGeom prst="rect">
            <a:avLst/>
          </a:prstGeom>
          <a:noFill/>
          <a:ln/>
        </p:spPr>
        <p:txBody>
          <a:bodyPr wrap="square" lIns="0" tIns="0" rIns="0" bIns="0" rtlCol="0" anchor="b"/>
          <a:lstStyle/>
          <a:p>
            <a:pPr marL="0" indent="0" algn="ctr">
              <a:buNone/>
            </a:pPr>
            <a:r>
              <a:rPr lang="en-US" sz="1300" dirty="0">
                <a:solidFill>
                  <a:srgbClr val="181818"/>
                </a:solidFill>
                <a:latin typeface="Poppins SemiBold" pitchFamily="34" charset="0"/>
                <a:ea typeface="Poppins SemiBold" pitchFamily="34" charset="-122"/>
                <a:cs typeface="Poppins SemiBold" pitchFamily="34" charset="-120"/>
              </a:rPr>
              <a:t>Grok 4.1</a:t>
            </a:r>
            <a:endParaRPr lang="en-US" sz="1300" dirty="0"/>
          </a:p>
          <a:p>
            <a:pPr marL="0" indent="0" algn="ctr">
              <a:buNone/>
            </a:pPr>
            <a:r>
              <a:rPr lang="en-US" sz="1100" dirty="0">
                <a:solidFill>
                  <a:srgbClr val="595959"/>
                </a:solidFill>
                <a:latin typeface="Lato" pitchFamily="34" charset="0"/>
                <a:ea typeface="Lato" pitchFamily="34" charset="-122"/>
                <a:cs typeface="Lato" pitchFamily="34" charset="-120"/>
              </a:rPr>
              <a:t>Nov 2025</a:t>
            </a:r>
            <a:endParaRPr lang="en-US" sz="1300" dirty="0"/>
          </a:p>
        </p:txBody>
      </p:sp>
      <p:sp>
        <p:nvSpPr>
          <p:cNvPr id="18" name="Shape 16"/>
          <p:cNvSpPr/>
          <p:nvPr/>
        </p:nvSpPr>
        <p:spPr>
          <a:xfrm>
            <a:off x="4237673" y="2971800"/>
            <a:ext cx="548640" cy="548640"/>
          </a:xfrm>
          <a:prstGeom prst="ellipse">
            <a:avLst/>
          </a:prstGeom>
          <a:solidFill>
            <a:srgbClr val="E67E22"/>
          </a:solidFill>
          <a:ln w="25400">
            <a:solidFill>
              <a:srgbClr val="FFFFFF"/>
            </a:solidFill>
            <a:prstDash val="solid"/>
          </a:ln>
        </p:spPr>
        <p:txBody>
          <a:bodyPr/>
          <a:lstStyle/>
          <a:p>
            <a:endParaRPr lang="de-DE"/>
          </a:p>
        </p:txBody>
      </p:sp>
      <p:sp>
        <p:nvSpPr>
          <p:cNvPr id="19" name="Star Grok 3"/>
          <p:cNvSpPr/>
          <p:nvPr/>
        </p:nvSpPr>
        <p:spPr>
          <a:xfrm>
            <a:off x="4393121" y="3118248"/>
            <a:ext cx="237744" cy="237744"/>
          </a:xfrm>
          <a:prstGeom prst="star5">
            <a:avLst/>
          </a:prstGeom>
          <a:solidFill>
            <a:srgbClr val="FFFFFF"/>
          </a:solidFill>
          <a:ln>
            <a:noFill/>
          </a:ln>
        </p:spPr>
        <p:txBody>
          <a:bodyPr wrap="square" lIns="0" tIns="0" rIns="0" bIns="0" rtlCol="0" anchor="ctr"/>
          <a:lstStyle/>
          <a:p>
            <a:pPr marL="0" indent="0" algn="ctr">
              <a:buNone/>
            </a:pPr>
            <a:endParaRPr lang="en-US" sz="2000" dirty="0"/>
          </a:p>
        </p:txBody>
      </p:sp>
      <p:sp>
        <p:nvSpPr>
          <p:cNvPr id="20" name="Text 18"/>
          <p:cNvSpPr/>
          <p:nvPr/>
        </p:nvSpPr>
        <p:spPr>
          <a:xfrm>
            <a:off x="3874770" y="2286000"/>
            <a:ext cx="1274445" cy="594360"/>
          </a:xfrm>
          <a:prstGeom prst="rect">
            <a:avLst/>
          </a:prstGeom>
          <a:noFill/>
          <a:ln/>
        </p:spPr>
        <p:txBody>
          <a:bodyPr wrap="square" lIns="0" tIns="0" rIns="0" bIns="0" rtlCol="0" anchor="b"/>
          <a:lstStyle/>
          <a:p>
            <a:pPr marL="0" indent="0" algn="ctr">
              <a:buNone/>
            </a:pPr>
            <a:r>
              <a:rPr lang="en-US" sz="1600" dirty="0">
                <a:solidFill>
                  <a:srgbClr val="E67E22"/>
                </a:solidFill>
                <a:latin typeface="Poppins SemiBold" pitchFamily="34" charset="0"/>
                <a:ea typeface="Poppins SemiBold" pitchFamily="34" charset="-122"/>
                <a:cs typeface="Poppins SemiBold" pitchFamily="34" charset="-120"/>
              </a:rPr>
              <a:t>Grok 3</a:t>
            </a:r>
            <a:endParaRPr lang="en-US" sz="1600" dirty="0"/>
          </a:p>
          <a:p>
            <a:pPr marL="0" indent="0" algn="ctr">
              <a:buNone/>
            </a:pPr>
            <a:r>
              <a:rPr lang="en-US" sz="1200" b="1" dirty="0">
                <a:solidFill>
                  <a:srgbClr val="E67E22"/>
                </a:solidFill>
                <a:latin typeface="Lato" pitchFamily="34" charset="0"/>
                <a:ea typeface="Lato" pitchFamily="34" charset="-122"/>
                <a:cs typeface="Lato" pitchFamily="34" charset="-120"/>
              </a:rPr>
              <a:t>Feb 2025</a:t>
            </a:r>
            <a:endParaRPr lang="en-US" sz="1600" dirty="0"/>
          </a:p>
        </p:txBody>
      </p:sp>
      <p:sp>
        <p:nvSpPr>
          <p:cNvPr id="21" name="Shape 19"/>
          <p:cNvSpPr/>
          <p:nvPr/>
        </p:nvSpPr>
        <p:spPr>
          <a:xfrm>
            <a:off x="9500045" y="3136392"/>
            <a:ext cx="219456" cy="219456"/>
          </a:xfrm>
          <a:prstGeom prst="ellipse">
            <a:avLst/>
          </a:prstGeom>
          <a:solidFill>
            <a:srgbClr val="FFFFFF"/>
          </a:solidFill>
          <a:ln w="31750">
            <a:solidFill>
              <a:srgbClr val="1B1B1B"/>
            </a:solidFill>
            <a:prstDash val="solid"/>
          </a:ln>
        </p:spPr>
        <p:txBody>
          <a:bodyPr/>
          <a:lstStyle/>
          <a:p>
            <a:endParaRPr lang="de-DE"/>
          </a:p>
        </p:txBody>
      </p:sp>
      <p:sp>
        <p:nvSpPr>
          <p:cNvPr id="22" name="Text 20"/>
          <p:cNvSpPr/>
          <p:nvPr/>
        </p:nvSpPr>
        <p:spPr>
          <a:xfrm>
            <a:off x="8972550" y="2286000"/>
            <a:ext cx="1274445" cy="594360"/>
          </a:xfrm>
          <a:prstGeom prst="rect">
            <a:avLst/>
          </a:prstGeom>
          <a:noFill/>
          <a:ln/>
        </p:spPr>
        <p:txBody>
          <a:bodyPr wrap="square" lIns="0" tIns="0" rIns="0" bIns="0" rtlCol="0" anchor="b"/>
          <a:lstStyle/>
          <a:p>
            <a:pPr marL="0" indent="0" algn="ctr">
              <a:buNone/>
            </a:pPr>
            <a:r>
              <a:rPr lang="en-US" sz="1300" dirty="0">
                <a:solidFill>
                  <a:srgbClr val="181818"/>
                </a:solidFill>
                <a:latin typeface="Poppins SemiBold" pitchFamily="34" charset="0"/>
                <a:ea typeface="Poppins SemiBold" pitchFamily="34" charset="-122"/>
                <a:cs typeface="Poppins SemiBold" pitchFamily="34" charset="-120"/>
              </a:rPr>
              <a:t>Grok 4.6</a:t>
            </a:r>
            <a:endParaRPr lang="en-US" sz="1300" dirty="0"/>
          </a:p>
          <a:p>
            <a:pPr marL="0" indent="0" algn="ctr">
              <a:buNone/>
            </a:pPr>
            <a:r>
              <a:rPr lang="en-US" sz="1100" dirty="0">
                <a:solidFill>
                  <a:srgbClr val="595959"/>
                </a:solidFill>
                <a:latin typeface="Lato" pitchFamily="34" charset="0"/>
                <a:ea typeface="Lato" pitchFamily="34" charset="-122"/>
                <a:cs typeface="Lato" pitchFamily="34" charset="-120"/>
              </a:rPr>
              <a:t>Aug 2026</a:t>
            </a:r>
            <a:endParaRPr lang="en-US" sz="1300" dirty="0"/>
          </a:p>
        </p:txBody>
      </p:sp>
      <p:sp>
        <p:nvSpPr>
          <p:cNvPr id="23" name="Shape 21"/>
          <p:cNvSpPr/>
          <p:nvPr/>
        </p:nvSpPr>
        <p:spPr>
          <a:xfrm>
            <a:off x="10774490" y="3136392"/>
            <a:ext cx="219456" cy="219456"/>
          </a:xfrm>
          <a:prstGeom prst="ellipse">
            <a:avLst/>
          </a:prstGeom>
          <a:solidFill>
            <a:srgbClr val="FFFFFF"/>
          </a:solidFill>
          <a:ln w="31750">
            <a:solidFill>
              <a:srgbClr val="1B1B1B"/>
            </a:solidFill>
            <a:prstDash val="solid"/>
          </a:ln>
        </p:spPr>
        <p:txBody>
          <a:bodyPr/>
          <a:lstStyle/>
          <a:p>
            <a:endParaRPr lang="de-DE"/>
          </a:p>
        </p:txBody>
      </p:sp>
      <p:sp>
        <p:nvSpPr>
          <p:cNvPr id="24" name="Text 22"/>
          <p:cNvSpPr/>
          <p:nvPr/>
        </p:nvSpPr>
        <p:spPr>
          <a:xfrm>
            <a:off x="10246995" y="2286000"/>
            <a:ext cx="1274445" cy="594360"/>
          </a:xfrm>
          <a:prstGeom prst="rect">
            <a:avLst/>
          </a:prstGeom>
          <a:noFill/>
          <a:ln/>
        </p:spPr>
        <p:txBody>
          <a:bodyPr wrap="square" lIns="0" tIns="0" rIns="0" bIns="0" rtlCol="0" anchor="b"/>
          <a:lstStyle/>
          <a:p>
            <a:pPr marL="0" indent="0" algn="ctr">
              <a:buNone/>
            </a:pPr>
            <a:r>
              <a:rPr lang="en-US" sz="1300" dirty="0">
                <a:solidFill>
                  <a:srgbClr val="181818"/>
                </a:solidFill>
                <a:latin typeface="Poppins SemiBold" pitchFamily="34" charset="0"/>
                <a:ea typeface="Poppins SemiBold" pitchFamily="34" charset="-122"/>
                <a:cs typeface="Poppins SemiBold" pitchFamily="34" charset="-120"/>
              </a:rPr>
              <a:t>Grok 4.7</a:t>
            </a:r>
            <a:endParaRPr lang="en-US" sz="1300" dirty="0"/>
          </a:p>
          <a:p>
            <a:pPr marL="0" indent="0" algn="ctr">
              <a:buNone/>
            </a:pPr>
            <a:r>
              <a:rPr lang="en-US" sz="1100" dirty="0">
                <a:solidFill>
                  <a:srgbClr val="595959"/>
                </a:solidFill>
                <a:latin typeface="Lato" pitchFamily="34" charset="0"/>
                <a:ea typeface="Lato" pitchFamily="34" charset="-122"/>
                <a:cs typeface="Lato" pitchFamily="34" charset="-120"/>
              </a:rPr>
              <a:t>Sep 2026</a:t>
            </a:r>
            <a:endParaRPr lang="en-US" sz="1300" dirty="0"/>
          </a:p>
        </p:txBody>
      </p:sp>
      <p:sp>
        <p:nvSpPr>
          <p:cNvPr id="25" name="Shape 23"/>
          <p:cNvSpPr/>
          <p:nvPr/>
        </p:nvSpPr>
        <p:spPr>
          <a:xfrm>
            <a:off x="685800" y="2971800"/>
            <a:ext cx="548640" cy="548640"/>
          </a:xfrm>
          <a:prstGeom prst="ellipse">
            <a:avLst/>
          </a:prstGeom>
          <a:solidFill>
            <a:srgbClr val="FFFFFF"/>
          </a:solidFill>
          <a:ln w="19050">
            <a:solidFill>
              <a:srgbClr val="D9D9D9"/>
            </a:solidFill>
            <a:prstDash val="solid"/>
          </a:ln>
        </p:spPr>
        <p:txBody>
          <a:bodyPr/>
          <a:lstStyle/>
          <a:p>
            <a:endParaRPr lang="de-DE"/>
          </a:p>
        </p:txBody>
      </p:sp>
      <p:pic>
        <p:nvPicPr>
          <p:cNvPr id="26" name="Image 0" descr="/workspace/ki-timeline/logos/png/grok.png"/>
          <p:cNvPicPr>
            <a:picLocks noChangeAspect="1"/>
          </p:cNvPicPr>
          <p:nvPr/>
        </p:nvPicPr>
        <p:blipFill>
          <a:blip r:embed="rId3"/>
          <a:stretch>
            <a:fillRect/>
          </a:stretch>
        </p:blipFill>
        <p:spPr>
          <a:xfrm>
            <a:off x="795528" y="3081528"/>
            <a:ext cx="329184" cy="329184"/>
          </a:xfrm>
          <a:prstGeom prst="rect">
            <a:avLst/>
          </a:prstGeom>
        </p:spPr>
      </p:pic>
      <p:sp>
        <p:nvSpPr>
          <p:cNvPr id="27" name="Shape 24"/>
          <p:cNvSpPr/>
          <p:nvPr/>
        </p:nvSpPr>
        <p:spPr>
          <a:xfrm>
            <a:off x="4164521" y="3566160"/>
            <a:ext cx="694944" cy="777240"/>
          </a:xfrm>
          <a:prstGeom prst="upArrow">
            <a:avLst/>
          </a:prstGeom>
          <a:solidFill>
            <a:srgbClr val="E67E22"/>
          </a:solidFill>
          <a:ln/>
        </p:spPr>
        <p:txBody>
          <a:bodyPr/>
          <a:lstStyle/>
          <a:p>
            <a:endParaRPr lang="de-DE"/>
          </a:p>
        </p:txBody>
      </p:sp>
      <p:sp>
        <p:nvSpPr>
          <p:cNvPr id="28" name="Shape 25"/>
          <p:cNvSpPr/>
          <p:nvPr/>
        </p:nvSpPr>
        <p:spPr>
          <a:xfrm>
            <a:off x="685800" y="4343400"/>
            <a:ext cx="10835640" cy="1691640"/>
          </a:xfrm>
          <a:prstGeom prst="rect">
            <a:avLst/>
          </a:prstGeom>
          <a:solidFill>
            <a:srgbClr val="3D4C61"/>
          </a:solidFill>
          <a:ln/>
        </p:spPr>
        <p:txBody>
          <a:bodyPr/>
          <a:lstStyle/>
          <a:p>
            <a:endParaRPr lang="de-DE"/>
          </a:p>
        </p:txBody>
      </p:sp>
      <p:sp>
        <p:nvSpPr>
          <p:cNvPr id="29" name="Shape 26"/>
          <p:cNvSpPr/>
          <p:nvPr/>
        </p:nvSpPr>
        <p:spPr>
          <a:xfrm>
            <a:off x="685800" y="4343400"/>
            <a:ext cx="109728" cy="1691640"/>
          </a:xfrm>
          <a:prstGeom prst="rect">
            <a:avLst/>
          </a:prstGeom>
          <a:solidFill>
            <a:srgbClr val="E67E22"/>
          </a:solidFill>
          <a:ln/>
        </p:spPr>
        <p:txBody>
          <a:bodyPr/>
          <a:lstStyle/>
          <a:p>
            <a:endParaRPr lang="de-DE"/>
          </a:p>
        </p:txBody>
      </p:sp>
      <p:sp>
        <p:nvSpPr>
          <p:cNvPr id="30" name="Text 27"/>
          <p:cNvSpPr/>
          <p:nvPr/>
        </p:nvSpPr>
        <p:spPr>
          <a:xfrm>
            <a:off x="1097280" y="4526280"/>
            <a:ext cx="6949440" cy="914400"/>
          </a:xfrm>
          <a:prstGeom prst="rect">
            <a:avLst/>
          </a:prstGeom>
          <a:noFill/>
          <a:ln/>
        </p:spPr>
        <p:txBody>
          <a:bodyPr wrap="square" lIns="0" tIns="0" rIns="0" bIns="0" rtlCol="0" anchor="ctr"/>
          <a:lstStyle/>
          <a:p>
            <a:pPr marL="0" indent="0">
              <a:buNone/>
            </a:pPr>
            <a:r>
              <a:rPr lang="en-US" sz="2600" i="1" dirty="0">
                <a:solidFill>
                  <a:srgbClr val="FFFFFF"/>
                </a:solidFill>
                <a:latin typeface="Playfair Display" pitchFamily="34" charset="0"/>
                <a:ea typeface="Playfair Display" pitchFamily="34" charset="-122"/>
                <a:cs typeface="Playfair Display" pitchFamily="34" charset="-120"/>
              </a:rPr>
              <a:t>„Hier konnte ich zum ersten Mal richtig Code schreiben.“</a:t>
            </a:r>
            <a:endParaRPr lang="en-US" sz="2600" dirty="0"/>
          </a:p>
        </p:txBody>
      </p:sp>
      <p:sp>
        <p:nvSpPr>
          <p:cNvPr id="31" name="Text 28"/>
          <p:cNvSpPr/>
          <p:nvPr/>
        </p:nvSpPr>
        <p:spPr>
          <a:xfrm>
            <a:off x="1097280" y="5486400"/>
            <a:ext cx="4572000" cy="365760"/>
          </a:xfrm>
          <a:prstGeom prst="rect">
            <a:avLst/>
          </a:prstGeom>
          <a:noFill/>
          <a:ln/>
        </p:spPr>
        <p:txBody>
          <a:bodyPr wrap="square" lIns="0" tIns="0" rIns="0" bIns="0" rtlCol="0" anchor="ctr"/>
          <a:lstStyle/>
          <a:p>
            <a:pPr marL="0" indent="0">
              <a:buNone/>
            </a:pPr>
            <a:r>
              <a:rPr lang="en-US" sz="1400" dirty="0">
                <a:solidFill>
                  <a:srgbClr val="D2D3D5"/>
                </a:solidFill>
                <a:latin typeface="Poppins" pitchFamily="34" charset="0"/>
                <a:ea typeface="Poppins" pitchFamily="34" charset="-122"/>
                <a:cs typeface="Poppins" pitchFamily="34" charset="-120"/>
              </a:rPr>
              <a:t>– Thomas Quak</a:t>
            </a:r>
            <a:endParaRPr lang="en-US" sz="1400" dirty="0"/>
          </a:p>
        </p:txBody>
      </p:sp>
      <p:sp>
        <p:nvSpPr>
          <p:cNvPr id="32" name="Shape 29"/>
          <p:cNvSpPr/>
          <p:nvPr/>
        </p:nvSpPr>
        <p:spPr>
          <a:xfrm>
            <a:off x="8183880" y="4617720"/>
            <a:ext cx="0" cy="1143000"/>
          </a:xfrm>
          <a:prstGeom prst="line">
            <a:avLst/>
          </a:prstGeom>
          <a:noFill/>
          <a:ln w="9525">
            <a:solidFill>
              <a:srgbClr val="8C9AAE"/>
            </a:solidFill>
            <a:prstDash val="solid"/>
          </a:ln>
        </p:spPr>
        <p:txBody>
          <a:bodyPr/>
          <a:lstStyle/>
          <a:p>
            <a:endParaRPr lang="de-DE"/>
          </a:p>
        </p:txBody>
      </p:sp>
      <p:sp>
        <p:nvSpPr>
          <p:cNvPr id="33" name="Text 30"/>
          <p:cNvSpPr/>
          <p:nvPr/>
        </p:nvSpPr>
        <p:spPr>
          <a:xfrm>
            <a:off x="8412480" y="4572000"/>
            <a:ext cx="2926080" cy="1234440"/>
          </a:xfrm>
          <a:prstGeom prst="rect">
            <a:avLst/>
          </a:prstGeom>
          <a:noFill/>
          <a:ln/>
        </p:spPr>
        <p:txBody>
          <a:bodyPr wrap="square" lIns="0" tIns="0" rIns="0" bIns="0" rtlCol="0" anchor="ctr"/>
          <a:lstStyle/>
          <a:p>
            <a:pPr marL="0" indent="0">
              <a:buNone/>
            </a:pPr>
            <a:r>
              <a:rPr lang="en-US" sz="1400" dirty="0">
                <a:solidFill>
                  <a:srgbClr val="E67E22"/>
                </a:solidFill>
                <a:latin typeface="Poppins SemiBold" pitchFamily="34" charset="0"/>
                <a:ea typeface="Poppins SemiBold" pitchFamily="34" charset="-122"/>
                <a:cs typeface="Poppins SemiBold" pitchFamily="34" charset="-120"/>
              </a:rPr>
              <a:t>Grok 3 · Feb 2025</a:t>
            </a:r>
            <a:endParaRPr lang="en-US" sz="1400" dirty="0"/>
          </a:p>
          <a:p>
            <a:pPr marL="0" indent="0">
              <a:buNone/>
            </a:pPr>
            <a:r>
              <a:rPr lang="en-US" sz="1200" dirty="0">
                <a:solidFill>
                  <a:srgbClr val="D2D3D5"/>
                </a:solidFill>
                <a:latin typeface="Lato" pitchFamily="34" charset="0"/>
                <a:ea typeface="Lato" pitchFamily="34" charset="-122"/>
                <a:cs typeface="Lato" pitchFamily="34" charset="-120"/>
              </a:rPr>
              <a:t>xAI: Denkmodus und DeepSearch, rund 200.000 GPUs</a:t>
            </a:r>
            <a:endParaRPr lang="en-US" sz="1400" dirty="0"/>
          </a:p>
        </p:txBody>
      </p:sp>
      <p:sp>
        <p:nvSpPr>
          <p:cNvPr id="34" name="Shape 31"/>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35" name="Shape 32"/>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36" name="Text 33"/>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37" name="Shape 34"/>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38" name="Text 35"/>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39" name="Shape 36"/>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40" name="Text 37"/>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41" name="Shape 38"/>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42" name="Text 39"/>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43" name="Shape 40"/>
          <p:cNvSpPr/>
          <p:nvPr/>
        </p:nvSpPr>
        <p:spPr>
          <a:xfrm>
            <a:off x="8692530" y="6359652"/>
            <a:ext cx="82296" cy="82296"/>
          </a:xfrm>
          <a:prstGeom prst="ellipse">
            <a:avLst/>
          </a:prstGeom>
          <a:solidFill>
            <a:srgbClr val="D62828"/>
          </a:solidFill>
          <a:ln/>
        </p:spPr>
        <p:txBody>
          <a:bodyPr/>
          <a:lstStyle/>
          <a:p>
            <a:endParaRPr lang="de-DE"/>
          </a:p>
        </p:txBody>
      </p:sp>
      <p:sp>
        <p:nvSpPr>
          <p:cNvPr id="44" name="Shape 41"/>
          <p:cNvSpPr/>
          <p:nvPr/>
        </p:nvSpPr>
        <p:spPr>
          <a:xfrm>
            <a:off x="8778028" y="6364224"/>
            <a:ext cx="1966172" cy="73152"/>
          </a:xfrm>
          <a:prstGeom prst="rect">
            <a:avLst/>
          </a:prstGeom>
          <a:solidFill>
            <a:srgbClr val="3D4C61"/>
          </a:solidFill>
          <a:ln/>
        </p:spPr>
        <p:txBody>
          <a:bodyPr/>
          <a:lstStyle/>
          <a:p>
            <a:endParaRPr lang="de-DE"/>
          </a:p>
        </p:txBody>
      </p:sp>
      <p:sp>
        <p:nvSpPr>
          <p:cNvPr id="45" name="Text 42"/>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19</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3"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4" name="Text 2"/>
          <p:cNvSpPr/>
          <p:nvPr/>
        </p:nvSpPr>
        <p:spPr>
          <a:xfrm>
            <a:off x="685800" y="868680"/>
            <a:ext cx="731520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14 · Was sich beschleunigt hat</a:t>
            </a:r>
            <a:endParaRPr lang="en-US" sz="1600" dirty="0"/>
          </a:p>
        </p:txBody>
      </p:sp>
      <p:sp>
        <p:nvSpPr>
          <p:cNvPr id="5" name="Text 3"/>
          <p:cNvSpPr/>
          <p:nvPr/>
        </p:nvSpPr>
        <p:spPr>
          <a:xfrm>
            <a:off x="685800" y="1207008"/>
            <a:ext cx="8229600" cy="685800"/>
          </a:xfrm>
          <a:prstGeom prst="rect">
            <a:avLst/>
          </a:prstGeom>
          <a:noFill/>
          <a:ln/>
        </p:spPr>
        <p:txBody>
          <a:bodyPr wrap="square" lIns="0" tIns="0" rIns="0" bIns="0" rtlCol="0" anchor="ctr"/>
          <a:lstStyle/>
          <a:p>
            <a:pPr marL="0" indent="0">
              <a:buNone/>
            </a:pPr>
            <a:r>
              <a:rPr lang="en-US" sz="3200" dirty="0">
                <a:solidFill>
                  <a:srgbClr val="3D4C61"/>
                </a:solidFill>
                <a:latin typeface="Poppins SemiBold" pitchFamily="34" charset="0"/>
                <a:ea typeface="Poppins SemiBold" pitchFamily="34" charset="-122"/>
                <a:cs typeface="Poppins SemiBold" pitchFamily="34" charset="-120"/>
              </a:rPr>
              <a:t>Die Abstände schrumpfen</a:t>
            </a:r>
            <a:endParaRPr lang="en-US" sz="3200" dirty="0"/>
          </a:p>
        </p:txBody>
      </p:sp>
      <p:sp>
        <p:nvSpPr>
          <p:cNvPr id="6" name="Shape 4"/>
          <p:cNvSpPr/>
          <p:nvPr/>
        </p:nvSpPr>
        <p:spPr>
          <a:xfrm>
            <a:off x="1152144" y="2263140"/>
            <a:ext cx="1783080" cy="1783080"/>
          </a:xfrm>
          <a:prstGeom prst="ellipse">
            <a:avLst/>
          </a:prstGeom>
          <a:solidFill>
            <a:srgbClr val="9AA3AE"/>
          </a:solidFill>
          <a:ln/>
        </p:spPr>
        <p:txBody>
          <a:bodyPr/>
          <a:lstStyle/>
          <a:p>
            <a:endParaRPr lang="de-DE"/>
          </a:p>
        </p:txBody>
      </p:sp>
      <p:sp>
        <p:nvSpPr>
          <p:cNvPr id="7" name="Text 5"/>
          <p:cNvSpPr/>
          <p:nvPr/>
        </p:nvSpPr>
        <p:spPr>
          <a:xfrm>
            <a:off x="1152144" y="2263140"/>
            <a:ext cx="1783080" cy="1783080"/>
          </a:xfrm>
          <a:prstGeom prst="rect">
            <a:avLst/>
          </a:prstGeom>
          <a:noFill/>
          <a:ln/>
        </p:spPr>
        <p:txBody>
          <a:bodyPr wrap="square" lIns="0" tIns="0" rIns="0" bIns="0" rtlCol="0" anchor="ctr"/>
          <a:lstStyle/>
          <a:p>
            <a:pPr marL="0" indent="0" algn="ctr">
              <a:buNone/>
            </a:pPr>
            <a:r>
              <a:rPr lang="en-US" sz="4400" dirty="0">
                <a:solidFill>
                  <a:srgbClr val="FFFFFF"/>
                </a:solidFill>
                <a:latin typeface="Playfair Display" pitchFamily="34" charset="0"/>
                <a:ea typeface="Playfair Display" pitchFamily="34" charset="-122"/>
                <a:cs typeface="Playfair Display" pitchFamily="34" charset="-120"/>
              </a:rPr>
              <a:t>55</a:t>
            </a:r>
            <a:endParaRPr lang="en-US" sz="4400" dirty="0"/>
          </a:p>
          <a:p>
            <a:pPr marL="0" indent="0" algn="ctr">
              <a:buNone/>
            </a:pPr>
            <a:r>
              <a:rPr lang="en-US" sz="1200" dirty="0">
                <a:solidFill>
                  <a:srgbClr val="FFFFFF"/>
                </a:solidFill>
                <a:latin typeface="Poppins" pitchFamily="34" charset="0"/>
                <a:ea typeface="Poppins" pitchFamily="34" charset="-122"/>
                <a:cs typeface="Poppins" pitchFamily="34" charset="-120"/>
              </a:rPr>
              <a:t>Jahre</a:t>
            </a:r>
            <a:endParaRPr lang="en-US" sz="4400" dirty="0"/>
          </a:p>
        </p:txBody>
      </p:sp>
      <p:sp>
        <p:nvSpPr>
          <p:cNvPr id="8" name="Shape 6"/>
          <p:cNvSpPr/>
          <p:nvPr/>
        </p:nvSpPr>
        <p:spPr>
          <a:xfrm>
            <a:off x="3218688" y="3044952"/>
            <a:ext cx="365760" cy="219456"/>
          </a:xfrm>
          <a:prstGeom prst="rightArrow">
            <a:avLst/>
          </a:prstGeom>
          <a:solidFill>
            <a:srgbClr val="BFBFBF"/>
          </a:solidFill>
          <a:ln/>
        </p:spPr>
        <p:txBody>
          <a:bodyPr/>
          <a:lstStyle/>
          <a:p>
            <a:endParaRPr lang="de-DE"/>
          </a:p>
        </p:txBody>
      </p:sp>
      <p:sp>
        <p:nvSpPr>
          <p:cNvPr id="9" name="Text 7"/>
          <p:cNvSpPr/>
          <p:nvPr/>
        </p:nvSpPr>
        <p:spPr>
          <a:xfrm>
            <a:off x="777240" y="4251960"/>
            <a:ext cx="2532888" cy="502920"/>
          </a:xfrm>
          <a:prstGeom prst="rect">
            <a:avLst/>
          </a:prstGeom>
          <a:noFill/>
          <a:ln/>
        </p:spPr>
        <p:txBody>
          <a:bodyPr wrap="square" lIns="0" tIns="0" rIns="0" bIns="0" rtlCol="0" anchor="t"/>
          <a:lstStyle/>
          <a:p>
            <a:pPr marL="0" indent="0" algn="ctr">
              <a:buNone/>
            </a:pPr>
            <a:r>
              <a:rPr lang="en-US" sz="1300" dirty="0">
                <a:solidFill>
                  <a:srgbClr val="181818"/>
                </a:solidFill>
                <a:latin typeface="Poppins SemiBold" pitchFamily="34" charset="0"/>
                <a:ea typeface="Poppins SemiBold" pitchFamily="34" charset="-122"/>
                <a:cs typeface="Poppins SemiBold" pitchFamily="34" charset="-120"/>
              </a:rPr>
              <a:t>Dartmouth 1956 → Siri 2011</a:t>
            </a:r>
            <a:endParaRPr lang="en-US" sz="1300" dirty="0"/>
          </a:p>
        </p:txBody>
      </p:sp>
      <p:sp>
        <p:nvSpPr>
          <p:cNvPr id="10" name="Text 8"/>
          <p:cNvSpPr/>
          <p:nvPr/>
        </p:nvSpPr>
        <p:spPr>
          <a:xfrm>
            <a:off x="822960" y="4773168"/>
            <a:ext cx="2441448" cy="457200"/>
          </a:xfrm>
          <a:prstGeom prst="rect">
            <a:avLst/>
          </a:prstGeom>
          <a:noFill/>
          <a:ln/>
        </p:spPr>
        <p:txBody>
          <a:bodyPr wrap="square" lIns="0" tIns="0" rIns="0" bIns="0" rtlCol="0" anchor="t"/>
          <a:lstStyle/>
          <a:p>
            <a:pPr marL="0" indent="0" algn="ctr">
              <a:buNone/>
            </a:pPr>
            <a:r>
              <a:rPr lang="en-US" sz="1100" dirty="0">
                <a:solidFill>
                  <a:srgbClr val="595959"/>
                </a:solidFill>
                <a:latin typeface="Lato" pitchFamily="34" charset="0"/>
                <a:ea typeface="Lato" pitchFamily="34" charset="-122"/>
                <a:cs typeface="Lato" pitchFamily="34" charset="-120"/>
              </a:rPr>
              <a:t>vom Begriff „KI“ zur ersten KI für ein Massenpublikum</a:t>
            </a:r>
            <a:endParaRPr lang="en-US" sz="1100" dirty="0"/>
          </a:p>
        </p:txBody>
      </p:sp>
      <p:sp>
        <p:nvSpPr>
          <p:cNvPr id="11" name="Shape 9"/>
          <p:cNvSpPr/>
          <p:nvPr/>
        </p:nvSpPr>
        <p:spPr>
          <a:xfrm>
            <a:off x="4005072" y="2400300"/>
            <a:ext cx="1508760" cy="1508760"/>
          </a:xfrm>
          <a:prstGeom prst="ellipse">
            <a:avLst/>
          </a:prstGeom>
          <a:solidFill>
            <a:srgbClr val="6C7A8D"/>
          </a:solidFill>
          <a:ln/>
        </p:spPr>
        <p:txBody>
          <a:bodyPr/>
          <a:lstStyle/>
          <a:p>
            <a:endParaRPr lang="de-DE"/>
          </a:p>
        </p:txBody>
      </p:sp>
      <p:sp>
        <p:nvSpPr>
          <p:cNvPr id="12" name="Text 10"/>
          <p:cNvSpPr/>
          <p:nvPr/>
        </p:nvSpPr>
        <p:spPr>
          <a:xfrm>
            <a:off x="4005072" y="2400300"/>
            <a:ext cx="1508760" cy="1508760"/>
          </a:xfrm>
          <a:prstGeom prst="rect">
            <a:avLst/>
          </a:prstGeom>
          <a:noFill/>
          <a:ln/>
        </p:spPr>
        <p:txBody>
          <a:bodyPr wrap="square" lIns="0" tIns="0" rIns="0" bIns="0" rtlCol="0" anchor="ctr"/>
          <a:lstStyle/>
          <a:p>
            <a:pPr marL="0" indent="0" algn="ctr">
              <a:buNone/>
            </a:pPr>
            <a:r>
              <a:rPr lang="en-US" sz="4400" dirty="0">
                <a:solidFill>
                  <a:srgbClr val="FFFFFF"/>
                </a:solidFill>
                <a:latin typeface="Playfair Display" pitchFamily="34" charset="0"/>
                <a:ea typeface="Playfair Display" pitchFamily="34" charset="-122"/>
                <a:cs typeface="Playfair Display" pitchFamily="34" charset="-120"/>
              </a:rPr>
              <a:t>5,4</a:t>
            </a:r>
            <a:endParaRPr lang="en-US" sz="4400" dirty="0"/>
          </a:p>
          <a:p>
            <a:pPr marL="0" indent="0" algn="ctr">
              <a:buNone/>
            </a:pPr>
            <a:r>
              <a:rPr lang="en-US" sz="1200" dirty="0">
                <a:solidFill>
                  <a:srgbClr val="FFFFFF"/>
                </a:solidFill>
                <a:latin typeface="Poppins" pitchFamily="34" charset="0"/>
                <a:ea typeface="Poppins" pitchFamily="34" charset="-122"/>
                <a:cs typeface="Poppins" pitchFamily="34" charset="-120"/>
              </a:rPr>
              <a:t>Jahre</a:t>
            </a:r>
            <a:endParaRPr lang="en-US" sz="4400" dirty="0"/>
          </a:p>
        </p:txBody>
      </p:sp>
      <p:sp>
        <p:nvSpPr>
          <p:cNvPr id="13" name="Shape 11"/>
          <p:cNvSpPr/>
          <p:nvPr/>
        </p:nvSpPr>
        <p:spPr>
          <a:xfrm>
            <a:off x="5934456" y="3044952"/>
            <a:ext cx="365760" cy="219456"/>
          </a:xfrm>
          <a:prstGeom prst="rightArrow">
            <a:avLst/>
          </a:prstGeom>
          <a:solidFill>
            <a:srgbClr val="BFBFBF"/>
          </a:solidFill>
          <a:ln/>
        </p:spPr>
        <p:txBody>
          <a:bodyPr/>
          <a:lstStyle/>
          <a:p>
            <a:endParaRPr lang="de-DE"/>
          </a:p>
        </p:txBody>
      </p:sp>
      <p:sp>
        <p:nvSpPr>
          <p:cNvPr id="14" name="Text 12"/>
          <p:cNvSpPr/>
          <p:nvPr/>
        </p:nvSpPr>
        <p:spPr>
          <a:xfrm>
            <a:off x="3493008" y="4251960"/>
            <a:ext cx="2532888" cy="502920"/>
          </a:xfrm>
          <a:prstGeom prst="rect">
            <a:avLst/>
          </a:prstGeom>
          <a:noFill/>
          <a:ln/>
        </p:spPr>
        <p:txBody>
          <a:bodyPr wrap="square" lIns="0" tIns="0" rIns="0" bIns="0" rtlCol="0" anchor="t"/>
          <a:lstStyle/>
          <a:p>
            <a:pPr marL="0" indent="0" algn="ctr">
              <a:buNone/>
            </a:pPr>
            <a:r>
              <a:rPr lang="en-US" sz="1300" dirty="0">
                <a:solidFill>
                  <a:srgbClr val="181818"/>
                </a:solidFill>
                <a:latin typeface="Poppins SemiBold" pitchFamily="34" charset="0"/>
                <a:ea typeface="Poppins SemiBold" pitchFamily="34" charset="-122"/>
                <a:cs typeface="Poppins SemiBold" pitchFamily="34" charset="-120"/>
              </a:rPr>
              <a:t>Transformer Jun 2017 → ChatGPT Nov 2022</a:t>
            </a:r>
            <a:endParaRPr lang="en-US" sz="1300" dirty="0"/>
          </a:p>
        </p:txBody>
      </p:sp>
      <p:sp>
        <p:nvSpPr>
          <p:cNvPr id="15" name="Text 13"/>
          <p:cNvSpPr/>
          <p:nvPr/>
        </p:nvSpPr>
        <p:spPr>
          <a:xfrm>
            <a:off x="3538728" y="4773168"/>
            <a:ext cx="2441448" cy="457200"/>
          </a:xfrm>
          <a:prstGeom prst="rect">
            <a:avLst/>
          </a:prstGeom>
          <a:noFill/>
          <a:ln/>
        </p:spPr>
        <p:txBody>
          <a:bodyPr wrap="square" lIns="0" tIns="0" rIns="0" bIns="0" rtlCol="0" anchor="t"/>
          <a:lstStyle/>
          <a:p>
            <a:pPr marL="0" indent="0" algn="ctr">
              <a:buNone/>
            </a:pPr>
            <a:r>
              <a:rPr lang="en-US" sz="1100" dirty="0">
                <a:solidFill>
                  <a:srgbClr val="595959"/>
                </a:solidFill>
                <a:latin typeface="Lato" pitchFamily="34" charset="0"/>
                <a:ea typeface="Lato" pitchFamily="34" charset="-122"/>
                <a:cs typeface="Lato" pitchFamily="34" charset="-120"/>
              </a:rPr>
              <a:t>vom Bauplan zum Chat für alle</a:t>
            </a:r>
            <a:endParaRPr lang="en-US" sz="1100" dirty="0"/>
          </a:p>
        </p:txBody>
      </p:sp>
      <p:sp>
        <p:nvSpPr>
          <p:cNvPr id="16" name="Shape 14"/>
          <p:cNvSpPr/>
          <p:nvPr/>
        </p:nvSpPr>
        <p:spPr>
          <a:xfrm>
            <a:off x="6835140" y="2514600"/>
            <a:ext cx="1280160" cy="1280160"/>
          </a:xfrm>
          <a:prstGeom prst="ellipse">
            <a:avLst/>
          </a:prstGeom>
          <a:solidFill>
            <a:srgbClr val="3D4C61"/>
          </a:solidFill>
          <a:ln/>
        </p:spPr>
        <p:txBody>
          <a:bodyPr/>
          <a:lstStyle/>
          <a:p>
            <a:endParaRPr lang="de-DE"/>
          </a:p>
        </p:txBody>
      </p:sp>
      <p:sp>
        <p:nvSpPr>
          <p:cNvPr id="17" name="Text 15"/>
          <p:cNvSpPr/>
          <p:nvPr/>
        </p:nvSpPr>
        <p:spPr>
          <a:xfrm>
            <a:off x="6835140" y="2514600"/>
            <a:ext cx="1280160" cy="1280160"/>
          </a:xfrm>
          <a:prstGeom prst="rect">
            <a:avLst/>
          </a:prstGeom>
          <a:noFill/>
          <a:ln/>
        </p:spPr>
        <p:txBody>
          <a:bodyPr wrap="square" lIns="0" tIns="0" rIns="0" bIns="0" rtlCol="0" anchor="ctr"/>
          <a:lstStyle/>
          <a:p>
            <a:pPr marL="0" indent="0" algn="ctr">
              <a:buNone/>
            </a:pPr>
            <a:r>
              <a:rPr lang="en-US" sz="3800" dirty="0">
                <a:solidFill>
                  <a:srgbClr val="FFFFFF"/>
                </a:solidFill>
                <a:latin typeface="Playfair Display" pitchFamily="34" charset="0"/>
                <a:ea typeface="Playfair Display" pitchFamily="34" charset="-122"/>
                <a:cs typeface="Playfair Display" pitchFamily="34" charset="-120"/>
              </a:rPr>
              <a:t>4</a:t>
            </a:r>
            <a:endParaRPr lang="en-US" sz="3800" dirty="0"/>
          </a:p>
          <a:p>
            <a:pPr marL="0" indent="0" algn="ctr">
              <a:buNone/>
            </a:pPr>
            <a:r>
              <a:rPr lang="en-US" sz="1200" dirty="0">
                <a:solidFill>
                  <a:srgbClr val="FFFFFF"/>
                </a:solidFill>
                <a:latin typeface="Poppins" pitchFamily="34" charset="0"/>
                <a:ea typeface="Poppins" pitchFamily="34" charset="-122"/>
                <a:cs typeface="Poppins" pitchFamily="34" charset="-120"/>
              </a:rPr>
              <a:t>Monate</a:t>
            </a:r>
            <a:endParaRPr lang="en-US" sz="3800" dirty="0"/>
          </a:p>
        </p:txBody>
      </p:sp>
      <p:sp>
        <p:nvSpPr>
          <p:cNvPr id="18" name="Shape 16"/>
          <p:cNvSpPr/>
          <p:nvPr/>
        </p:nvSpPr>
        <p:spPr>
          <a:xfrm>
            <a:off x="8650224" y="3044952"/>
            <a:ext cx="365760" cy="219456"/>
          </a:xfrm>
          <a:prstGeom prst="rightArrow">
            <a:avLst/>
          </a:prstGeom>
          <a:solidFill>
            <a:srgbClr val="BFBFBF"/>
          </a:solidFill>
          <a:ln/>
        </p:spPr>
        <p:txBody>
          <a:bodyPr/>
          <a:lstStyle/>
          <a:p>
            <a:endParaRPr lang="de-DE"/>
          </a:p>
        </p:txBody>
      </p:sp>
      <p:sp>
        <p:nvSpPr>
          <p:cNvPr id="19" name="Text 17"/>
          <p:cNvSpPr/>
          <p:nvPr/>
        </p:nvSpPr>
        <p:spPr>
          <a:xfrm>
            <a:off x="6208776" y="4251960"/>
            <a:ext cx="2532888" cy="502920"/>
          </a:xfrm>
          <a:prstGeom prst="rect">
            <a:avLst/>
          </a:prstGeom>
          <a:noFill/>
          <a:ln/>
        </p:spPr>
        <p:txBody>
          <a:bodyPr wrap="square" lIns="0" tIns="0" rIns="0" bIns="0" rtlCol="0" anchor="t"/>
          <a:lstStyle/>
          <a:p>
            <a:pPr marL="0" indent="0" algn="ctr">
              <a:buNone/>
            </a:pPr>
            <a:r>
              <a:rPr lang="en-US" sz="1300" dirty="0">
                <a:solidFill>
                  <a:srgbClr val="181818"/>
                </a:solidFill>
                <a:latin typeface="Poppins SemiBold" pitchFamily="34" charset="0"/>
                <a:ea typeface="Poppins SemiBold" pitchFamily="34" charset="-122"/>
                <a:cs typeface="Poppins SemiBold" pitchFamily="34" charset="-120"/>
              </a:rPr>
              <a:t>ChatGPT Nov 2022 → GPT-4 Mär 2023</a:t>
            </a:r>
            <a:endParaRPr lang="en-US" sz="1300" dirty="0"/>
          </a:p>
        </p:txBody>
      </p:sp>
      <p:sp>
        <p:nvSpPr>
          <p:cNvPr id="20" name="Text 18"/>
          <p:cNvSpPr/>
          <p:nvPr/>
        </p:nvSpPr>
        <p:spPr>
          <a:xfrm>
            <a:off x="6254496" y="4773168"/>
            <a:ext cx="2441448" cy="457200"/>
          </a:xfrm>
          <a:prstGeom prst="rect">
            <a:avLst/>
          </a:prstGeom>
          <a:noFill/>
          <a:ln/>
        </p:spPr>
        <p:txBody>
          <a:bodyPr wrap="square" lIns="0" tIns="0" rIns="0" bIns="0" rtlCol="0" anchor="t"/>
          <a:lstStyle/>
          <a:p>
            <a:pPr marL="0" indent="0" algn="ctr">
              <a:buNone/>
            </a:pPr>
            <a:r>
              <a:rPr lang="en-US" sz="1100" dirty="0">
                <a:solidFill>
                  <a:srgbClr val="595959"/>
                </a:solidFill>
                <a:latin typeface="Lato" pitchFamily="34" charset="0"/>
                <a:ea typeface="Lato" pitchFamily="34" charset="-122"/>
                <a:cs typeface="Lato" pitchFamily="34" charset="-120"/>
              </a:rPr>
              <a:t>vom Durchbruch zur nächsten Generation</a:t>
            </a:r>
            <a:endParaRPr lang="en-US" sz="1100" dirty="0"/>
          </a:p>
        </p:txBody>
      </p:sp>
      <p:sp>
        <p:nvSpPr>
          <p:cNvPr id="21" name="Shape 19"/>
          <p:cNvSpPr/>
          <p:nvPr/>
        </p:nvSpPr>
        <p:spPr>
          <a:xfrm>
            <a:off x="9642348" y="2606040"/>
            <a:ext cx="1097280" cy="1097280"/>
          </a:xfrm>
          <a:prstGeom prst="ellipse">
            <a:avLst/>
          </a:prstGeom>
          <a:solidFill>
            <a:srgbClr val="D62828"/>
          </a:solidFill>
          <a:ln/>
        </p:spPr>
        <p:txBody>
          <a:bodyPr/>
          <a:lstStyle/>
          <a:p>
            <a:endParaRPr lang="de-DE"/>
          </a:p>
        </p:txBody>
      </p:sp>
      <p:sp>
        <p:nvSpPr>
          <p:cNvPr id="22" name="Text 20"/>
          <p:cNvSpPr/>
          <p:nvPr/>
        </p:nvSpPr>
        <p:spPr>
          <a:xfrm>
            <a:off x="9642348" y="2606040"/>
            <a:ext cx="1097280" cy="1097280"/>
          </a:xfrm>
          <a:prstGeom prst="rect">
            <a:avLst/>
          </a:prstGeom>
          <a:noFill/>
          <a:ln/>
        </p:spPr>
        <p:txBody>
          <a:bodyPr wrap="square" lIns="0" tIns="0" rIns="0" bIns="0" rtlCol="0" anchor="ctr"/>
          <a:lstStyle/>
          <a:p>
            <a:pPr marL="0" indent="0" algn="ctr">
              <a:buNone/>
            </a:pPr>
            <a:r>
              <a:rPr lang="en-US" sz="3800" dirty="0">
                <a:solidFill>
                  <a:srgbClr val="FFFFFF"/>
                </a:solidFill>
                <a:latin typeface="Playfair Display" pitchFamily="34" charset="0"/>
                <a:ea typeface="Playfair Display" pitchFamily="34" charset="-122"/>
                <a:cs typeface="Playfair Display" pitchFamily="34" charset="-120"/>
              </a:rPr>
              <a:t>1</a:t>
            </a:r>
            <a:endParaRPr lang="en-US" sz="3800" dirty="0"/>
          </a:p>
          <a:p>
            <a:pPr marL="0" indent="0" algn="ctr">
              <a:buNone/>
            </a:pPr>
            <a:r>
              <a:rPr lang="en-US" sz="1200" dirty="0">
                <a:solidFill>
                  <a:srgbClr val="FFFFFF"/>
                </a:solidFill>
                <a:latin typeface="Poppins" pitchFamily="34" charset="0"/>
                <a:ea typeface="Poppins" pitchFamily="34" charset="-122"/>
                <a:cs typeface="Poppins" pitchFamily="34" charset="-120"/>
              </a:rPr>
              <a:t>Monat</a:t>
            </a:r>
            <a:endParaRPr lang="en-US" sz="3800" dirty="0"/>
          </a:p>
        </p:txBody>
      </p:sp>
      <p:sp>
        <p:nvSpPr>
          <p:cNvPr id="23" name="Text 21"/>
          <p:cNvSpPr/>
          <p:nvPr/>
        </p:nvSpPr>
        <p:spPr>
          <a:xfrm>
            <a:off x="8924544" y="4251960"/>
            <a:ext cx="2532888" cy="502920"/>
          </a:xfrm>
          <a:prstGeom prst="rect">
            <a:avLst/>
          </a:prstGeom>
          <a:noFill/>
          <a:ln/>
        </p:spPr>
        <p:txBody>
          <a:bodyPr wrap="square" lIns="0" tIns="0" rIns="0" bIns="0" rtlCol="0" anchor="t"/>
          <a:lstStyle/>
          <a:p>
            <a:pPr marL="0" indent="0" algn="ctr">
              <a:buNone/>
            </a:pPr>
            <a:r>
              <a:rPr lang="en-US" sz="1300" dirty="0">
                <a:solidFill>
                  <a:srgbClr val="181818"/>
                </a:solidFill>
                <a:latin typeface="Poppins SemiBold" pitchFamily="34" charset="0"/>
                <a:ea typeface="Poppins SemiBold" pitchFamily="34" charset="-122"/>
                <a:cs typeface="Poppins SemiBold" pitchFamily="34" charset="-120"/>
              </a:rPr>
              <a:t>Grok 4.5 Jul → 4.6 Aug → 4.7 Sep 2026</a:t>
            </a:r>
            <a:endParaRPr lang="en-US" sz="1300" dirty="0"/>
          </a:p>
        </p:txBody>
      </p:sp>
      <p:sp>
        <p:nvSpPr>
          <p:cNvPr id="24" name="Text 22"/>
          <p:cNvSpPr/>
          <p:nvPr/>
        </p:nvSpPr>
        <p:spPr>
          <a:xfrm>
            <a:off x="8970264" y="4773168"/>
            <a:ext cx="2441448" cy="457200"/>
          </a:xfrm>
          <a:prstGeom prst="rect">
            <a:avLst/>
          </a:prstGeom>
          <a:noFill/>
          <a:ln/>
        </p:spPr>
        <p:txBody>
          <a:bodyPr wrap="square" lIns="0" tIns="0" rIns="0" bIns="0" rtlCol="0" anchor="t"/>
          <a:lstStyle/>
          <a:p>
            <a:pPr marL="0" indent="0" algn="ctr">
              <a:buNone/>
            </a:pPr>
            <a:r>
              <a:rPr lang="en-US" sz="1100" dirty="0">
                <a:solidFill>
                  <a:srgbClr val="595959"/>
                </a:solidFill>
                <a:latin typeface="Lato" pitchFamily="34" charset="0"/>
                <a:ea typeface="Lato" pitchFamily="34" charset="-122"/>
                <a:cs typeface="Lato" pitchFamily="34" charset="-120"/>
              </a:rPr>
              <a:t>zwischen zwei Grok-Versionen</a:t>
            </a:r>
            <a:endParaRPr lang="en-US" sz="1100" dirty="0"/>
          </a:p>
        </p:txBody>
      </p:sp>
      <p:sp>
        <p:nvSpPr>
          <p:cNvPr id="25" name="Shape 23"/>
          <p:cNvSpPr/>
          <p:nvPr/>
        </p:nvSpPr>
        <p:spPr>
          <a:xfrm>
            <a:off x="685800" y="5440680"/>
            <a:ext cx="10835640" cy="0"/>
          </a:xfrm>
          <a:prstGeom prst="line">
            <a:avLst/>
          </a:prstGeom>
          <a:noFill/>
          <a:ln w="9525">
            <a:solidFill>
              <a:srgbClr val="D9D9D9"/>
            </a:solidFill>
            <a:prstDash val="solid"/>
          </a:ln>
        </p:spPr>
        <p:txBody>
          <a:bodyPr/>
          <a:lstStyle/>
          <a:p>
            <a:endParaRPr lang="de-DE"/>
          </a:p>
        </p:txBody>
      </p:sp>
      <p:sp>
        <p:nvSpPr>
          <p:cNvPr id="26" name="Text 24"/>
          <p:cNvSpPr/>
          <p:nvPr/>
        </p:nvSpPr>
        <p:spPr>
          <a:xfrm>
            <a:off x="685800" y="5559552"/>
            <a:ext cx="10835640" cy="365760"/>
          </a:xfrm>
          <a:prstGeom prst="rect">
            <a:avLst/>
          </a:prstGeom>
          <a:noFill/>
          <a:ln/>
        </p:spPr>
        <p:txBody>
          <a:bodyPr wrap="square" lIns="0" tIns="0" rIns="0" bIns="0" rtlCol="0" anchor="ctr"/>
          <a:lstStyle/>
          <a:p>
            <a:pPr marL="0" indent="0" algn="ctr">
              <a:buNone/>
            </a:pPr>
            <a:r>
              <a:rPr lang="en-US" sz="1400" dirty="0">
                <a:solidFill>
                  <a:srgbClr val="595959"/>
                </a:solidFill>
                <a:latin typeface="Lato" pitchFamily="34" charset="0"/>
                <a:ea typeface="Lato" pitchFamily="34" charset="-122"/>
                <a:cs typeface="Lato" pitchFamily="34" charset="-120"/>
              </a:rPr>
              <a:t>Auf dem Plakat: </a:t>
            </a:r>
            <a:r>
              <a:rPr lang="en-US" sz="1400" b="1" dirty="0">
                <a:solidFill>
                  <a:srgbClr val="3D4C61"/>
                </a:solidFill>
                <a:latin typeface="Lato" pitchFamily="34" charset="0"/>
                <a:ea typeface="Lato" pitchFamily="34" charset="-122"/>
                <a:cs typeface="Lato" pitchFamily="34" charset="-120"/>
              </a:rPr>
              <a:t>24 Knoten in den zwölf Jahren 2011–2022, dann 23 allein im Jahr 2023.</a:t>
            </a:r>
            <a:endParaRPr lang="en-US" sz="1400" dirty="0"/>
          </a:p>
        </p:txBody>
      </p:sp>
      <p:sp>
        <p:nvSpPr>
          <p:cNvPr id="27" name="Shape 25"/>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28" name="Shape 26"/>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29" name="Text 27"/>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30" name="Shape 28"/>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31" name="Text 29"/>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32" name="Shape 30"/>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33" name="Text 31"/>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34" name="Shape 32"/>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35" name="Text 33"/>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36" name="Shape 34"/>
          <p:cNvSpPr/>
          <p:nvPr/>
        </p:nvSpPr>
        <p:spPr>
          <a:xfrm>
            <a:off x="8692530" y="6359652"/>
            <a:ext cx="82296" cy="82296"/>
          </a:xfrm>
          <a:prstGeom prst="ellipse">
            <a:avLst/>
          </a:prstGeom>
          <a:solidFill>
            <a:srgbClr val="D62828"/>
          </a:solidFill>
          <a:ln/>
        </p:spPr>
        <p:txBody>
          <a:bodyPr/>
          <a:lstStyle/>
          <a:p>
            <a:endParaRPr lang="de-DE"/>
          </a:p>
        </p:txBody>
      </p:sp>
      <p:sp>
        <p:nvSpPr>
          <p:cNvPr id="37" name="Text 35"/>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20</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
    <p:bg>
      <p:bgPr>
        <a:solidFill>
          <a:srgbClr val="3D4C61"/>
        </a:solidFill>
        <a:effectLst/>
      </p:bgPr>
    </p:bg>
    <p:spTree>
      <p:nvGrpSpPr>
        <p:cNvPr id="1" name=""/>
        <p:cNvGrpSpPr/>
        <p:nvPr/>
      </p:nvGrpSpPr>
      <p:grpSpPr>
        <a:xfrm>
          <a:off x="0" y="0"/>
          <a:ext cx="0" cy="0"/>
          <a:chOff x="0" y="0"/>
          <a:chExt cx="0" cy="0"/>
        </a:xfrm>
      </p:grpSpPr>
      <p:sp>
        <p:nvSpPr>
          <p:cNvPr id="3" name="Text 0"/>
          <p:cNvSpPr/>
          <p:nvPr/>
        </p:nvSpPr>
        <p:spPr>
          <a:xfrm>
            <a:off x="914400" y="822960"/>
            <a:ext cx="7315200" cy="338328"/>
          </a:xfrm>
          <a:prstGeom prst="rect">
            <a:avLst/>
          </a:prstGeom>
          <a:noFill/>
          <a:ln/>
        </p:spPr>
        <p:txBody>
          <a:bodyPr wrap="square" lIns="0" tIns="0" rIns="0" bIns="0" rtlCol="0" anchor="ctr"/>
          <a:lstStyle/>
          <a:p>
            <a:pPr marL="0" indent="0">
              <a:buNone/>
            </a:pPr>
            <a:r>
              <a:rPr lang="en-US" sz="1600" dirty="0">
                <a:solidFill>
                  <a:srgbClr val="D2D3D5"/>
                </a:solidFill>
                <a:latin typeface="Poppins" pitchFamily="34" charset="0"/>
                <a:ea typeface="Poppins" pitchFamily="34" charset="-122"/>
                <a:cs typeface="Poppins" pitchFamily="34" charset="-120"/>
              </a:rPr>
              <a:t>Kapitel 15 · Ausblick</a:t>
            </a:r>
            <a:endParaRPr lang="en-US" sz="1600" dirty="0"/>
          </a:p>
        </p:txBody>
      </p:sp>
      <p:sp>
        <p:nvSpPr>
          <p:cNvPr id="4" name="Shape 1"/>
          <p:cNvSpPr/>
          <p:nvPr/>
        </p:nvSpPr>
        <p:spPr>
          <a:xfrm>
            <a:off x="914400" y="1325880"/>
            <a:ext cx="822960" cy="73152"/>
          </a:xfrm>
          <a:prstGeom prst="rect">
            <a:avLst/>
          </a:prstGeom>
          <a:solidFill>
            <a:srgbClr val="D62828"/>
          </a:solidFill>
          <a:ln/>
        </p:spPr>
        <p:txBody>
          <a:bodyPr/>
          <a:lstStyle/>
          <a:p>
            <a:endParaRPr lang="de-DE"/>
          </a:p>
        </p:txBody>
      </p:sp>
      <p:sp>
        <p:nvSpPr>
          <p:cNvPr id="5" name="Text 2"/>
          <p:cNvSpPr/>
          <p:nvPr/>
        </p:nvSpPr>
        <p:spPr>
          <a:xfrm>
            <a:off x="822960" y="1554480"/>
            <a:ext cx="10515600" cy="2103120"/>
          </a:xfrm>
          <a:prstGeom prst="rect">
            <a:avLst/>
          </a:prstGeom>
          <a:noFill/>
          <a:ln/>
        </p:spPr>
        <p:txBody>
          <a:bodyPr wrap="square" lIns="0" tIns="0" rIns="0" bIns="0" rtlCol="0" anchor="ctr"/>
          <a:lstStyle/>
          <a:p>
            <a:pPr marL="0" indent="0">
              <a:buNone/>
            </a:pPr>
            <a:r>
              <a:rPr lang="en-US" sz="14000" dirty="0">
                <a:solidFill>
                  <a:srgbClr val="FFFFFF"/>
                </a:solidFill>
                <a:latin typeface="Playfair Display" pitchFamily="34" charset="0"/>
                <a:ea typeface="Playfair Display" pitchFamily="34" charset="-122"/>
                <a:cs typeface="Playfair Display" pitchFamily="34" charset="-120"/>
              </a:rPr>
              <a:t>2027/28</a:t>
            </a:r>
            <a:endParaRPr lang="en-US" sz="14000" dirty="0"/>
          </a:p>
        </p:txBody>
      </p:sp>
      <p:sp>
        <p:nvSpPr>
          <p:cNvPr id="6" name="Shape 3"/>
          <p:cNvSpPr/>
          <p:nvPr/>
        </p:nvSpPr>
        <p:spPr>
          <a:xfrm>
            <a:off x="914400" y="4069080"/>
            <a:ext cx="868680" cy="868680"/>
          </a:xfrm>
          <a:prstGeom prst="ellipse">
            <a:avLst/>
          </a:prstGeom>
          <a:solidFill>
            <a:srgbClr val="FFFFFF"/>
          </a:solidFill>
          <a:ln/>
        </p:spPr>
        <p:txBody>
          <a:bodyPr/>
          <a:lstStyle/>
          <a:p>
            <a:endParaRPr lang="de-DE"/>
          </a:p>
        </p:txBody>
      </p:sp>
      <p:sp>
        <p:nvSpPr>
          <p:cNvPr id="7" name="Kapitelnummer"/>
          <p:cNvSpPr/>
          <p:nvPr/>
        </p:nvSpPr>
        <p:spPr>
          <a:xfrm>
            <a:off x="914400" y="4069080"/>
            <a:ext cx="868680" cy="868680"/>
          </a:xfrm>
          <a:prstGeom prst="rect">
            <a:avLst/>
          </a:prstGeom>
          <a:noFill/>
          <a:ln>
            <a:noFill/>
          </a:ln>
        </p:spPr>
        <p:txBody>
          <a:bodyPr wrap="square" lIns="0" tIns="0" rIns="0" bIns="0" rtlCol="0" anchor="ctr"/>
          <a:lstStyle/>
          <a:p>
            <a:pPr marL="0" indent="0" algn="ctr">
              <a:buNone/>
            </a:pPr>
            <a:r>
              <a:rPr lang="de-DE" sz="2600" dirty="0">
                <a:solidFill>
                  <a:srgbClr val="3D4C61"/>
                </a:solidFill>
                <a:latin typeface="Playfair Display"/>
                <a:ea typeface="Playfair Display"/>
                <a:cs typeface="Playfair Display"/>
              </a:rPr>
              <a:t>15</a:t>
            </a:r>
          </a:p>
        </p:txBody>
      </p:sp>
      <p:sp>
        <p:nvSpPr>
          <p:cNvPr id="8" name="Text 4"/>
          <p:cNvSpPr/>
          <p:nvPr/>
        </p:nvSpPr>
        <p:spPr>
          <a:xfrm>
            <a:off x="2011680" y="3977640"/>
            <a:ext cx="4572000" cy="731520"/>
          </a:xfrm>
          <a:prstGeom prst="rect">
            <a:avLst/>
          </a:prstGeom>
          <a:noFill/>
          <a:ln/>
        </p:spPr>
        <p:txBody>
          <a:bodyPr wrap="square" lIns="0" tIns="0" rIns="0" bIns="0" rtlCol="0" anchor="ctr"/>
          <a:lstStyle/>
          <a:p>
            <a:pPr marL="0" indent="0">
              <a:buNone/>
            </a:pPr>
            <a:r>
              <a:rPr lang="en-US" sz="4400" dirty="0">
                <a:solidFill>
                  <a:srgbClr val="FFFFFF"/>
                </a:solidFill>
                <a:latin typeface="Poppins SemiBold" pitchFamily="34" charset="0"/>
                <a:ea typeface="Poppins SemiBold" pitchFamily="34" charset="-122"/>
                <a:cs typeface="Poppins SemiBold" pitchFamily="34" charset="-120"/>
              </a:rPr>
              <a:t>Ausblick</a:t>
            </a:r>
            <a:endParaRPr lang="en-US" sz="4400" dirty="0"/>
          </a:p>
        </p:txBody>
      </p:sp>
      <p:sp>
        <p:nvSpPr>
          <p:cNvPr id="9" name="Text 5"/>
          <p:cNvSpPr/>
          <p:nvPr/>
        </p:nvSpPr>
        <p:spPr>
          <a:xfrm>
            <a:off x="2011680" y="4681728"/>
            <a:ext cx="4572000" cy="365760"/>
          </a:xfrm>
          <a:prstGeom prst="rect">
            <a:avLst/>
          </a:prstGeom>
          <a:noFill/>
          <a:ln/>
        </p:spPr>
        <p:txBody>
          <a:bodyPr wrap="square" lIns="0" tIns="0" rIns="0" bIns="0" rtlCol="0" anchor="ctr"/>
          <a:lstStyle/>
          <a:p>
            <a:pPr marL="0" indent="0">
              <a:buNone/>
            </a:pPr>
            <a:r>
              <a:rPr lang="en-US" sz="1800" dirty="0">
                <a:solidFill>
                  <a:srgbClr val="D2D3D5"/>
                </a:solidFill>
                <a:latin typeface="Lato" pitchFamily="34" charset="0"/>
                <a:ea typeface="Lato" pitchFamily="34" charset="-122"/>
                <a:cs typeface="Lato" pitchFamily="34" charset="-120"/>
              </a:rPr>
              <a:t>Was schon in der Pipeline ist</a:t>
            </a:r>
            <a:endParaRPr lang="en-US" sz="1800" dirty="0"/>
          </a:p>
        </p:txBody>
      </p:sp>
      <p:sp>
        <p:nvSpPr>
          <p:cNvPr id="10" name="Shape 6"/>
          <p:cNvSpPr/>
          <p:nvPr/>
        </p:nvSpPr>
        <p:spPr>
          <a:xfrm>
            <a:off x="7086600" y="3886200"/>
            <a:ext cx="0" cy="1463040"/>
          </a:xfrm>
          <a:prstGeom prst="line">
            <a:avLst/>
          </a:prstGeom>
          <a:noFill/>
          <a:ln w="9525">
            <a:solidFill>
              <a:srgbClr val="8C9AAE"/>
            </a:solidFill>
            <a:prstDash val="solid"/>
          </a:ln>
        </p:spPr>
        <p:txBody>
          <a:bodyPr/>
          <a:lstStyle/>
          <a:p>
            <a:endParaRPr lang="de-DE"/>
          </a:p>
        </p:txBody>
      </p:sp>
      <p:sp>
        <p:nvSpPr>
          <p:cNvPr id="11" name="Legende Titel"/>
          <p:cNvSpPr/>
          <p:nvPr/>
        </p:nvSpPr>
        <p:spPr>
          <a:xfrm>
            <a:off x="7406640" y="3822192"/>
            <a:ext cx="4206240" cy="292608"/>
          </a:xfrm>
          <a:prstGeom prst="rect">
            <a:avLst/>
          </a:prstGeom>
          <a:noFill/>
          <a:ln>
            <a:noFill/>
          </a:ln>
        </p:spPr>
        <p:txBody>
          <a:bodyPr wrap="square" lIns="0" tIns="0" rIns="0" bIns="0" rtlCol="0" anchor="t"/>
          <a:lstStyle/>
          <a:p>
            <a:pPr marL="0" indent="0" algn="l">
              <a:buNone/>
            </a:pPr>
            <a:r>
              <a:rPr lang="de-DE" sz="1300" dirty="0">
                <a:solidFill>
                  <a:srgbClr val="D2D3D5"/>
                </a:solidFill>
                <a:latin typeface="Poppins"/>
                <a:ea typeface="Poppins"/>
                <a:cs typeface="Poppins"/>
              </a:rPr>
              <a:t>Lesehilfe · </a:t>
            </a:r>
            <a:r>
              <a:rPr lang="de-DE" sz="1300" dirty="0">
                <a:solidFill>
                  <a:srgbClr val="FFFFFF"/>
                </a:solidFill>
                <a:latin typeface="Poppins SemiBold"/>
                <a:ea typeface="Poppins SemiBold"/>
                <a:cs typeface="Poppins SemiBold"/>
              </a:rPr>
              <a:t>Stand 27.10.2026</a:t>
            </a:r>
          </a:p>
        </p:txBody>
      </p:sp>
      <p:sp>
        <p:nvSpPr>
          <p:cNvPr id="12" name="Legende a"/>
          <p:cNvSpPr/>
          <p:nvPr/>
        </p:nvSpPr>
        <p:spPr>
          <a:xfrm>
            <a:off x="7424928" y="4261104"/>
            <a:ext cx="182880" cy="182880"/>
          </a:xfrm>
          <a:prstGeom prst="ellipse">
            <a:avLst/>
          </a:prstGeom>
          <a:solidFill>
            <a:srgbClr val="FFFFFF"/>
          </a:solidFill>
          <a:ln w="38100">
            <a:solidFill>
              <a:srgbClr val="FFFFFF"/>
            </a:solidFill>
            <a:prstDash val="solid"/>
          </a:ln>
        </p:spPr>
        <p:txBody>
          <a:bodyPr wrap="square" lIns="0" tIns="0" rIns="0" bIns="0" rtlCol="0" anchor="t"/>
          <a:lstStyle/>
          <a:p>
            <a:endParaRPr lang="de-DE"/>
          </a:p>
        </p:txBody>
      </p:sp>
      <p:sp>
        <p:nvSpPr>
          <p:cNvPr id="13" name="Legende a Text"/>
          <p:cNvSpPr/>
          <p:nvPr/>
        </p:nvSpPr>
        <p:spPr>
          <a:xfrm>
            <a:off x="7726680" y="4224528"/>
            <a:ext cx="3931920" cy="274320"/>
          </a:xfrm>
          <a:prstGeom prst="rect">
            <a:avLst/>
          </a:prstGeom>
          <a:noFill/>
          <a:ln>
            <a:noFill/>
          </a:ln>
        </p:spPr>
        <p:txBody>
          <a:bodyPr wrap="square" lIns="0" tIns="0" rIns="0" bIns="0" rtlCol="0" anchor="ctr"/>
          <a:lstStyle/>
          <a:p>
            <a:pPr marL="0" indent="0" algn="l">
              <a:buNone/>
            </a:pPr>
            <a:r>
              <a:rPr lang="de-DE" sz="1300" dirty="0">
                <a:solidFill>
                  <a:srgbClr val="FFFFFF"/>
                </a:solidFill>
                <a:latin typeface="Poppins SemiBold"/>
                <a:ea typeface="Poppins SemiBold"/>
                <a:cs typeface="Poppins SemiBold"/>
              </a:rPr>
              <a:t>a  </a:t>
            </a:r>
            <a:r>
              <a:rPr lang="de-DE" sz="1300" dirty="0">
                <a:solidFill>
                  <a:srgbClr val="D2D3D5"/>
                </a:solidFill>
                <a:latin typeface="Lato"/>
                <a:ea typeface="Lato"/>
                <a:cs typeface="Lato"/>
              </a:rPr>
              <a:t>angekündigt, mit Datum – volle Farbe</a:t>
            </a:r>
          </a:p>
        </p:txBody>
      </p:sp>
      <p:sp>
        <p:nvSpPr>
          <p:cNvPr id="14" name="Legende b"/>
          <p:cNvSpPr/>
          <p:nvPr/>
        </p:nvSpPr>
        <p:spPr>
          <a:xfrm>
            <a:off x="7424928" y="4562856"/>
            <a:ext cx="182880" cy="182880"/>
          </a:xfrm>
          <a:prstGeom prst="ellipse">
            <a:avLst/>
          </a:prstGeom>
          <a:solidFill>
            <a:srgbClr val="3D4C61"/>
          </a:solidFill>
          <a:ln w="28575">
            <a:solidFill>
              <a:srgbClr val="8C9AAE"/>
            </a:solidFill>
            <a:prstDash val="dash"/>
          </a:ln>
        </p:spPr>
        <p:txBody>
          <a:bodyPr wrap="square" lIns="0" tIns="0" rIns="0" bIns="0" rtlCol="0" anchor="t"/>
          <a:lstStyle/>
          <a:p>
            <a:endParaRPr lang="de-DE"/>
          </a:p>
        </p:txBody>
      </p:sp>
      <p:sp>
        <p:nvSpPr>
          <p:cNvPr id="15" name="Legende b Text"/>
          <p:cNvSpPr/>
          <p:nvPr/>
        </p:nvSpPr>
        <p:spPr>
          <a:xfrm>
            <a:off x="7726680" y="4526280"/>
            <a:ext cx="3931920" cy="274320"/>
          </a:xfrm>
          <a:prstGeom prst="rect">
            <a:avLst/>
          </a:prstGeom>
          <a:noFill/>
          <a:ln>
            <a:noFill/>
          </a:ln>
        </p:spPr>
        <p:txBody>
          <a:bodyPr wrap="square" lIns="0" tIns="0" rIns="0" bIns="0" rtlCol="0" anchor="ctr"/>
          <a:lstStyle/>
          <a:p>
            <a:pPr marL="0" indent="0" algn="l">
              <a:buNone/>
            </a:pPr>
            <a:r>
              <a:rPr lang="de-DE" sz="1300" dirty="0">
                <a:solidFill>
                  <a:srgbClr val="FFFFFF"/>
                </a:solidFill>
                <a:latin typeface="Poppins SemiBold"/>
                <a:ea typeface="Poppins SemiBold"/>
                <a:cs typeface="Poppins SemiBold"/>
              </a:rPr>
              <a:t>b  </a:t>
            </a:r>
            <a:r>
              <a:rPr lang="de-DE" sz="1300" dirty="0">
                <a:solidFill>
                  <a:srgbClr val="D2D3D5"/>
                </a:solidFill>
                <a:latin typeface="Lato"/>
                <a:ea typeface="Lato"/>
                <a:cs typeface="Lato"/>
              </a:rPr>
              <a:t>berichtet / im Bau – gestrichelt, „berichtet“</a:t>
            </a:r>
          </a:p>
        </p:txBody>
      </p:sp>
      <p:sp>
        <p:nvSpPr>
          <p:cNvPr id="16" name="Legende c"/>
          <p:cNvSpPr/>
          <p:nvPr/>
        </p:nvSpPr>
        <p:spPr>
          <a:xfrm>
            <a:off x="7424928" y="4864608"/>
            <a:ext cx="182880" cy="182880"/>
          </a:xfrm>
          <a:prstGeom prst="ellipse">
            <a:avLst/>
          </a:prstGeom>
          <a:solidFill>
            <a:srgbClr val="3D4C61"/>
          </a:solidFill>
          <a:ln w="28575">
            <a:solidFill>
              <a:srgbClr val="6B7A90"/>
            </a:solidFill>
            <a:prstDash val="dash"/>
          </a:ln>
        </p:spPr>
        <p:txBody>
          <a:bodyPr wrap="square" lIns="0" tIns="0" rIns="0" bIns="0" rtlCol="0" anchor="t"/>
          <a:lstStyle/>
          <a:p>
            <a:endParaRPr lang="de-DE"/>
          </a:p>
        </p:txBody>
      </p:sp>
      <p:sp>
        <p:nvSpPr>
          <p:cNvPr id="17" name="Legende c Text"/>
          <p:cNvSpPr/>
          <p:nvPr/>
        </p:nvSpPr>
        <p:spPr>
          <a:xfrm>
            <a:off x="7726680" y="4828032"/>
            <a:ext cx="3931920" cy="274320"/>
          </a:xfrm>
          <a:prstGeom prst="rect">
            <a:avLst/>
          </a:prstGeom>
          <a:noFill/>
          <a:ln>
            <a:noFill/>
          </a:ln>
        </p:spPr>
        <p:txBody>
          <a:bodyPr wrap="square" lIns="0" tIns="0" rIns="0" bIns="0" rtlCol="0" anchor="ctr"/>
          <a:lstStyle/>
          <a:p>
            <a:pPr marL="0" indent="0" algn="l">
              <a:buNone/>
            </a:pPr>
            <a:r>
              <a:rPr lang="de-DE" sz="1300" dirty="0">
                <a:solidFill>
                  <a:srgbClr val="FFFFFF"/>
                </a:solidFill>
                <a:latin typeface="Poppins SemiBold"/>
                <a:ea typeface="Poppins SemiBold"/>
                <a:cs typeface="Poppins SemiBold"/>
              </a:rPr>
              <a:t>c  </a:t>
            </a:r>
            <a:r>
              <a:rPr lang="de-DE" sz="1300" dirty="0">
                <a:solidFill>
                  <a:srgbClr val="D2D3D5"/>
                </a:solidFill>
                <a:latin typeface="Lato"/>
                <a:ea typeface="Lato"/>
                <a:cs typeface="Lato"/>
              </a:rPr>
              <a:t>Prognose einer Person – gestrichelt, „Prognose“</a:t>
            </a:r>
          </a:p>
        </p:txBody>
      </p:sp>
      <p:sp>
        <p:nvSpPr>
          <p:cNvPr id="18" name="Legende Spezial ring"/>
          <p:cNvSpPr/>
          <p:nvPr/>
        </p:nvSpPr>
        <p:spPr>
          <a:xfrm>
            <a:off x="7406640" y="5148072"/>
            <a:ext cx="219456" cy="219456"/>
          </a:xfrm>
          <a:prstGeom prst="ellipse">
            <a:avLst/>
          </a:prstGeom>
          <a:solidFill>
            <a:srgbClr val="E67E22"/>
          </a:solidFill>
          <a:ln w="19050">
            <a:solidFill>
              <a:srgbClr val="FFFFFF"/>
            </a:solidFill>
            <a:prstDash val="solid"/>
          </a:ln>
        </p:spPr>
        <p:txBody>
          <a:bodyPr wrap="square" lIns="0" tIns="0" rIns="0" bIns="0" rtlCol="0" anchor="t"/>
          <a:lstStyle/>
          <a:p>
            <a:endParaRPr lang="de-DE"/>
          </a:p>
        </p:txBody>
      </p:sp>
      <p:sp>
        <p:nvSpPr>
          <p:cNvPr id="19" name="Legende Spezial cross"/>
          <p:cNvSpPr/>
          <p:nvPr/>
        </p:nvSpPr>
        <p:spPr>
          <a:xfrm>
            <a:off x="7448337" y="5189769"/>
            <a:ext cx="136063" cy="136063"/>
          </a:xfrm>
          <a:prstGeom prst="plus">
            <a:avLst>
              <a:gd name="adj" fmla="val 32000"/>
            </a:avLst>
          </a:prstGeom>
          <a:solidFill>
            <a:srgbClr val="FFFFFF"/>
          </a:solidFill>
          <a:ln>
            <a:noFill/>
          </a:ln>
        </p:spPr>
        <p:txBody>
          <a:bodyPr wrap="square" lIns="0" tIns="0" rIns="0" bIns="0" rtlCol="0" anchor="t"/>
          <a:lstStyle/>
          <a:p>
            <a:endParaRPr lang="de-DE"/>
          </a:p>
        </p:txBody>
      </p:sp>
      <p:sp>
        <p:nvSpPr>
          <p:cNvPr id="20" name="Legende Spezial Text"/>
          <p:cNvSpPr/>
          <p:nvPr/>
        </p:nvSpPr>
        <p:spPr>
          <a:xfrm>
            <a:off x="7726680" y="5129784"/>
            <a:ext cx="3931920" cy="274320"/>
          </a:xfrm>
          <a:prstGeom prst="rect">
            <a:avLst/>
          </a:prstGeom>
          <a:noFill/>
          <a:ln>
            <a:noFill/>
          </a:ln>
        </p:spPr>
        <p:txBody>
          <a:bodyPr wrap="square" lIns="0" tIns="0" rIns="0" bIns="0" rtlCol="0" anchor="ctr"/>
          <a:lstStyle/>
          <a:p>
            <a:pPr marL="0" indent="0" algn="l">
              <a:buNone/>
            </a:pPr>
            <a:r>
              <a:rPr lang="de-DE" sz="1300" b="1" dirty="0">
                <a:solidFill>
                  <a:srgbClr val="FFFFFF"/>
                </a:solidFill>
                <a:latin typeface="Lato"/>
                <a:ea typeface="Lato"/>
                <a:cs typeface="Lato"/>
              </a:rPr>
              <a:t>AI Act: KI in Medizinprodukten ab 02.08.2028</a:t>
            </a:r>
          </a:p>
        </p:txBody>
      </p:sp>
      <p:sp>
        <p:nvSpPr>
          <p:cNvPr id="21" name="Shape 9"/>
          <p:cNvSpPr/>
          <p:nvPr/>
        </p:nvSpPr>
        <p:spPr>
          <a:xfrm>
            <a:off x="777240" y="6400800"/>
            <a:ext cx="9966960" cy="0"/>
          </a:xfrm>
          <a:prstGeom prst="line">
            <a:avLst/>
          </a:prstGeom>
          <a:noFill/>
          <a:ln w="12700">
            <a:solidFill>
              <a:srgbClr val="8C9AAE"/>
            </a:solidFill>
            <a:prstDash val="solid"/>
          </a:ln>
        </p:spPr>
        <p:txBody>
          <a:bodyPr/>
          <a:lstStyle/>
          <a:p>
            <a:endParaRPr lang="de-DE"/>
          </a:p>
        </p:txBody>
      </p:sp>
      <p:sp>
        <p:nvSpPr>
          <p:cNvPr id="22" name="Shape 10"/>
          <p:cNvSpPr/>
          <p:nvPr/>
        </p:nvSpPr>
        <p:spPr>
          <a:xfrm>
            <a:off x="777240" y="6355080"/>
            <a:ext cx="0" cy="91440"/>
          </a:xfrm>
          <a:prstGeom prst="line">
            <a:avLst/>
          </a:prstGeom>
          <a:noFill/>
          <a:ln w="12700">
            <a:solidFill>
              <a:srgbClr val="8C9AAE"/>
            </a:solidFill>
            <a:prstDash val="solid"/>
          </a:ln>
        </p:spPr>
        <p:txBody>
          <a:bodyPr/>
          <a:lstStyle/>
          <a:p>
            <a:endParaRPr lang="de-DE"/>
          </a:p>
        </p:txBody>
      </p:sp>
      <p:sp>
        <p:nvSpPr>
          <p:cNvPr id="23" name="Text 11"/>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D2D3D5"/>
                </a:solidFill>
                <a:latin typeface="Poppins" pitchFamily="34" charset="0"/>
                <a:ea typeface="Poppins" pitchFamily="34" charset="-122"/>
                <a:cs typeface="Poppins" pitchFamily="34" charset="-120"/>
              </a:rPr>
              <a:t>1943</a:t>
            </a:r>
            <a:endParaRPr lang="en-US" sz="900" dirty="0"/>
          </a:p>
        </p:txBody>
      </p:sp>
      <p:sp>
        <p:nvSpPr>
          <p:cNvPr id="24" name="Shape 12"/>
          <p:cNvSpPr/>
          <p:nvPr/>
        </p:nvSpPr>
        <p:spPr>
          <a:xfrm>
            <a:off x="2371954" y="6355080"/>
            <a:ext cx="0" cy="91440"/>
          </a:xfrm>
          <a:prstGeom prst="line">
            <a:avLst/>
          </a:prstGeom>
          <a:noFill/>
          <a:ln w="12700">
            <a:solidFill>
              <a:srgbClr val="8C9AAE"/>
            </a:solidFill>
            <a:prstDash val="solid"/>
          </a:ln>
        </p:spPr>
        <p:txBody>
          <a:bodyPr/>
          <a:lstStyle/>
          <a:p>
            <a:endParaRPr lang="de-DE"/>
          </a:p>
        </p:txBody>
      </p:sp>
      <p:sp>
        <p:nvSpPr>
          <p:cNvPr id="25" name="Text 13"/>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D2D3D5"/>
                </a:solidFill>
                <a:latin typeface="Poppins" pitchFamily="34" charset="0"/>
                <a:ea typeface="Poppins" pitchFamily="34" charset="-122"/>
                <a:cs typeface="Poppins" pitchFamily="34" charset="-120"/>
              </a:rPr>
              <a:t>2010</a:t>
            </a:r>
            <a:endParaRPr lang="en-US" sz="900" dirty="0"/>
          </a:p>
        </p:txBody>
      </p:sp>
      <p:sp>
        <p:nvSpPr>
          <p:cNvPr id="26" name="Shape 14"/>
          <p:cNvSpPr/>
          <p:nvPr/>
        </p:nvSpPr>
        <p:spPr>
          <a:xfrm>
            <a:off x="8285253" y="6355080"/>
            <a:ext cx="0" cy="91440"/>
          </a:xfrm>
          <a:prstGeom prst="line">
            <a:avLst/>
          </a:prstGeom>
          <a:noFill/>
          <a:ln w="12700">
            <a:solidFill>
              <a:srgbClr val="8C9AAE"/>
            </a:solidFill>
            <a:prstDash val="solid"/>
          </a:ln>
        </p:spPr>
        <p:txBody>
          <a:bodyPr/>
          <a:lstStyle/>
          <a:p>
            <a:endParaRPr lang="de-DE"/>
          </a:p>
        </p:txBody>
      </p:sp>
      <p:sp>
        <p:nvSpPr>
          <p:cNvPr id="27" name="Text 15"/>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D2D3D5"/>
                </a:solidFill>
                <a:latin typeface="Poppins" pitchFamily="34" charset="0"/>
                <a:ea typeface="Poppins" pitchFamily="34" charset="-122"/>
                <a:cs typeface="Poppins" pitchFamily="34" charset="-120"/>
              </a:rPr>
              <a:t>2022</a:t>
            </a:r>
            <a:endParaRPr lang="en-US" sz="900" dirty="0"/>
          </a:p>
        </p:txBody>
      </p:sp>
      <p:sp>
        <p:nvSpPr>
          <p:cNvPr id="28" name="Shape 16"/>
          <p:cNvSpPr/>
          <p:nvPr/>
        </p:nvSpPr>
        <p:spPr>
          <a:xfrm>
            <a:off x="10256353" y="6355080"/>
            <a:ext cx="0" cy="91440"/>
          </a:xfrm>
          <a:prstGeom prst="line">
            <a:avLst/>
          </a:prstGeom>
          <a:noFill/>
          <a:ln w="12700">
            <a:solidFill>
              <a:srgbClr val="8C9AAE"/>
            </a:solidFill>
            <a:prstDash val="solid"/>
          </a:ln>
        </p:spPr>
        <p:txBody>
          <a:bodyPr/>
          <a:lstStyle/>
          <a:p>
            <a:endParaRPr lang="de-DE"/>
          </a:p>
        </p:txBody>
      </p:sp>
      <p:sp>
        <p:nvSpPr>
          <p:cNvPr id="29" name="Text 17"/>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D2D3D5"/>
                </a:solidFill>
                <a:latin typeface="Poppins" pitchFamily="34" charset="0"/>
                <a:ea typeface="Poppins" pitchFamily="34" charset="-122"/>
                <a:cs typeface="Poppins" pitchFamily="34" charset="-120"/>
              </a:rPr>
              <a:t>2026</a:t>
            </a:r>
            <a:endParaRPr lang="en-US" sz="900" dirty="0"/>
          </a:p>
        </p:txBody>
      </p:sp>
      <p:sp>
        <p:nvSpPr>
          <p:cNvPr id="30" name="Shape 18"/>
          <p:cNvSpPr/>
          <p:nvPr/>
        </p:nvSpPr>
        <p:spPr>
          <a:xfrm>
            <a:off x="8692848" y="6359652"/>
            <a:ext cx="82296" cy="82296"/>
          </a:xfrm>
          <a:prstGeom prst="ellipse">
            <a:avLst/>
          </a:prstGeom>
          <a:solidFill>
            <a:srgbClr val="D62828"/>
          </a:solidFill>
          <a:ln/>
        </p:spPr>
        <p:txBody>
          <a:bodyPr/>
          <a:lstStyle/>
          <a:p>
            <a:endParaRPr lang="de-DE"/>
          </a:p>
        </p:txBody>
      </p:sp>
      <p:sp>
        <p:nvSpPr>
          <p:cNvPr id="31" name="Shape 19"/>
          <p:cNvSpPr/>
          <p:nvPr/>
        </p:nvSpPr>
        <p:spPr>
          <a:xfrm>
            <a:off x="10255910" y="6364224"/>
            <a:ext cx="488290" cy="73152"/>
          </a:xfrm>
          <a:prstGeom prst="rect">
            <a:avLst/>
          </a:prstGeom>
          <a:solidFill>
            <a:srgbClr val="FFFFFF"/>
          </a:solidFill>
          <a:ln/>
        </p:spPr>
        <p:txBody>
          <a:bodyPr/>
          <a:lstStyle/>
          <a:p>
            <a:endParaRPr lang="de-DE"/>
          </a:p>
        </p:txBody>
      </p:sp>
      <p:sp>
        <p:nvSpPr>
          <p:cNvPr id="32" name="Text 20"/>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FFFFFF"/>
                </a:solidFill>
                <a:latin typeface="Poppins" pitchFamily="34" charset="0"/>
                <a:ea typeface="Poppins" pitchFamily="34" charset="-122"/>
                <a:cs typeface="Poppins" pitchFamily="34" charset="-120"/>
              </a:rPr>
              <a:t>21</a:t>
            </a:r>
            <a:r>
              <a:rPr lang="en-US" sz="1200" dirty="0">
                <a:solidFill>
                  <a:srgbClr val="D2D3D5"/>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4"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5" name="Text 2"/>
          <p:cNvSpPr/>
          <p:nvPr/>
        </p:nvSpPr>
        <p:spPr>
          <a:xfrm>
            <a:off x="685800" y="777240"/>
            <a:ext cx="4572000" cy="1280160"/>
          </a:xfrm>
          <a:prstGeom prst="rect">
            <a:avLst/>
          </a:prstGeom>
          <a:noFill/>
          <a:ln/>
        </p:spPr>
        <p:txBody>
          <a:bodyPr wrap="square" lIns="0" tIns="0" rIns="0" bIns="0" rtlCol="0" anchor="ctr"/>
          <a:lstStyle/>
          <a:p>
            <a:pPr marL="0" indent="0">
              <a:buNone/>
            </a:pPr>
            <a:r>
              <a:rPr lang="en-US" sz="6800" dirty="0">
                <a:solidFill>
                  <a:srgbClr val="3D4C61"/>
                </a:solidFill>
                <a:latin typeface="Playfair Display" pitchFamily="34" charset="0"/>
                <a:ea typeface="Playfair Display" pitchFamily="34" charset="-122"/>
                <a:cs typeface="Playfair Display" pitchFamily="34" charset="-120"/>
              </a:rPr>
              <a:t>2027–2028</a:t>
            </a:r>
            <a:endParaRPr lang="en-US" sz="6800" dirty="0"/>
          </a:p>
        </p:txBody>
      </p:sp>
      <p:sp>
        <p:nvSpPr>
          <p:cNvPr id="6" name="Text 3"/>
          <p:cNvSpPr/>
          <p:nvPr/>
        </p:nvSpPr>
        <p:spPr>
          <a:xfrm>
            <a:off x="5394960" y="960120"/>
            <a:ext cx="612648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15 · Ausblick: Zeitleiste</a:t>
            </a:r>
            <a:endParaRPr lang="en-US" sz="1600" dirty="0"/>
          </a:p>
        </p:txBody>
      </p:sp>
      <p:sp>
        <p:nvSpPr>
          <p:cNvPr id="7" name="Text 4"/>
          <p:cNvSpPr/>
          <p:nvPr/>
        </p:nvSpPr>
        <p:spPr>
          <a:xfrm>
            <a:off x="5394960" y="1298448"/>
            <a:ext cx="6126480" cy="685800"/>
          </a:xfrm>
          <a:prstGeom prst="rect">
            <a:avLst/>
          </a:prstGeom>
          <a:noFill/>
          <a:ln/>
        </p:spPr>
        <p:txBody>
          <a:bodyPr wrap="square" lIns="0" tIns="0" rIns="0" bIns="0" rtlCol="0" anchor="ctr"/>
          <a:lstStyle/>
          <a:p>
            <a:pPr marL="0" indent="0">
              <a:buNone/>
            </a:pPr>
            <a:r>
              <a:rPr lang="en-US" sz="2700" dirty="0">
                <a:solidFill>
                  <a:srgbClr val="3D4C61"/>
                </a:solidFill>
                <a:latin typeface="Poppins SemiBold" pitchFamily="34" charset="0"/>
                <a:ea typeface="Poppins SemiBold" pitchFamily="34" charset="-122"/>
                <a:cs typeface="Poppins SemiBold" pitchFamily="34" charset="-120"/>
              </a:rPr>
              <a:t>Acht Meilensteine in der Pipeline</a:t>
            </a:r>
            <a:endParaRPr lang="en-US" sz="2700" dirty="0"/>
          </a:p>
        </p:txBody>
      </p:sp>
      <p:sp>
        <p:nvSpPr>
          <p:cNvPr id="8" name="Shape 5"/>
          <p:cNvSpPr/>
          <p:nvPr/>
        </p:nvSpPr>
        <p:spPr>
          <a:xfrm>
            <a:off x="685800" y="3931920"/>
            <a:ext cx="9189720" cy="0"/>
          </a:xfrm>
          <a:prstGeom prst="line">
            <a:avLst/>
          </a:prstGeom>
          <a:noFill/>
          <a:ln w="50800">
            <a:solidFill>
              <a:srgbClr val="BFBFBF"/>
            </a:solidFill>
            <a:prstDash val="solid"/>
          </a:ln>
        </p:spPr>
        <p:txBody>
          <a:bodyPr/>
          <a:lstStyle/>
          <a:p>
            <a:endParaRPr lang="de-DE"/>
          </a:p>
        </p:txBody>
      </p:sp>
      <p:sp>
        <p:nvSpPr>
          <p:cNvPr id="9" name="Punkt 1"/>
          <p:cNvSpPr/>
          <p:nvPr/>
        </p:nvSpPr>
        <p:spPr>
          <a:xfrm>
            <a:off x="1033272" y="3822192"/>
            <a:ext cx="219456" cy="219456"/>
          </a:xfrm>
          <a:prstGeom prst="ellipse">
            <a:avLst/>
          </a:prstGeom>
          <a:solidFill>
            <a:srgbClr val="FFFFFF"/>
          </a:solidFill>
          <a:ln w="28575">
            <a:solidFill>
              <a:srgbClr val="8C9AAE"/>
            </a:solidFill>
            <a:prstDash val="dash"/>
          </a:ln>
        </p:spPr>
        <p:txBody>
          <a:bodyPr wrap="square" lIns="0" tIns="0" rIns="0" bIns="0" rtlCol="0" anchor="t"/>
          <a:lstStyle/>
          <a:p>
            <a:endParaRPr lang="de-DE"/>
          </a:p>
        </p:txBody>
      </p:sp>
      <p:sp>
        <p:nvSpPr>
          <p:cNvPr id="10" name="Stiel 1"/>
          <p:cNvSpPr/>
          <p:nvPr/>
        </p:nvSpPr>
        <p:spPr>
          <a:xfrm>
            <a:off x="1143000" y="3566160"/>
            <a:ext cx="0" cy="256032"/>
          </a:xfrm>
          <a:prstGeom prst="line">
            <a:avLst/>
          </a:prstGeom>
          <a:noFill/>
          <a:ln w="12700">
            <a:solidFill>
              <a:srgbClr val="8C9AAE"/>
            </a:solidFill>
            <a:prstDash val="sysDash"/>
          </a:ln>
        </p:spPr>
        <p:txBody>
          <a:bodyPr wrap="square" lIns="0" tIns="0" rIns="0" bIns="0" rtlCol="0" anchor="t"/>
          <a:lstStyle/>
          <a:p>
            <a:endParaRPr lang="de-DE"/>
          </a:p>
        </p:txBody>
      </p:sp>
      <p:sp>
        <p:nvSpPr>
          <p:cNvPr id="11" name="Icon 1"/>
          <p:cNvSpPr/>
          <p:nvPr/>
        </p:nvSpPr>
        <p:spPr>
          <a:xfrm>
            <a:off x="914400" y="2011680"/>
            <a:ext cx="457200" cy="457200"/>
          </a:xfrm>
          <a:prstGeom prst="ellipse">
            <a:avLst/>
          </a:prstGeom>
          <a:solidFill>
            <a:srgbClr val="FFFFFF"/>
          </a:solidFill>
          <a:ln w="19050">
            <a:solidFill>
              <a:srgbClr val="BFBFBF"/>
            </a:solidFill>
            <a:prstDash val="dash"/>
          </a:ln>
        </p:spPr>
        <p:txBody>
          <a:bodyPr wrap="square" lIns="0" tIns="0" rIns="0" bIns="0" rtlCol="0" anchor="t"/>
          <a:lstStyle/>
          <a:p>
            <a:endParaRPr lang="de-DE"/>
          </a:p>
        </p:txBody>
      </p:sp>
      <p:pic>
        <p:nvPicPr>
          <p:cNvPr id="12" name="Logo 1"/>
          <p:cNvPicPr>
            <a:picLocks noChangeAspect="1"/>
          </p:cNvPicPr>
          <p:nvPr/>
        </p:nvPicPr>
        <p:blipFill>
          <a:blip r:embed="rId3"/>
          <a:stretch>
            <a:fillRect/>
          </a:stretch>
        </p:blipFill>
        <p:spPr>
          <a:xfrm>
            <a:off x="1005840" y="2103120"/>
            <a:ext cx="274320" cy="274320"/>
          </a:xfrm>
          <a:prstGeom prst="rect">
            <a:avLst/>
          </a:prstGeom>
        </p:spPr>
      </p:pic>
      <p:sp>
        <p:nvSpPr>
          <p:cNvPr id="13" name="Label 1"/>
          <p:cNvSpPr/>
          <p:nvPr/>
        </p:nvSpPr>
        <p:spPr>
          <a:xfrm>
            <a:off x="274320" y="2542032"/>
            <a:ext cx="1737360" cy="896112"/>
          </a:xfrm>
          <a:prstGeom prst="rect">
            <a:avLst/>
          </a:prstGeom>
          <a:noFill/>
          <a:ln>
            <a:noFill/>
          </a:ln>
        </p:spPr>
        <p:txBody>
          <a:bodyPr wrap="square" lIns="0" tIns="0" rIns="0" bIns="0" rtlCol="0" anchor="t"/>
          <a:lstStyle/>
          <a:p>
            <a:pPr marL="0" indent="0" algn="ctr">
              <a:buNone/>
            </a:pPr>
            <a:r>
              <a:rPr lang="de-DE" sz="1300" b="1" dirty="0">
                <a:solidFill>
                  <a:srgbClr val="8C9AAE"/>
                </a:solidFill>
                <a:latin typeface="Poppins"/>
                <a:ea typeface="Poppins"/>
                <a:cs typeface="Poppins"/>
              </a:rPr>
              <a:t>Feb 2027</a:t>
            </a:r>
          </a:p>
          <a:p>
            <a:pPr marL="0" indent="0" algn="ctr">
              <a:buNone/>
            </a:pPr>
            <a:r>
              <a:rPr lang="de-DE" sz="1200" dirty="0">
                <a:solidFill>
                  <a:srgbClr val="595959"/>
                </a:solidFill>
                <a:latin typeface="Poppins SemiBold"/>
                <a:ea typeface="Poppins SemiBold"/>
                <a:cs typeface="Poppins SemiBold"/>
              </a:rPr>
              <a:t>OpenAI-Gerät</a:t>
            </a:r>
          </a:p>
          <a:p>
            <a:pPr marL="0" indent="0" algn="ctr">
              <a:buNone/>
            </a:pPr>
            <a:r>
              <a:rPr lang="de-DE" sz="1100" dirty="0">
                <a:solidFill>
                  <a:srgbClr val="808080"/>
                </a:solidFill>
                <a:latin typeface="Lato"/>
                <a:ea typeface="Lato"/>
                <a:cs typeface="Lato"/>
              </a:rPr>
              <a:t>Jony Ive · frühestens</a:t>
            </a:r>
          </a:p>
          <a:p>
            <a:pPr marL="0" indent="0" algn="ctr">
              <a:buNone/>
            </a:pPr>
            <a:r>
              <a:rPr lang="de-DE" sz="1000" i="1" dirty="0">
                <a:solidFill>
                  <a:srgbClr val="808080"/>
                </a:solidFill>
                <a:latin typeface="Lato"/>
                <a:ea typeface="Lato"/>
                <a:cs typeface="Lato"/>
              </a:rPr>
              <a:t>berichtet</a:t>
            </a:r>
          </a:p>
        </p:txBody>
      </p:sp>
      <p:sp>
        <p:nvSpPr>
          <p:cNvPr id="14" name="Punkt 2"/>
          <p:cNvSpPr/>
          <p:nvPr/>
        </p:nvSpPr>
        <p:spPr>
          <a:xfrm>
            <a:off x="2194560" y="3822192"/>
            <a:ext cx="219456" cy="219456"/>
          </a:xfrm>
          <a:prstGeom prst="ellipse">
            <a:avLst/>
          </a:prstGeom>
          <a:solidFill>
            <a:srgbClr val="FFFFFF"/>
          </a:solidFill>
          <a:ln w="38100">
            <a:solidFill>
              <a:srgbClr val="3D4C61"/>
            </a:solidFill>
            <a:prstDash val="solid"/>
          </a:ln>
        </p:spPr>
        <p:txBody>
          <a:bodyPr wrap="square" lIns="0" tIns="0" rIns="0" bIns="0" rtlCol="0" anchor="t"/>
          <a:lstStyle/>
          <a:p>
            <a:endParaRPr lang="de-DE"/>
          </a:p>
        </p:txBody>
      </p:sp>
      <p:sp>
        <p:nvSpPr>
          <p:cNvPr id="15" name="Stiel 2"/>
          <p:cNvSpPr/>
          <p:nvPr/>
        </p:nvSpPr>
        <p:spPr>
          <a:xfrm>
            <a:off x="2304288" y="4041648"/>
            <a:ext cx="0" cy="256032"/>
          </a:xfrm>
          <a:prstGeom prst="line">
            <a:avLst/>
          </a:prstGeom>
          <a:noFill/>
          <a:ln w="12700">
            <a:solidFill>
              <a:srgbClr val="3D4C61"/>
            </a:solidFill>
            <a:prstDash val="solid"/>
          </a:ln>
        </p:spPr>
        <p:txBody>
          <a:bodyPr wrap="square" lIns="0" tIns="0" rIns="0" bIns="0" rtlCol="0" anchor="t"/>
          <a:lstStyle/>
          <a:p>
            <a:endParaRPr lang="de-DE"/>
          </a:p>
        </p:txBody>
      </p:sp>
      <p:sp>
        <p:nvSpPr>
          <p:cNvPr id="16" name="Icon 2"/>
          <p:cNvSpPr/>
          <p:nvPr/>
        </p:nvSpPr>
        <p:spPr>
          <a:xfrm>
            <a:off x="2075688" y="4370832"/>
            <a:ext cx="457200" cy="457200"/>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17" name="Logo 2"/>
          <p:cNvPicPr>
            <a:picLocks noChangeAspect="1"/>
          </p:cNvPicPr>
          <p:nvPr/>
        </p:nvPicPr>
        <p:blipFill>
          <a:blip r:embed="rId4"/>
          <a:stretch>
            <a:fillRect/>
          </a:stretch>
        </p:blipFill>
        <p:spPr>
          <a:xfrm>
            <a:off x="2148840" y="4496105"/>
            <a:ext cx="310896" cy="206654"/>
          </a:xfrm>
          <a:prstGeom prst="rect">
            <a:avLst/>
          </a:prstGeom>
        </p:spPr>
      </p:pic>
      <p:sp>
        <p:nvSpPr>
          <p:cNvPr id="18" name="Label 2"/>
          <p:cNvSpPr/>
          <p:nvPr/>
        </p:nvSpPr>
        <p:spPr>
          <a:xfrm>
            <a:off x="1435608" y="4873752"/>
            <a:ext cx="1737360" cy="896112"/>
          </a:xfrm>
          <a:prstGeom prst="rect">
            <a:avLst/>
          </a:prstGeom>
          <a:noFill/>
          <a:ln>
            <a:noFill/>
          </a:ln>
        </p:spPr>
        <p:txBody>
          <a:bodyPr wrap="square" lIns="0" tIns="0" rIns="0" bIns="0" rtlCol="0" anchor="t"/>
          <a:lstStyle/>
          <a:p>
            <a:pPr marL="0" indent="0" algn="ctr">
              <a:buNone/>
            </a:pPr>
            <a:r>
              <a:rPr lang="de-DE" sz="1300" b="1" dirty="0">
                <a:solidFill>
                  <a:srgbClr val="3D4C61"/>
                </a:solidFill>
                <a:latin typeface="Poppins"/>
                <a:ea typeface="Poppins"/>
                <a:cs typeface="Poppins"/>
              </a:rPr>
              <a:t>26.03.2027</a:t>
            </a:r>
          </a:p>
          <a:p>
            <a:pPr marL="0" indent="0" algn="ctr">
              <a:buNone/>
            </a:pPr>
            <a:r>
              <a:rPr lang="de-DE" sz="1200" dirty="0">
                <a:solidFill>
                  <a:srgbClr val="181818"/>
                </a:solidFill>
                <a:latin typeface="Poppins SemiBold"/>
                <a:ea typeface="Poppins SemiBold"/>
                <a:cs typeface="Poppins SemiBold"/>
              </a:rPr>
              <a:t>EHDS gilt</a:t>
            </a:r>
          </a:p>
          <a:p>
            <a:pPr marL="0" indent="0" algn="ctr">
              <a:buNone/>
            </a:pPr>
            <a:r>
              <a:rPr lang="de-DE" sz="1100" dirty="0">
                <a:solidFill>
                  <a:srgbClr val="595959"/>
                </a:solidFill>
                <a:latin typeface="Lato"/>
                <a:ea typeface="Lato"/>
                <a:cs typeface="Lato"/>
              </a:rPr>
              <a:t>EU-Gesundheitsdatenraum</a:t>
            </a:r>
          </a:p>
        </p:txBody>
      </p:sp>
      <p:sp>
        <p:nvSpPr>
          <p:cNvPr id="19" name="Punkt 3"/>
          <p:cNvSpPr/>
          <p:nvPr/>
        </p:nvSpPr>
        <p:spPr>
          <a:xfrm>
            <a:off x="3355848" y="3822192"/>
            <a:ext cx="219456" cy="219456"/>
          </a:xfrm>
          <a:prstGeom prst="ellipse">
            <a:avLst/>
          </a:prstGeom>
          <a:solidFill>
            <a:srgbClr val="FFFFFF"/>
          </a:solidFill>
          <a:ln w="38100">
            <a:solidFill>
              <a:srgbClr val="3D4C61"/>
            </a:solidFill>
            <a:prstDash val="solid"/>
          </a:ln>
        </p:spPr>
        <p:txBody>
          <a:bodyPr wrap="square" lIns="0" tIns="0" rIns="0" bIns="0" rtlCol="0" anchor="t"/>
          <a:lstStyle/>
          <a:p>
            <a:endParaRPr lang="de-DE"/>
          </a:p>
        </p:txBody>
      </p:sp>
      <p:sp>
        <p:nvSpPr>
          <p:cNvPr id="20" name="Stiel 3"/>
          <p:cNvSpPr/>
          <p:nvPr/>
        </p:nvSpPr>
        <p:spPr>
          <a:xfrm>
            <a:off x="3465576" y="3566160"/>
            <a:ext cx="0" cy="256032"/>
          </a:xfrm>
          <a:prstGeom prst="line">
            <a:avLst/>
          </a:prstGeom>
          <a:noFill/>
          <a:ln w="12700">
            <a:solidFill>
              <a:srgbClr val="3D4C61"/>
            </a:solidFill>
            <a:prstDash val="solid"/>
          </a:ln>
        </p:spPr>
        <p:txBody>
          <a:bodyPr wrap="square" lIns="0" tIns="0" rIns="0" bIns="0" rtlCol="0" anchor="t"/>
          <a:lstStyle/>
          <a:p>
            <a:endParaRPr lang="de-DE"/>
          </a:p>
        </p:txBody>
      </p:sp>
      <p:sp>
        <p:nvSpPr>
          <p:cNvPr id="21" name="Icon 3"/>
          <p:cNvSpPr/>
          <p:nvPr/>
        </p:nvSpPr>
        <p:spPr>
          <a:xfrm>
            <a:off x="3236976" y="2148840"/>
            <a:ext cx="457200" cy="457200"/>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22" name="Logo 3"/>
          <p:cNvPicPr>
            <a:picLocks noChangeAspect="1"/>
          </p:cNvPicPr>
          <p:nvPr/>
        </p:nvPicPr>
        <p:blipFill>
          <a:blip r:embed="rId5"/>
          <a:stretch>
            <a:fillRect/>
          </a:stretch>
        </p:blipFill>
        <p:spPr>
          <a:xfrm>
            <a:off x="3328416" y="2240280"/>
            <a:ext cx="274320" cy="274320"/>
          </a:xfrm>
          <a:prstGeom prst="rect">
            <a:avLst/>
          </a:prstGeom>
        </p:spPr>
      </p:pic>
      <p:sp>
        <p:nvSpPr>
          <p:cNvPr id="23" name="Label 3"/>
          <p:cNvSpPr/>
          <p:nvPr/>
        </p:nvSpPr>
        <p:spPr>
          <a:xfrm>
            <a:off x="2596896" y="2651760"/>
            <a:ext cx="1737360" cy="896112"/>
          </a:xfrm>
          <a:prstGeom prst="rect">
            <a:avLst/>
          </a:prstGeom>
          <a:noFill/>
          <a:ln>
            <a:noFill/>
          </a:ln>
        </p:spPr>
        <p:txBody>
          <a:bodyPr wrap="square" lIns="0" tIns="0" rIns="0" bIns="0" rtlCol="0" anchor="t"/>
          <a:lstStyle/>
          <a:p>
            <a:pPr marL="0" indent="0" algn="ctr">
              <a:buNone/>
            </a:pPr>
            <a:r>
              <a:rPr lang="de-DE" sz="1300" b="1" dirty="0">
                <a:solidFill>
                  <a:srgbClr val="3D4C61"/>
                </a:solidFill>
                <a:latin typeface="Poppins"/>
                <a:ea typeface="Poppins"/>
                <a:cs typeface="Poppins"/>
              </a:rPr>
              <a:t>2. Hj. 2027</a:t>
            </a:r>
          </a:p>
          <a:p>
            <a:pPr marL="0" indent="0" algn="ctr">
              <a:buNone/>
            </a:pPr>
            <a:r>
              <a:rPr lang="de-DE" sz="1200" dirty="0">
                <a:solidFill>
                  <a:srgbClr val="181818"/>
                </a:solidFill>
                <a:latin typeface="Poppins SemiBold"/>
                <a:ea typeface="Poppins SemiBold"/>
                <a:cs typeface="Poppins SemiBold"/>
              </a:rPr>
              <a:t>Rubin Ultra</a:t>
            </a:r>
          </a:p>
          <a:p>
            <a:pPr marL="0" indent="0" algn="ctr">
              <a:buNone/>
            </a:pPr>
            <a:r>
              <a:rPr lang="de-DE" sz="1100" dirty="0">
                <a:solidFill>
                  <a:srgbClr val="595959"/>
                </a:solidFill>
                <a:latin typeface="Lato"/>
                <a:ea typeface="Lato"/>
                <a:cs typeface="Lato"/>
              </a:rPr>
              <a:t>Nvidia · 1 TB Speicher</a:t>
            </a:r>
          </a:p>
        </p:txBody>
      </p:sp>
      <p:sp>
        <p:nvSpPr>
          <p:cNvPr id="24" name="Punkt 4"/>
          <p:cNvSpPr/>
          <p:nvPr/>
        </p:nvSpPr>
        <p:spPr>
          <a:xfrm>
            <a:off x="4517136" y="3822192"/>
            <a:ext cx="219456" cy="219456"/>
          </a:xfrm>
          <a:prstGeom prst="ellipse">
            <a:avLst/>
          </a:prstGeom>
          <a:solidFill>
            <a:srgbClr val="FFFFFF"/>
          </a:solidFill>
          <a:ln w="38100">
            <a:solidFill>
              <a:srgbClr val="3D4C61"/>
            </a:solidFill>
            <a:prstDash val="solid"/>
          </a:ln>
        </p:spPr>
        <p:txBody>
          <a:bodyPr wrap="square" lIns="0" tIns="0" rIns="0" bIns="0" rtlCol="0" anchor="t"/>
          <a:lstStyle/>
          <a:p>
            <a:endParaRPr lang="de-DE"/>
          </a:p>
        </p:txBody>
      </p:sp>
      <p:sp>
        <p:nvSpPr>
          <p:cNvPr id="25" name="Stiel 4"/>
          <p:cNvSpPr/>
          <p:nvPr/>
        </p:nvSpPr>
        <p:spPr>
          <a:xfrm>
            <a:off x="4626864" y="4041648"/>
            <a:ext cx="0" cy="256032"/>
          </a:xfrm>
          <a:prstGeom prst="line">
            <a:avLst/>
          </a:prstGeom>
          <a:noFill/>
          <a:ln w="12700">
            <a:solidFill>
              <a:srgbClr val="3D4C61"/>
            </a:solidFill>
            <a:prstDash val="solid"/>
          </a:ln>
        </p:spPr>
        <p:txBody>
          <a:bodyPr wrap="square" lIns="0" tIns="0" rIns="0" bIns="0" rtlCol="0" anchor="t"/>
          <a:lstStyle/>
          <a:p>
            <a:endParaRPr lang="de-DE"/>
          </a:p>
        </p:txBody>
      </p:sp>
      <p:sp>
        <p:nvSpPr>
          <p:cNvPr id="26" name="Icon 4"/>
          <p:cNvSpPr/>
          <p:nvPr/>
        </p:nvSpPr>
        <p:spPr>
          <a:xfrm>
            <a:off x="4398264" y="4370832"/>
            <a:ext cx="457200" cy="457200"/>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27" name="Logo 4"/>
          <p:cNvPicPr>
            <a:picLocks noChangeAspect="1"/>
          </p:cNvPicPr>
          <p:nvPr/>
        </p:nvPicPr>
        <p:blipFill>
          <a:blip r:embed="rId4"/>
          <a:stretch>
            <a:fillRect/>
          </a:stretch>
        </p:blipFill>
        <p:spPr>
          <a:xfrm>
            <a:off x="4471416" y="4496105"/>
            <a:ext cx="310896" cy="206654"/>
          </a:xfrm>
          <a:prstGeom prst="rect">
            <a:avLst/>
          </a:prstGeom>
        </p:spPr>
      </p:pic>
      <p:sp>
        <p:nvSpPr>
          <p:cNvPr id="28" name="Label 4"/>
          <p:cNvSpPr/>
          <p:nvPr/>
        </p:nvSpPr>
        <p:spPr>
          <a:xfrm>
            <a:off x="3758184" y="4873752"/>
            <a:ext cx="1737360" cy="896112"/>
          </a:xfrm>
          <a:prstGeom prst="rect">
            <a:avLst/>
          </a:prstGeom>
          <a:noFill/>
          <a:ln>
            <a:noFill/>
          </a:ln>
        </p:spPr>
        <p:txBody>
          <a:bodyPr wrap="square" lIns="0" tIns="0" rIns="0" bIns="0" rtlCol="0" anchor="t"/>
          <a:lstStyle/>
          <a:p>
            <a:pPr marL="0" indent="0" algn="ctr">
              <a:buNone/>
            </a:pPr>
            <a:r>
              <a:rPr lang="de-DE" sz="1300" b="1" dirty="0">
                <a:solidFill>
                  <a:srgbClr val="3D4C61"/>
                </a:solidFill>
                <a:latin typeface="Poppins"/>
                <a:ea typeface="Poppins"/>
                <a:cs typeface="Poppins"/>
              </a:rPr>
              <a:t>02.12.2027</a:t>
            </a:r>
          </a:p>
          <a:p>
            <a:pPr marL="0" indent="0" algn="ctr">
              <a:buNone/>
            </a:pPr>
            <a:r>
              <a:rPr lang="de-DE" sz="1200" dirty="0">
                <a:solidFill>
                  <a:srgbClr val="181818"/>
                </a:solidFill>
                <a:latin typeface="Poppins SemiBold"/>
                <a:ea typeface="Poppins SemiBold"/>
                <a:cs typeface="Poppins SemiBold"/>
              </a:rPr>
              <a:t>AI Act: Hochrisiko</a:t>
            </a:r>
          </a:p>
          <a:p>
            <a:pPr marL="0" indent="0" algn="ctr">
              <a:buNone/>
            </a:pPr>
            <a:r>
              <a:rPr lang="de-DE" sz="1100" dirty="0">
                <a:solidFill>
                  <a:srgbClr val="595959"/>
                </a:solidFill>
                <a:latin typeface="Lato"/>
                <a:ea typeface="Lato"/>
                <a:cs typeface="Lato"/>
              </a:rPr>
              <a:t>Anhang III · Arbeit, Kredit</a:t>
            </a:r>
          </a:p>
        </p:txBody>
      </p:sp>
      <p:sp>
        <p:nvSpPr>
          <p:cNvPr id="29" name="Punkt 5"/>
          <p:cNvSpPr/>
          <p:nvPr/>
        </p:nvSpPr>
        <p:spPr>
          <a:xfrm>
            <a:off x="5678424" y="3822192"/>
            <a:ext cx="219456" cy="219456"/>
          </a:xfrm>
          <a:prstGeom prst="ellipse">
            <a:avLst/>
          </a:prstGeom>
          <a:solidFill>
            <a:srgbClr val="FFFFFF"/>
          </a:solidFill>
          <a:ln w="28575">
            <a:solidFill>
              <a:srgbClr val="BFBFBF"/>
            </a:solidFill>
            <a:prstDash val="dash"/>
          </a:ln>
        </p:spPr>
        <p:txBody>
          <a:bodyPr wrap="square" lIns="0" tIns="0" rIns="0" bIns="0" rtlCol="0" anchor="t"/>
          <a:lstStyle/>
          <a:p>
            <a:endParaRPr lang="de-DE"/>
          </a:p>
        </p:txBody>
      </p:sp>
      <p:sp>
        <p:nvSpPr>
          <p:cNvPr id="30" name="Stiel 5"/>
          <p:cNvSpPr/>
          <p:nvPr/>
        </p:nvSpPr>
        <p:spPr>
          <a:xfrm>
            <a:off x="5788152" y="3566160"/>
            <a:ext cx="0" cy="256032"/>
          </a:xfrm>
          <a:prstGeom prst="line">
            <a:avLst/>
          </a:prstGeom>
          <a:noFill/>
          <a:ln w="12700">
            <a:solidFill>
              <a:srgbClr val="8C9AAE"/>
            </a:solidFill>
            <a:prstDash val="sysDash"/>
          </a:ln>
        </p:spPr>
        <p:txBody>
          <a:bodyPr wrap="square" lIns="0" tIns="0" rIns="0" bIns="0" rtlCol="0" anchor="t"/>
          <a:lstStyle/>
          <a:p>
            <a:endParaRPr lang="de-DE"/>
          </a:p>
        </p:txBody>
      </p:sp>
      <p:sp>
        <p:nvSpPr>
          <p:cNvPr id="31" name="Icon 5"/>
          <p:cNvSpPr/>
          <p:nvPr/>
        </p:nvSpPr>
        <p:spPr>
          <a:xfrm>
            <a:off x="5559552" y="2011680"/>
            <a:ext cx="457200" cy="457200"/>
          </a:xfrm>
          <a:prstGeom prst="ellipse">
            <a:avLst/>
          </a:prstGeom>
          <a:solidFill>
            <a:srgbClr val="FFFFFF"/>
          </a:solidFill>
          <a:ln w="19050">
            <a:solidFill>
              <a:srgbClr val="BFBFBF"/>
            </a:solidFill>
            <a:prstDash val="dash"/>
          </a:ln>
        </p:spPr>
        <p:txBody>
          <a:bodyPr wrap="square" lIns="0" tIns="0" rIns="0" bIns="0" rtlCol="0" anchor="t"/>
          <a:lstStyle/>
          <a:p>
            <a:endParaRPr lang="de-DE"/>
          </a:p>
        </p:txBody>
      </p:sp>
      <p:pic>
        <p:nvPicPr>
          <p:cNvPr id="32" name="Logo 5"/>
          <p:cNvPicPr>
            <a:picLocks noChangeAspect="1"/>
          </p:cNvPicPr>
          <p:nvPr/>
        </p:nvPicPr>
        <p:blipFill>
          <a:blip r:embed="rId6"/>
          <a:stretch>
            <a:fillRect/>
          </a:stretch>
        </p:blipFill>
        <p:spPr>
          <a:xfrm>
            <a:off x="5650992" y="2103120"/>
            <a:ext cx="274320" cy="274320"/>
          </a:xfrm>
          <a:prstGeom prst="rect">
            <a:avLst/>
          </a:prstGeom>
        </p:spPr>
      </p:pic>
      <p:sp>
        <p:nvSpPr>
          <p:cNvPr id="33" name="Label 5"/>
          <p:cNvSpPr/>
          <p:nvPr/>
        </p:nvSpPr>
        <p:spPr>
          <a:xfrm>
            <a:off x="4919472" y="2542032"/>
            <a:ext cx="1737360" cy="896112"/>
          </a:xfrm>
          <a:prstGeom prst="rect">
            <a:avLst/>
          </a:prstGeom>
          <a:noFill/>
          <a:ln>
            <a:noFill/>
          </a:ln>
        </p:spPr>
        <p:txBody>
          <a:bodyPr wrap="square" lIns="0" tIns="0" rIns="0" bIns="0" rtlCol="0" anchor="t"/>
          <a:lstStyle/>
          <a:p>
            <a:pPr marL="0" indent="0" algn="ctr">
              <a:buNone/>
            </a:pPr>
            <a:r>
              <a:rPr lang="de-DE" sz="1300" b="1" dirty="0">
                <a:solidFill>
                  <a:srgbClr val="8C9AAE"/>
                </a:solidFill>
                <a:latin typeface="Poppins"/>
                <a:ea typeface="Poppins"/>
                <a:cs typeface="Poppins"/>
              </a:rPr>
              <a:t>Ende 2027</a:t>
            </a:r>
          </a:p>
          <a:p>
            <a:pPr marL="0" indent="0" algn="ctr">
              <a:buNone/>
            </a:pPr>
            <a:r>
              <a:rPr lang="de-DE" sz="1200" dirty="0">
                <a:solidFill>
                  <a:srgbClr val="595959"/>
                </a:solidFill>
                <a:latin typeface="Poppins SemiBold"/>
                <a:ea typeface="Poppins SemiBold"/>
                <a:cs typeface="Poppins SemiBold"/>
              </a:rPr>
              <a:t>Tesla Optimus</a:t>
            </a:r>
          </a:p>
          <a:p>
            <a:pPr marL="0" indent="0" algn="ctr">
              <a:buNone/>
            </a:pPr>
            <a:r>
              <a:rPr lang="de-DE" sz="1100" dirty="0">
                <a:solidFill>
                  <a:srgbClr val="808080"/>
                </a:solidFill>
                <a:latin typeface="Lato"/>
                <a:ea typeface="Lato"/>
                <a:cs typeface="Lato"/>
              </a:rPr>
              <a:t>an Fremdkunden</a:t>
            </a:r>
          </a:p>
          <a:p>
            <a:pPr marL="0" indent="0" algn="ctr">
              <a:buNone/>
            </a:pPr>
            <a:r>
              <a:rPr lang="de-DE" sz="1000" i="1" dirty="0">
                <a:solidFill>
                  <a:srgbClr val="808080"/>
                </a:solidFill>
                <a:latin typeface="Lato"/>
                <a:ea typeface="Lato"/>
                <a:cs typeface="Lato"/>
              </a:rPr>
              <a:t>Plan · bisher verschoben</a:t>
            </a:r>
          </a:p>
        </p:txBody>
      </p:sp>
      <p:sp>
        <p:nvSpPr>
          <p:cNvPr id="34" name="Punkt 6"/>
          <p:cNvSpPr/>
          <p:nvPr/>
        </p:nvSpPr>
        <p:spPr>
          <a:xfrm>
            <a:off x="6839712" y="3822192"/>
            <a:ext cx="219456" cy="219456"/>
          </a:xfrm>
          <a:prstGeom prst="ellipse">
            <a:avLst/>
          </a:prstGeom>
          <a:solidFill>
            <a:srgbClr val="FFFFFF"/>
          </a:solidFill>
          <a:ln w="38100">
            <a:solidFill>
              <a:srgbClr val="3D4C61"/>
            </a:solidFill>
            <a:prstDash val="solid"/>
          </a:ln>
        </p:spPr>
        <p:txBody>
          <a:bodyPr wrap="square" lIns="0" tIns="0" rIns="0" bIns="0" rtlCol="0" anchor="t"/>
          <a:lstStyle/>
          <a:p>
            <a:endParaRPr lang="de-DE"/>
          </a:p>
        </p:txBody>
      </p:sp>
      <p:sp>
        <p:nvSpPr>
          <p:cNvPr id="35" name="Stiel 6"/>
          <p:cNvSpPr/>
          <p:nvPr/>
        </p:nvSpPr>
        <p:spPr>
          <a:xfrm>
            <a:off x="6949440" y="4041648"/>
            <a:ext cx="0" cy="256032"/>
          </a:xfrm>
          <a:prstGeom prst="line">
            <a:avLst/>
          </a:prstGeom>
          <a:noFill/>
          <a:ln w="12700">
            <a:solidFill>
              <a:srgbClr val="3D4C61"/>
            </a:solidFill>
            <a:prstDash val="solid"/>
          </a:ln>
        </p:spPr>
        <p:txBody>
          <a:bodyPr wrap="square" lIns="0" tIns="0" rIns="0" bIns="0" rtlCol="0" anchor="t"/>
          <a:lstStyle/>
          <a:p>
            <a:endParaRPr lang="de-DE"/>
          </a:p>
        </p:txBody>
      </p:sp>
      <p:sp>
        <p:nvSpPr>
          <p:cNvPr id="36" name="Icon 6"/>
          <p:cNvSpPr/>
          <p:nvPr/>
        </p:nvSpPr>
        <p:spPr>
          <a:xfrm>
            <a:off x="6720840" y="4370832"/>
            <a:ext cx="457200" cy="457200"/>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37" name="Logo 6"/>
          <p:cNvPicPr>
            <a:picLocks noChangeAspect="1"/>
          </p:cNvPicPr>
          <p:nvPr/>
        </p:nvPicPr>
        <p:blipFill>
          <a:blip r:embed="rId3"/>
          <a:stretch>
            <a:fillRect/>
          </a:stretch>
        </p:blipFill>
        <p:spPr>
          <a:xfrm>
            <a:off x="6812280" y="4462272"/>
            <a:ext cx="274320" cy="274320"/>
          </a:xfrm>
          <a:prstGeom prst="rect">
            <a:avLst/>
          </a:prstGeom>
        </p:spPr>
      </p:pic>
      <p:sp>
        <p:nvSpPr>
          <p:cNvPr id="38" name="Label 6"/>
          <p:cNvSpPr/>
          <p:nvPr/>
        </p:nvSpPr>
        <p:spPr>
          <a:xfrm>
            <a:off x="6080760" y="4873752"/>
            <a:ext cx="1737360" cy="896112"/>
          </a:xfrm>
          <a:prstGeom prst="rect">
            <a:avLst/>
          </a:prstGeom>
          <a:noFill/>
          <a:ln>
            <a:noFill/>
          </a:ln>
        </p:spPr>
        <p:txBody>
          <a:bodyPr wrap="square" lIns="0" tIns="0" rIns="0" bIns="0" rtlCol="0" anchor="t"/>
          <a:lstStyle/>
          <a:p>
            <a:pPr marL="0" indent="0" algn="ctr">
              <a:buNone/>
            </a:pPr>
            <a:r>
              <a:rPr lang="de-DE" sz="1300" b="1" dirty="0">
                <a:solidFill>
                  <a:srgbClr val="3D4C61"/>
                </a:solidFill>
                <a:latin typeface="Poppins"/>
                <a:ea typeface="Poppins"/>
                <a:cs typeface="Poppins"/>
              </a:rPr>
              <a:t>März 2028</a:t>
            </a:r>
          </a:p>
          <a:p>
            <a:pPr marL="0" indent="0" algn="ctr">
              <a:buNone/>
            </a:pPr>
            <a:r>
              <a:rPr lang="de-DE" sz="1200" dirty="0">
                <a:solidFill>
                  <a:srgbClr val="181818"/>
                </a:solidFill>
                <a:latin typeface="Poppins SemiBold"/>
                <a:ea typeface="Poppins SemiBold"/>
                <a:cs typeface="Poppins SemiBold"/>
              </a:rPr>
              <a:t>KI-Forscher (auto.)</a:t>
            </a:r>
          </a:p>
          <a:p>
            <a:pPr marL="0" indent="0" algn="ctr">
              <a:buNone/>
            </a:pPr>
            <a:r>
              <a:rPr lang="de-DE" sz="1100" dirty="0">
                <a:solidFill>
                  <a:srgbClr val="595959"/>
                </a:solidFill>
                <a:latin typeface="Lato"/>
                <a:ea typeface="Lato"/>
                <a:cs typeface="Lato"/>
              </a:rPr>
              <a:t>OpenAI · erklärtes Ziel</a:t>
            </a:r>
          </a:p>
        </p:txBody>
      </p:sp>
      <p:sp>
        <p:nvSpPr>
          <p:cNvPr id="39" name="Punkt 7"/>
          <p:cNvSpPr/>
          <p:nvPr/>
        </p:nvSpPr>
        <p:spPr>
          <a:xfrm>
            <a:off x="8001000" y="3822192"/>
            <a:ext cx="219456" cy="219456"/>
          </a:xfrm>
          <a:prstGeom prst="ellipse">
            <a:avLst/>
          </a:prstGeom>
          <a:solidFill>
            <a:srgbClr val="FFFFFF"/>
          </a:solidFill>
          <a:ln w="38100">
            <a:solidFill>
              <a:srgbClr val="3D4C61"/>
            </a:solidFill>
            <a:prstDash val="solid"/>
          </a:ln>
        </p:spPr>
        <p:txBody>
          <a:bodyPr wrap="square" lIns="0" tIns="0" rIns="0" bIns="0" rtlCol="0" anchor="t"/>
          <a:lstStyle/>
          <a:p>
            <a:endParaRPr lang="de-DE"/>
          </a:p>
        </p:txBody>
      </p:sp>
      <p:sp>
        <p:nvSpPr>
          <p:cNvPr id="40" name="Stiel 7"/>
          <p:cNvSpPr/>
          <p:nvPr/>
        </p:nvSpPr>
        <p:spPr>
          <a:xfrm>
            <a:off x="8110728" y="3566160"/>
            <a:ext cx="0" cy="256032"/>
          </a:xfrm>
          <a:prstGeom prst="line">
            <a:avLst/>
          </a:prstGeom>
          <a:noFill/>
          <a:ln w="12700">
            <a:solidFill>
              <a:srgbClr val="3D4C61"/>
            </a:solidFill>
            <a:prstDash val="solid"/>
          </a:ln>
        </p:spPr>
        <p:txBody>
          <a:bodyPr wrap="square" lIns="0" tIns="0" rIns="0" bIns="0" rtlCol="0" anchor="t"/>
          <a:lstStyle/>
          <a:p>
            <a:endParaRPr lang="de-DE"/>
          </a:p>
        </p:txBody>
      </p:sp>
      <p:sp>
        <p:nvSpPr>
          <p:cNvPr id="41" name="Icon 7"/>
          <p:cNvSpPr/>
          <p:nvPr/>
        </p:nvSpPr>
        <p:spPr>
          <a:xfrm>
            <a:off x="7882128" y="2148840"/>
            <a:ext cx="457200" cy="457200"/>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42" name="Logo 7"/>
          <p:cNvPicPr>
            <a:picLocks noChangeAspect="1"/>
          </p:cNvPicPr>
          <p:nvPr/>
        </p:nvPicPr>
        <p:blipFill>
          <a:blip r:embed="rId5"/>
          <a:stretch>
            <a:fillRect/>
          </a:stretch>
        </p:blipFill>
        <p:spPr>
          <a:xfrm>
            <a:off x="7973568" y="2240280"/>
            <a:ext cx="274320" cy="274320"/>
          </a:xfrm>
          <a:prstGeom prst="rect">
            <a:avLst/>
          </a:prstGeom>
        </p:spPr>
      </p:pic>
      <p:sp>
        <p:nvSpPr>
          <p:cNvPr id="43" name="Label 7"/>
          <p:cNvSpPr/>
          <p:nvPr/>
        </p:nvSpPr>
        <p:spPr>
          <a:xfrm>
            <a:off x="7242048" y="2651760"/>
            <a:ext cx="1737360" cy="896112"/>
          </a:xfrm>
          <a:prstGeom prst="rect">
            <a:avLst/>
          </a:prstGeom>
          <a:noFill/>
          <a:ln>
            <a:noFill/>
          </a:ln>
        </p:spPr>
        <p:txBody>
          <a:bodyPr wrap="square" lIns="0" tIns="0" rIns="0" bIns="0" rtlCol="0" anchor="t"/>
          <a:lstStyle/>
          <a:p>
            <a:pPr marL="0" indent="0" algn="ctr">
              <a:buNone/>
            </a:pPr>
            <a:r>
              <a:rPr lang="de-DE" sz="1300" b="1" dirty="0">
                <a:solidFill>
                  <a:srgbClr val="3D4C61"/>
                </a:solidFill>
                <a:latin typeface="Poppins"/>
                <a:ea typeface="Poppins"/>
                <a:cs typeface="Poppins"/>
              </a:rPr>
              <a:t>2028</a:t>
            </a:r>
          </a:p>
          <a:p>
            <a:pPr marL="0" indent="0" algn="ctr">
              <a:buNone/>
            </a:pPr>
            <a:r>
              <a:rPr lang="de-DE" sz="1200" dirty="0">
                <a:solidFill>
                  <a:srgbClr val="181818"/>
                </a:solidFill>
                <a:latin typeface="Poppins SemiBold"/>
                <a:ea typeface="Poppins SemiBold"/>
                <a:cs typeface="Poppins SemiBold"/>
              </a:rPr>
              <a:t>Feynman-GPU</a:t>
            </a:r>
          </a:p>
          <a:p>
            <a:pPr marL="0" indent="0" algn="ctr">
              <a:buNone/>
            </a:pPr>
            <a:r>
              <a:rPr lang="de-DE" sz="1100" dirty="0">
                <a:solidFill>
                  <a:srgbClr val="595959"/>
                </a:solidFill>
                <a:latin typeface="Lato"/>
                <a:ea typeface="Lato"/>
                <a:cs typeface="Lato"/>
              </a:rPr>
              <a:t>Nvidia · gestapelte Chips</a:t>
            </a:r>
          </a:p>
        </p:txBody>
      </p:sp>
      <p:sp>
        <p:nvSpPr>
          <p:cNvPr id="44" name="Medizin Rahmen"/>
          <p:cNvSpPr/>
          <p:nvPr/>
        </p:nvSpPr>
        <p:spPr>
          <a:xfrm>
            <a:off x="8174736" y="4261104"/>
            <a:ext cx="2194560" cy="1572768"/>
          </a:xfrm>
          <a:prstGeom prst="roundRect">
            <a:avLst>
              <a:gd name="adj" fmla="val 9000"/>
            </a:avLst>
          </a:prstGeom>
          <a:solidFill>
            <a:srgbClr val="FDF2E9"/>
          </a:solidFill>
          <a:ln w="25400">
            <a:solidFill>
              <a:srgbClr val="E67E22"/>
            </a:solidFill>
            <a:prstDash val="solid"/>
          </a:ln>
        </p:spPr>
        <p:txBody>
          <a:bodyPr wrap="square" lIns="0" tIns="0" rIns="0" bIns="0" rtlCol="0" anchor="t"/>
          <a:lstStyle/>
          <a:p>
            <a:endParaRPr lang="de-DE"/>
          </a:p>
        </p:txBody>
      </p:sp>
      <p:sp>
        <p:nvSpPr>
          <p:cNvPr id="45" name="Medizin Stiel"/>
          <p:cNvSpPr/>
          <p:nvPr/>
        </p:nvSpPr>
        <p:spPr>
          <a:xfrm>
            <a:off x="9272016" y="4096512"/>
            <a:ext cx="0" cy="164592"/>
          </a:xfrm>
          <a:prstGeom prst="line">
            <a:avLst/>
          </a:prstGeom>
          <a:noFill/>
          <a:ln w="25400">
            <a:solidFill>
              <a:srgbClr val="E67E22"/>
            </a:solidFill>
            <a:prstDash val="solid"/>
          </a:ln>
        </p:spPr>
        <p:txBody>
          <a:bodyPr wrap="square" lIns="0" tIns="0" rIns="0" bIns="0" rtlCol="0" anchor="t"/>
          <a:lstStyle/>
          <a:p>
            <a:endParaRPr lang="de-DE"/>
          </a:p>
        </p:txBody>
      </p:sp>
      <p:sp>
        <p:nvSpPr>
          <p:cNvPr id="46" name="Medizin Punkt ring"/>
          <p:cNvSpPr/>
          <p:nvPr/>
        </p:nvSpPr>
        <p:spPr>
          <a:xfrm>
            <a:off x="9107424" y="3767328"/>
            <a:ext cx="329184" cy="329184"/>
          </a:xfrm>
          <a:prstGeom prst="ellipse">
            <a:avLst/>
          </a:prstGeom>
          <a:solidFill>
            <a:srgbClr val="E67E22"/>
          </a:solidFill>
          <a:ln w="19050">
            <a:solidFill>
              <a:srgbClr val="FFFFFF"/>
            </a:solidFill>
            <a:prstDash val="solid"/>
          </a:ln>
        </p:spPr>
        <p:txBody>
          <a:bodyPr wrap="square" lIns="0" tIns="0" rIns="0" bIns="0" rtlCol="0" anchor="t"/>
          <a:lstStyle/>
          <a:p>
            <a:endParaRPr lang="de-DE"/>
          </a:p>
        </p:txBody>
      </p:sp>
      <p:sp>
        <p:nvSpPr>
          <p:cNvPr id="47" name="Medizin Punkt cross"/>
          <p:cNvSpPr/>
          <p:nvPr/>
        </p:nvSpPr>
        <p:spPr>
          <a:xfrm>
            <a:off x="9169969" y="3829873"/>
            <a:ext cx="204094" cy="204094"/>
          </a:xfrm>
          <a:prstGeom prst="plus">
            <a:avLst>
              <a:gd name="adj" fmla="val 32000"/>
            </a:avLst>
          </a:prstGeom>
          <a:solidFill>
            <a:srgbClr val="FFFFFF"/>
          </a:solidFill>
          <a:ln>
            <a:noFill/>
          </a:ln>
        </p:spPr>
        <p:txBody>
          <a:bodyPr wrap="square" lIns="0" tIns="0" rIns="0" bIns="0" rtlCol="0" anchor="t"/>
          <a:lstStyle/>
          <a:p>
            <a:endParaRPr lang="de-DE"/>
          </a:p>
        </p:txBody>
      </p:sp>
      <p:sp>
        <p:nvSpPr>
          <p:cNvPr id="48" name="Medizin Icon ring"/>
          <p:cNvSpPr/>
          <p:nvPr/>
        </p:nvSpPr>
        <p:spPr>
          <a:xfrm>
            <a:off x="9061704" y="4361688"/>
            <a:ext cx="420624" cy="420624"/>
          </a:xfrm>
          <a:prstGeom prst="ellipse">
            <a:avLst/>
          </a:prstGeom>
          <a:solidFill>
            <a:srgbClr val="E67E22"/>
          </a:solidFill>
          <a:ln>
            <a:noFill/>
          </a:ln>
        </p:spPr>
        <p:txBody>
          <a:bodyPr wrap="square" lIns="0" tIns="0" rIns="0" bIns="0" rtlCol="0" anchor="t"/>
          <a:lstStyle/>
          <a:p>
            <a:endParaRPr lang="de-DE"/>
          </a:p>
        </p:txBody>
      </p:sp>
      <p:sp>
        <p:nvSpPr>
          <p:cNvPr id="49" name="Medizin Icon cross"/>
          <p:cNvSpPr/>
          <p:nvPr/>
        </p:nvSpPr>
        <p:spPr>
          <a:xfrm>
            <a:off x="9141623" y="4441607"/>
            <a:ext cx="260787" cy="260787"/>
          </a:xfrm>
          <a:prstGeom prst="plus">
            <a:avLst>
              <a:gd name="adj" fmla="val 32000"/>
            </a:avLst>
          </a:prstGeom>
          <a:solidFill>
            <a:srgbClr val="FFFFFF"/>
          </a:solidFill>
          <a:ln>
            <a:noFill/>
          </a:ln>
        </p:spPr>
        <p:txBody>
          <a:bodyPr wrap="square" lIns="0" tIns="0" rIns="0" bIns="0" rtlCol="0" anchor="t"/>
          <a:lstStyle/>
          <a:p>
            <a:endParaRPr lang="de-DE"/>
          </a:p>
        </p:txBody>
      </p:sp>
      <p:sp>
        <p:nvSpPr>
          <p:cNvPr id="50" name="Medizin Label"/>
          <p:cNvSpPr/>
          <p:nvPr/>
        </p:nvSpPr>
        <p:spPr>
          <a:xfrm>
            <a:off x="8220456" y="4837176"/>
            <a:ext cx="2103120" cy="960120"/>
          </a:xfrm>
          <a:prstGeom prst="rect">
            <a:avLst/>
          </a:prstGeom>
          <a:noFill/>
          <a:ln>
            <a:noFill/>
          </a:ln>
        </p:spPr>
        <p:txBody>
          <a:bodyPr wrap="square" lIns="0" tIns="0" rIns="0" bIns="0" rtlCol="0" anchor="t"/>
          <a:lstStyle/>
          <a:p>
            <a:pPr marL="0" indent="0" algn="ctr">
              <a:buNone/>
            </a:pPr>
            <a:r>
              <a:rPr lang="de-DE" sz="1300" b="1" dirty="0">
                <a:solidFill>
                  <a:srgbClr val="E67E22"/>
                </a:solidFill>
                <a:latin typeface="Poppins"/>
                <a:ea typeface="Poppins"/>
                <a:cs typeface="Poppins"/>
              </a:rPr>
              <a:t>02.08.2028</a:t>
            </a:r>
          </a:p>
          <a:p>
            <a:pPr marL="0" indent="0" algn="ctr">
              <a:buNone/>
            </a:pPr>
            <a:r>
              <a:rPr lang="de-DE" sz="1200" dirty="0">
                <a:solidFill>
                  <a:srgbClr val="181818"/>
                </a:solidFill>
                <a:latin typeface="Poppins SemiBold"/>
                <a:ea typeface="Poppins SemiBold"/>
                <a:cs typeface="Poppins SemiBold"/>
              </a:rPr>
              <a:t>AI Act: Medizinprodukte</a:t>
            </a:r>
          </a:p>
          <a:p>
            <a:pPr marL="0" indent="0" algn="ctr">
              <a:buNone/>
            </a:pPr>
            <a:r>
              <a:rPr lang="de-DE" sz="1100" dirty="0">
                <a:solidFill>
                  <a:srgbClr val="595959"/>
                </a:solidFill>
                <a:latin typeface="Lato"/>
                <a:ea typeface="Lato"/>
                <a:cs typeface="Lato"/>
              </a:rPr>
              <a:t>KI darin wird Hochrisiko-KI</a:t>
            </a:r>
          </a:p>
          <a:p>
            <a:pPr marL="0" indent="0" algn="ctr">
              <a:buNone/>
            </a:pPr>
            <a:r>
              <a:rPr lang="de-DE" sz="1000" i="1" dirty="0">
                <a:solidFill>
                  <a:srgbClr val="E67E22"/>
                </a:solidFill>
                <a:latin typeface="Lato"/>
                <a:ea typeface="Lato"/>
                <a:cs typeface="Lato"/>
              </a:rPr>
              <a:t>Erklärung → Folie 26</a:t>
            </a:r>
          </a:p>
        </p:txBody>
      </p:sp>
      <p:sp>
        <p:nvSpPr>
          <p:cNvPr id="51" name="Achse ohne Termin"/>
          <p:cNvSpPr/>
          <p:nvPr/>
        </p:nvSpPr>
        <p:spPr>
          <a:xfrm>
            <a:off x="9875520" y="3931920"/>
            <a:ext cx="1645920" cy="0"/>
          </a:xfrm>
          <a:prstGeom prst="line">
            <a:avLst/>
          </a:prstGeom>
          <a:noFill/>
          <a:ln w="50800">
            <a:solidFill>
              <a:srgbClr val="D9D9D9"/>
            </a:solidFill>
            <a:prstDash val="dash"/>
          </a:ln>
        </p:spPr>
        <p:txBody>
          <a:bodyPr wrap="square" lIns="0" tIns="0" rIns="0" bIns="0" rtlCol="0" anchor="t"/>
          <a:lstStyle/>
          <a:p>
            <a:endParaRPr lang="de-DE"/>
          </a:p>
        </p:txBody>
      </p:sp>
      <p:sp>
        <p:nvSpPr>
          <p:cNvPr id="52" name="Punkt Grok"/>
          <p:cNvSpPr/>
          <p:nvPr/>
        </p:nvSpPr>
        <p:spPr>
          <a:xfrm>
            <a:off x="10725912" y="3822192"/>
            <a:ext cx="219456" cy="219456"/>
          </a:xfrm>
          <a:prstGeom prst="ellipse">
            <a:avLst/>
          </a:prstGeom>
          <a:solidFill>
            <a:srgbClr val="FFFFFF"/>
          </a:solidFill>
          <a:ln w="28575">
            <a:solidFill>
              <a:srgbClr val="BFBFBF"/>
            </a:solidFill>
            <a:prstDash val="dash"/>
          </a:ln>
        </p:spPr>
        <p:txBody>
          <a:bodyPr wrap="square" lIns="0" tIns="0" rIns="0" bIns="0" rtlCol="0" anchor="t"/>
          <a:lstStyle/>
          <a:p>
            <a:endParaRPr lang="de-DE"/>
          </a:p>
        </p:txBody>
      </p:sp>
      <p:sp>
        <p:nvSpPr>
          <p:cNvPr id="53" name="Stiel Grok"/>
          <p:cNvSpPr/>
          <p:nvPr/>
        </p:nvSpPr>
        <p:spPr>
          <a:xfrm>
            <a:off x="10835640" y="3566160"/>
            <a:ext cx="0" cy="256032"/>
          </a:xfrm>
          <a:prstGeom prst="line">
            <a:avLst/>
          </a:prstGeom>
          <a:noFill/>
          <a:ln w="12700">
            <a:solidFill>
              <a:srgbClr val="BFBFBF"/>
            </a:solidFill>
            <a:prstDash val="sysDash"/>
          </a:ln>
        </p:spPr>
        <p:txBody>
          <a:bodyPr wrap="square" lIns="0" tIns="0" rIns="0" bIns="0" rtlCol="0" anchor="t"/>
          <a:lstStyle/>
          <a:p>
            <a:endParaRPr lang="de-DE"/>
          </a:p>
        </p:txBody>
      </p:sp>
      <p:sp>
        <p:nvSpPr>
          <p:cNvPr id="54" name="Icon Grok"/>
          <p:cNvSpPr/>
          <p:nvPr/>
        </p:nvSpPr>
        <p:spPr>
          <a:xfrm>
            <a:off x="10607040" y="2011680"/>
            <a:ext cx="457200" cy="457200"/>
          </a:xfrm>
          <a:prstGeom prst="ellipse">
            <a:avLst/>
          </a:prstGeom>
          <a:solidFill>
            <a:srgbClr val="FFFFFF"/>
          </a:solidFill>
          <a:ln w="19050">
            <a:solidFill>
              <a:srgbClr val="BFBFBF"/>
            </a:solidFill>
            <a:prstDash val="dash"/>
          </a:ln>
        </p:spPr>
        <p:txBody>
          <a:bodyPr wrap="square" lIns="0" tIns="0" rIns="0" bIns="0" rtlCol="0" anchor="t"/>
          <a:lstStyle/>
          <a:p>
            <a:endParaRPr lang="de-DE"/>
          </a:p>
        </p:txBody>
      </p:sp>
      <p:pic>
        <p:nvPicPr>
          <p:cNvPr id="55" name="Logo Grok"/>
          <p:cNvPicPr>
            <a:picLocks noChangeAspect="1"/>
          </p:cNvPicPr>
          <p:nvPr/>
        </p:nvPicPr>
        <p:blipFill>
          <a:blip r:embed="rId7"/>
          <a:stretch>
            <a:fillRect/>
          </a:stretch>
        </p:blipFill>
        <p:spPr>
          <a:xfrm>
            <a:off x="10698480" y="2103120"/>
            <a:ext cx="274320" cy="274320"/>
          </a:xfrm>
          <a:prstGeom prst="rect">
            <a:avLst/>
          </a:prstGeom>
        </p:spPr>
      </p:pic>
      <p:sp>
        <p:nvSpPr>
          <p:cNvPr id="56" name="Label Grok"/>
          <p:cNvSpPr/>
          <p:nvPr/>
        </p:nvSpPr>
        <p:spPr>
          <a:xfrm>
            <a:off x="10104120" y="2542032"/>
            <a:ext cx="1463040" cy="987552"/>
          </a:xfrm>
          <a:prstGeom prst="rect">
            <a:avLst/>
          </a:prstGeom>
          <a:noFill/>
          <a:ln>
            <a:noFill/>
          </a:ln>
        </p:spPr>
        <p:txBody>
          <a:bodyPr wrap="square" lIns="0" tIns="0" rIns="0" bIns="0" rtlCol="0" anchor="t"/>
          <a:lstStyle/>
          <a:p>
            <a:pPr marL="0" indent="0" algn="ctr">
              <a:buNone/>
            </a:pPr>
            <a:r>
              <a:rPr lang="de-DE" sz="1300" b="1" dirty="0">
                <a:solidFill>
                  <a:srgbClr val="8C9AAE"/>
                </a:solidFill>
                <a:latin typeface="Poppins"/>
                <a:ea typeface="Poppins"/>
                <a:cs typeface="Poppins"/>
              </a:rPr>
              <a:t>ohne Termin</a:t>
            </a:r>
          </a:p>
          <a:p>
            <a:pPr marL="0" indent="0" algn="ctr">
              <a:buNone/>
            </a:pPr>
            <a:r>
              <a:rPr lang="de-DE" sz="1200" dirty="0">
                <a:solidFill>
                  <a:srgbClr val="595959"/>
                </a:solidFill>
                <a:latin typeface="Poppins SemiBold"/>
                <a:ea typeface="Poppins SemiBold"/>
                <a:cs typeface="Poppins SemiBold"/>
              </a:rPr>
              <a:t>Grok 5</a:t>
            </a:r>
          </a:p>
          <a:p>
            <a:pPr marL="0" indent="0" algn="ctr">
              <a:buNone/>
            </a:pPr>
            <a:r>
              <a:rPr lang="de-DE" sz="1100" dirty="0">
                <a:solidFill>
                  <a:srgbClr val="808080"/>
                </a:solidFill>
                <a:latin typeface="Lato"/>
                <a:ea typeface="Lato"/>
                <a:cs typeface="Lato"/>
              </a:rPr>
              <a:t>xAI · „in training“</a:t>
            </a:r>
          </a:p>
          <a:p>
            <a:pPr marL="0" indent="0" algn="ctr">
              <a:buNone/>
            </a:pPr>
            <a:r>
              <a:rPr lang="de-DE" sz="1000" i="1" dirty="0">
                <a:solidFill>
                  <a:srgbClr val="808080"/>
                </a:solidFill>
                <a:latin typeface="Lato"/>
                <a:ea typeface="Lato"/>
                <a:cs typeface="Lato"/>
              </a:rPr>
              <a:t>Prognose: „AGI“ (Musk)</a:t>
            </a:r>
          </a:p>
        </p:txBody>
      </p:sp>
      <p:sp>
        <p:nvSpPr>
          <p:cNvPr id="57" name="Legende a"/>
          <p:cNvSpPr/>
          <p:nvPr/>
        </p:nvSpPr>
        <p:spPr>
          <a:xfrm>
            <a:off x="685800" y="5961888"/>
            <a:ext cx="146304" cy="146304"/>
          </a:xfrm>
          <a:prstGeom prst="ellipse">
            <a:avLst/>
          </a:prstGeom>
          <a:solidFill>
            <a:srgbClr val="FFFFFF"/>
          </a:solidFill>
          <a:ln w="38100">
            <a:solidFill>
              <a:srgbClr val="3D4C61"/>
            </a:solidFill>
            <a:prstDash val="solid"/>
          </a:ln>
        </p:spPr>
        <p:txBody>
          <a:bodyPr wrap="square" lIns="0" tIns="0" rIns="0" bIns="0" rtlCol="0" anchor="t"/>
          <a:lstStyle/>
          <a:p>
            <a:endParaRPr lang="de-DE"/>
          </a:p>
        </p:txBody>
      </p:sp>
      <p:sp>
        <p:nvSpPr>
          <p:cNvPr id="58" name="Legende a Text"/>
          <p:cNvSpPr/>
          <p:nvPr/>
        </p:nvSpPr>
        <p:spPr>
          <a:xfrm>
            <a:off x="914400" y="5897880"/>
            <a:ext cx="2103120" cy="274320"/>
          </a:xfrm>
          <a:prstGeom prst="rect">
            <a:avLst/>
          </a:prstGeom>
          <a:noFill/>
          <a:ln>
            <a:noFill/>
          </a:ln>
        </p:spPr>
        <p:txBody>
          <a:bodyPr wrap="square" lIns="0" tIns="0" rIns="0" bIns="0" rtlCol="0" anchor="ctr"/>
          <a:lstStyle/>
          <a:p>
            <a:pPr marL="0" indent="0" algn="l">
              <a:buNone/>
            </a:pPr>
            <a:r>
              <a:rPr lang="de-DE" sz="1100" dirty="0">
                <a:solidFill>
                  <a:srgbClr val="595959"/>
                </a:solidFill>
                <a:latin typeface="Lato"/>
                <a:ea typeface="Lato"/>
                <a:cs typeface="Lato"/>
              </a:rPr>
              <a:t>a · angekündigt, mit Datum</a:t>
            </a:r>
          </a:p>
        </p:txBody>
      </p:sp>
      <p:sp>
        <p:nvSpPr>
          <p:cNvPr id="59" name="Legende b"/>
          <p:cNvSpPr/>
          <p:nvPr/>
        </p:nvSpPr>
        <p:spPr>
          <a:xfrm>
            <a:off x="3063240" y="5961888"/>
            <a:ext cx="146304" cy="146304"/>
          </a:xfrm>
          <a:prstGeom prst="ellipse">
            <a:avLst/>
          </a:prstGeom>
          <a:solidFill>
            <a:srgbClr val="FFFFFF"/>
          </a:solidFill>
          <a:ln w="28575">
            <a:solidFill>
              <a:srgbClr val="8C9AAE"/>
            </a:solidFill>
            <a:prstDash val="dash"/>
          </a:ln>
        </p:spPr>
        <p:txBody>
          <a:bodyPr wrap="square" lIns="0" tIns="0" rIns="0" bIns="0" rtlCol="0" anchor="t"/>
          <a:lstStyle/>
          <a:p>
            <a:endParaRPr lang="de-DE"/>
          </a:p>
        </p:txBody>
      </p:sp>
      <p:sp>
        <p:nvSpPr>
          <p:cNvPr id="60" name="Legende b Text"/>
          <p:cNvSpPr/>
          <p:nvPr/>
        </p:nvSpPr>
        <p:spPr>
          <a:xfrm>
            <a:off x="3291840" y="5897880"/>
            <a:ext cx="2103120" cy="274320"/>
          </a:xfrm>
          <a:prstGeom prst="rect">
            <a:avLst/>
          </a:prstGeom>
          <a:noFill/>
          <a:ln>
            <a:noFill/>
          </a:ln>
        </p:spPr>
        <p:txBody>
          <a:bodyPr wrap="square" lIns="0" tIns="0" rIns="0" bIns="0" rtlCol="0" anchor="ctr"/>
          <a:lstStyle/>
          <a:p>
            <a:pPr marL="0" indent="0" algn="l">
              <a:buNone/>
            </a:pPr>
            <a:r>
              <a:rPr lang="de-DE" sz="1100" dirty="0">
                <a:solidFill>
                  <a:srgbClr val="595959"/>
                </a:solidFill>
                <a:latin typeface="Lato"/>
                <a:ea typeface="Lato"/>
                <a:cs typeface="Lato"/>
              </a:rPr>
              <a:t>b · berichtet / im Bau</a:t>
            </a:r>
          </a:p>
        </p:txBody>
      </p:sp>
      <p:sp>
        <p:nvSpPr>
          <p:cNvPr id="61" name="Legende c"/>
          <p:cNvSpPr/>
          <p:nvPr/>
        </p:nvSpPr>
        <p:spPr>
          <a:xfrm>
            <a:off x="5440680" y="5961888"/>
            <a:ext cx="146304" cy="146304"/>
          </a:xfrm>
          <a:prstGeom prst="ellipse">
            <a:avLst/>
          </a:prstGeom>
          <a:solidFill>
            <a:srgbClr val="FFFFFF"/>
          </a:solidFill>
          <a:ln w="28575">
            <a:solidFill>
              <a:srgbClr val="BFBFBF"/>
            </a:solidFill>
            <a:prstDash val="dash"/>
          </a:ln>
        </p:spPr>
        <p:txBody>
          <a:bodyPr wrap="square" lIns="0" tIns="0" rIns="0" bIns="0" rtlCol="0" anchor="t"/>
          <a:lstStyle/>
          <a:p>
            <a:endParaRPr lang="de-DE"/>
          </a:p>
        </p:txBody>
      </p:sp>
      <p:sp>
        <p:nvSpPr>
          <p:cNvPr id="62" name="Legende c Text"/>
          <p:cNvSpPr/>
          <p:nvPr/>
        </p:nvSpPr>
        <p:spPr>
          <a:xfrm>
            <a:off x="5669280" y="5897880"/>
            <a:ext cx="2103120" cy="274320"/>
          </a:xfrm>
          <a:prstGeom prst="rect">
            <a:avLst/>
          </a:prstGeom>
          <a:noFill/>
          <a:ln>
            <a:noFill/>
          </a:ln>
        </p:spPr>
        <p:txBody>
          <a:bodyPr wrap="square" lIns="0" tIns="0" rIns="0" bIns="0" rtlCol="0" anchor="ctr"/>
          <a:lstStyle/>
          <a:p>
            <a:pPr marL="0" indent="0" algn="l">
              <a:buNone/>
            </a:pPr>
            <a:r>
              <a:rPr lang="de-DE" sz="1100" dirty="0">
                <a:solidFill>
                  <a:srgbClr val="595959"/>
                </a:solidFill>
                <a:latin typeface="Lato"/>
                <a:ea typeface="Lato"/>
                <a:cs typeface="Lato"/>
              </a:rPr>
              <a:t>c · Prognose / Plan</a:t>
            </a:r>
          </a:p>
        </p:txBody>
      </p:sp>
      <p:sp>
        <p:nvSpPr>
          <p:cNvPr id="63" name="Legende Spezial ring"/>
          <p:cNvSpPr/>
          <p:nvPr/>
        </p:nvSpPr>
        <p:spPr>
          <a:xfrm>
            <a:off x="7808976" y="5943600"/>
            <a:ext cx="182880" cy="182880"/>
          </a:xfrm>
          <a:prstGeom prst="ellipse">
            <a:avLst/>
          </a:prstGeom>
          <a:solidFill>
            <a:srgbClr val="E67E22"/>
          </a:solidFill>
          <a:ln w="19050">
            <a:solidFill>
              <a:srgbClr val="FFFFFF"/>
            </a:solidFill>
            <a:prstDash val="solid"/>
          </a:ln>
        </p:spPr>
        <p:txBody>
          <a:bodyPr wrap="square" lIns="0" tIns="0" rIns="0" bIns="0" rtlCol="0" anchor="t"/>
          <a:lstStyle/>
          <a:p>
            <a:endParaRPr lang="de-DE"/>
          </a:p>
        </p:txBody>
      </p:sp>
      <p:sp>
        <p:nvSpPr>
          <p:cNvPr id="64" name="Legende Spezial cross"/>
          <p:cNvSpPr/>
          <p:nvPr/>
        </p:nvSpPr>
        <p:spPr>
          <a:xfrm>
            <a:off x="7843723" y="5978347"/>
            <a:ext cx="113386" cy="113386"/>
          </a:xfrm>
          <a:prstGeom prst="plus">
            <a:avLst>
              <a:gd name="adj" fmla="val 32000"/>
            </a:avLst>
          </a:prstGeom>
          <a:solidFill>
            <a:srgbClr val="FFFFFF"/>
          </a:solidFill>
          <a:ln>
            <a:noFill/>
          </a:ln>
        </p:spPr>
        <p:txBody>
          <a:bodyPr wrap="square" lIns="0" tIns="0" rIns="0" bIns="0" rtlCol="0" anchor="t"/>
          <a:lstStyle/>
          <a:p>
            <a:endParaRPr lang="de-DE"/>
          </a:p>
        </p:txBody>
      </p:sp>
      <p:sp>
        <p:nvSpPr>
          <p:cNvPr id="65" name="Legende Spezial Text"/>
          <p:cNvSpPr/>
          <p:nvPr/>
        </p:nvSpPr>
        <p:spPr>
          <a:xfrm>
            <a:off x="8065008" y="5897880"/>
            <a:ext cx="3108960" cy="274320"/>
          </a:xfrm>
          <a:prstGeom prst="rect">
            <a:avLst/>
          </a:prstGeom>
          <a:noFill/>
          <a:ln>
            <a:noFill/>
          </a:ln>
        </p:spPr>
        <p:txBody>
          <a:bodyPr wrap="square" lIns="0" tIns="0" rIns="0" bIns="0" rtlCol="0" anchor="ctr"/>
          <a:lstStyle/>
          <a:p>
            <a:pPr marL="0" indent="0" algn="l">
              <a:buNone/>
            </a:pPr>
            <a:r>
              <a:rPr lang="de-DE" sz="1100" b="1" dirty="0">
                <a:solidFill>
                  <a:srgbClr val="E67E22"/>
                </a:solidFill>
                <a:latin typeface="Lato"/>
                <a:ea typeface="Lato"/>
                <a:cs typeface="Lato"/>
              </a:rPr>
              <a:t>Besondere Markierung: AI Act Medizinprodukte</a:t>
            </a:r>
          </a:p>
        </p:txBody>
      </p:sp>
      <p:sp>
        <p:nvSpPr>
          <p:cNvPr id="66" name="Shape 54"/>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67" name="Shape 55"/>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68" name="Text 56"/>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69" name="Shape 57"/>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70" name="Text 58"/>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71" name="Shape 59"/>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72" name="Text 60"/>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73" name="Shape 61"/>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74" name="Text 62"/>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75" name="Shape 63"/>
          <p:cNvSpPr/>
          <p:nvPr/>
        </p:nvSpPr>
        <p:spPr>
          <a:xfrm>
            <a:off x="8692848" y="6359652"/>
            <a:ext cx="82296" cy="82296"/>
          </a:xfrm>
          <a:prstGeom prst="ellipse">
            <a:avLst/>
          </a:prstGeom>
          <a:solidFill>
            <a:srgbClr val="D62828"/>
          </a:solidFill>
          <a:ln/>
        </p:spPr>
        <p:txBody>
          <a:bodyPr/>
          <a:lstStyle/>
          <a:p>
            <a:endParaRPr lang="de-DE"/>
          </a:p>
        </p:txBody>
      </p:sp>
      <p:sp>
        <p:nvSpPr>
          <p:cNvPr id="76" name="Shape 64"/>
          <p:cNvSpPr/>
          <p:nvPr/>
        </p:nvSpPr>
        <p:spPr>
          <a:xfrm>
            <a:off x="10255910" y="6364224"/>
            <a:ext cx="488290" cy="73152"/>
          </a:xfrm>
          <a:prstGeom prst="rect">
            <a:avLst/>
          </a:prstGeom>
          <a:solidFill>
            <a:srgbClr val="3D4C61"/>
          </a:solidFill>
          <a:ln/>
        </p:spPr>
        <p:txBody>
          <a:bodyPr/>
          <a:lstStyle/>
          <a:p>
            <a:endParaRPr lang="de-DE"/>
          </a:p>
        </p:txBody>
      </p:sp>
      <p:sp>
        <p:nvSpPr>
          <p:cNvPr id="77" name="Text 65"/>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22</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4"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5" name="Text 2"/>
          <p:cNvSpPr/>
          <p:nvPr/>
        </p:nvSpPr>
        <p:spPr>
          <a:xfrm>
            <a:off x="914400" y="713232"/>
            <a:ext cx="10360152" cy="310896"/>
          </a:xfrm>
          <a:prstGeom prst="rect">
            <a:avLst/>
          </a:prstGeom>
          <a:noFill/>
          <a:ln/>
        </p:spPr>
        <p:txBody>
          <a:bodyPr wrap="square" lIns="0" tIns="0" rIns="0" bIns="0" rtlCol="0" anchor="ctr"/>
          <a:lstStyle/>
          <a:p>
            <a:pPr marL="0" indent="0" algn="ctr">
              <a:buNone/>
            </a:pPr>
            <a:r>
              <a:rPr lang="en-US" sz="1600" dirty="0">
                <a:solidFill>
                  <a:srgbClr val="595959"/>
                </a:solidFill>
                <a:latin typeface="Poppins" pitchFamily="34" charset="0"/>
                <a:ea typeface="Poppins" pitchFamily="34" charset="-122"/>
                <a:cs typeface="Poppins" pitchFamily="34" charset="-120"/>
              </a:rPr>
              <a:t>Kapitel 15 · Ausblick: USA vs. EU</a:t>
            </a:r>
            <a:endParaRPr lang="en-US" sz="1600" dirty="0"/>
          </a:p>
        </p:txBody>
      </p:sp>
      <p:sp>
        <p:nvSpPr>
          <p:cNvPr id="6" name="Text 3"/>
          <p:cNvSpPr/>
          <p:nvPr/>
        </p:nvSpPr>
        <p:spPr>
          <a:xfrm>
            <a:off x="685800" y="1024128"/>
            <a:ext cx="10817352" cy="548640"/>
          </a:xfrm>
          <a:prstGeom prst="rect">
            <a:avLst/>
          </a:prstGeom>
          <a:noFill/>
          <a:ln/>
        </p:spPr>
        <p:txBody>
          <a:bodyPr wrap="square" lIns="0" tIns="0" rIns="0" bIns="0" rtlCol="0" anchor="ctr"/>
          <a:lstStyle/>
          <a:p>
            <a:pPr marL="0" indent="0" algn="ctr">
              <a:buNone/>
            </a:pPr>
            <a:r>
              <a:rPr lang="en-US" sz="2800" dirty="0">
                <a:solidFill>
                  <a:srgbClr val="3D4C61"/>
                </a:solidFill>
                <a:latin typeface="Poppins SemiBold" pitchFamily="34" charset="0"/>
                <a:ea typeface="Poppins SemiBold" pitchFamily="34" charset="-122"/>
                <a:cs typeface="Poppins SemiBold" pitchFamily="34" charset="-120"/>
              </a:rPr>
              <a:t>USA vs. EU: Warum reguliert Europa so streng?</a:t>
            </a:r>
            <a:endParaRPr lang="en-US" sz="2800" dirty="0"/>
          </a:p>
        </p:txBody>
      </p:sp>
      <p:sp>
        <p:nvSpPr>
          <p:cNvPr id="7" name="Shape 4"/>
          <p:cNvSpPr/>
          <p:nvPr/>
        </p:nvSpPr>
        <p:spPr>
          <a:xfrm>
            <a:off x="685800" y="1700784"/>
            <a:ext cx="5239512" cy="2432304"/>
          </a:xfrm>
          <a:prstGeom prst="rect">
            <a:avLst/>
          </a:prstGeom>
          <a:solidFill>
            <a:srgbClr val="FFFFFF"/>
          </a:solidFill>
          <a:ln w="12700">
            <a:solidFill>
              <a:srgbClr val="2E86DE"/>
            </a:solidFill>
            <a:prstDash val="solid"/>
          </a:ln>
        </p:spPr>
        <p:txBody>
          <a:bodyPr/>
          <a:lstStyle/>
          <a:p>
            <a:endParaRPr lang="de-DE"/>
          </a:p>
        </p:txBody>
      </p:sp>
      <p:sp>
        <p:nvSpPr>
          <p:cNvPr id="8" name="Shape 5"/>
          <p:cNvSpPr/>
          <p:nvPr/>
        </p:nvSpPr>
        <p:spPr>
          <a:xfrm>
            <a:off x="685800" y="1700784"/>
            <a:ext cx="5239512" cy="365760"/>
          </a:xfrm>
          <a:prstGeom prst="rect">
            <a:avLst/>
          </a:prstGeom>
          <a:solidFill>
            <a:srgbClr val="2E86DE"/>
          </a:solidFill>
          <a:ln/>
        </p:spPr>
        <p:txBody>
          <a:bodyPr/>
          <a:lstStyle/>
          <a:p>
            <a:endParaRPr lang="de-DE"/>
          </a:p>
        </p:txBody>
      </p:sp>
      <p:sp>
        <p:nvSpPr>
          <p:cNvPr id="9" name="Text 6"/>
          <p:cNvSpPr/>
          <p:nvPr/>
        </p:nvSpPr>
        <p:spPr>
          <a:xfrm>
            <a:off x="685800" y="1700784"/>
            <a:ext cx="5239512"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Poppins" pitchFamily="34" charset="0"/>
                <a:ea typeface="Poppins" pitchFamily="34" charset="-122"/>
                <a:cs typeface="Poppins" pitchFamily="34" charset="-120"/>
              </a:rPr>
              <a:t>USA · Innovation zuerst</a:t>
            </a:r>
            <a:endParaRPr lang="en-US" sz="1400" dirty="0"/>
          </a:p>
        </p:txBody>
      </p:sp>
      <p:sp>
        <p:nvSpPr>
          <p:cNvPr id="10" name="Shape 19"/>
          <p:cNvSpPr/>
          <p:nvPr/>
        </p:nvSpPr>
        <p:spPr>
          <a:xfrm>
            <a:off x="6263640" y="1700784"/>
            <a:ext cx="5239512" cy="2432304"/>
          </a:xfrm>
          <a:prstGeom prst="rect">
            <a:avLst/>
          </a:prstGeom>
          <a:solidFill>
            <a:srgbClr val="FFFFFF"/>
          </a:solidFill>
          <a:ln w="12700">
            <a:solidFill>
              <a:srgbClr val="13A39B"/>
            </a:solidFill>
            <a:prstDash val="solid"/>
          </a:ln>
        </p:spPr>
        <p:txBody>
          <a:bodyPr/>
          <a:lstStyle/>
          <a:p>
            <a:endParaRPr lang="de-DE"/>
          </a:p>
        </p:txBody>
      </p:sp>
      <p:sp>
        <p:nvSpPr>
          <p:cNvPr id="11" name="Shape 20"/>
          <p:cNvSpPr/>
          <p:nvPr/>
        </p:nvSpPr>
        <p:spPr>
          <a:xfrm>
            <a:off x="6263640" y="1700784"/>
            <a:ext cx="5239512" cy="365760"/>
          </a:xfrm>
          <a:prstGeom prst="rect">
            <a:avLst/>
          </a:prstGeom>
          <a:solidFill>
            <a:srgbClr val="13A39B"/>
          </a:solidFill>
          <a:ln/>
        </p:spPr>
        <p:txBody>
          <a:bodyPr/>
          <a:lstStyle/>
          <a:p>
            <a:endParaRPr lang="de-DE"/>
          </a:p>
        </p:txBody>
      </p:sp>
      <p:sp>
        <p:nvSpPr>
          <p:cNvPr id="12" name="Text 21"/>
          <p:cNvSpPr/>
          <p:nvPr/>
        </p:nvSpPr>
        <p:spPr>
          <a:xfrm>
            <a:off x="6263640" y="1700784"/>
            <a:ext cx="5239512"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Poppins" pitchFamily="34" charset="0"/>
                <a:ea typeface="Poppins" pitchFamily="34" charset="-122"/>
                <a:cs typeface="Poppins" pitchFamily="34" charset="-120"/>
              </a:rPr>
              <a:t>EU · Vorsorge zuerst</a:t>
            </a:r>
            <a:endParaRPr lang="en-US" sz="1400" dirty="0"/>
          </a:p>
        </p:txBody>
      </p:sp>
      <p:sp>
        <p:nvSpPr>
          <p:cNvPr id="201" name="USA Zeile 0"/>
          <p:cNvSpPr/>
          <p:nvPr/>
        </p:nvSpPr>
        <p:spPr>
          <a:xfrm>
            <a:off x="914400" y="2139696"/>
            <a:ext cx="4800600" cy="512064"/>
          </a:xfrm>
          <a:prstGeom prst="rect">
            <a:avLst/>
          </a:prstGeom>
          <a:noFill/>
          <a:ln>
            <a:noFill/>
          </a:ln>
        </p:spPr>
        <p:txBody>
          <a:bodyPr wrap="square" lIns="0" tIns="0" rIns="0" bIns="0" rtlCol="0" anchor="t">
            <a:normAutofit/>
          </a:bodyPr>
          <a:lstStyle/>
          <a:p>
            <a:pPr marL="0" indent="0" algn="l">
              <a:buNone/>
            </a:pPr>
            <a:r>
              <a:rPr lang="de-DE" sz="1200" dirty="0">
                <a:solidFill>
                  <a:srgbClr val="2E86DE"/>
                </a:solidFill>
                <a:latin typeface="Poppins SemiBold"/>
                <a:ea typeface="Poppins SemiBold"/>
                <a:cs typeface="Poppins SemiBold"/>
              </a:rPr>
              <a:t>Ansatz</a:t>
            </a:r>
          </a:p>
          <a:p>
            <a:pPr marL="0" indent="0" algn="l">
              <a:spcBef>
                <a:spcPts val="200"/>
              </a:spcBef>
              <a:buNone/>
            </a:pPr>
            <a:r>
              <a:rPr lang="de-DE" sz="1100" dirty="0">
                <a:solidFill>
                  <a:srgbClr val="404040"/>
                </a:solidFill>
                <a:latin typeface="Lato"/>
                <a:ea typeface="Lato"/>
                <a:cs typeface="Lato"/>
              </a:rPr>
              <a:t>Sektoral: Die FDA reguliert Medizinprodukte, nicht KI als solche (510(k), De Novo, PMA). Schutz eher über Haftung im Nachhinein.</a:t>
            </a:r>
          </a:p>
        </p:txBody>
      </p:sp>
      <p:sp>
        <p:nvSpPr>
          <p:cNvPr id="202" name="USA Zeile 1"/>
          <p:cNvSpPr/>
          <p:nvPr/>
        </p:nvSpPr>
        <p:spPr>
          <a:xfrm>
            <a:off x="914400" y="2670048"/>
            <a:ext cx="4800600" cy="512064"/>
          </a:xfrm>
          <a:prstGeom prst="rect">
            <a:avLst/>
          </a:prstGeom>
          <a:noFill/>
          <a:ln>
            <a:noFill/>
          </a:ln>
        </p:spPr>
        <p:txBody>
          <a:bodyPr wrap="square" lIns="0" tIns="0" rIns="0" bIns="0" rtlCol="0" anchor="t">
            <a:normAutofit/>
          </a:bodyPr>
          <a:lstStyle/>
          <a:p>
            <a:pPr marL="0" indent="0" algn="l">
              <a:buNone/>
            </a:pPr>
            <a:r>
              <a:rPr lang="de-DE" sz="1200" dirty="0">
                <a:solidFill>
                  <a:srgbClr val="2E86DE"/>
                </a:solidFill>
                <a:latin typeface="Poppins SemiBold"/>
                <a:ea typeface="Poppins SemiBold"/>
                <a:cs typeface="Poppins SemiBold"/>
              </a:rPr>
              <a:t>Schlüsselinstrument</a:t>
            </a:r>
          </a:p>
          <a:p>
            <a:pPr marL="0" indent="0" algn="l">
              <a:spcBef>
                <a:spcPts val="200"/>
              </a:spcBef>
              <a:buNone/>
            </a:pPr>
            <a:r>
              <a:rPr lang="de-DE" sz="1100" dirty="0">
                <a:solidFill>
                  <a:srgbClr val="404040"/>
                </a:solidFill>
                <a:latin typeface="Lato"/>
                <a:ea typeface="Lato"/>
                <a:cs typeface="Lato"/>
              </a:rPr>
              <a:t>PCCP-Leitlinie final (12/2024, 08/2025) für Modell-Updates; Lebenszyklus-Leitlinie noch Entwurf; CDS-Leitlinie 01/2026 lockert.</a:t>
            </a:r>
          </a:p>
        </p:txBody>
      </p:sp>
      <p:sp>
        <p:nvSpPr>
          <p:cNvPr id="203" name="USA Zeile 2"/>
          <p:cNvSpPr/>
          <p:nvPr/>
        </p:nvSpPr>
        <p:spPr>
          <a:xfrm>
            <a:off x="914400" y="3200400"/>
            <a:ext cx="4800600" cy="868680"/>
          </a:xfrm>
          <a:prstGeom prst="rect">
            <a:avLst/>
          </a:prstGeom>
          <a:noFill/>
          <a:ln>
            <a:noFill/>
          </a:ln>
        </p:spPr>
        <p:txBody>
          <a:bodyPr wrap="square" lIns="0" tIns="0" rIns="0" bIns="0" rtlCol="0" anchor="t">
            <a:normAutofit/>
          </a:bodyPr>
          <a:lstStyle/>
          <a:p>
            <a:pPr marL="0" indent="0" algn="l">
              <a:buNone/>
            </a:pPr>
            <a:r>
              <a:rPr lang="de-DE" sz="1200" dirty="0">
                <a:solidFill>
                  <a:srgbClr val="2E86DE"/>
                </a:solidFill>
                <a:latin typeface="Poppins SemiBold"/>
                <a:ea typeface="Poppins SemiBold"/>
                <a:cs typeface="Poppins SemiBold"/>
              </a:rPr>
              <a:t>Stand 2026</a:t>
            </a:r>
          </a:p>
          <a:p>
            <a:pPr marL="0" indent="0" algn="l">
              <a:spcBef>
                <a:spcPts val="200"/>
              </a:spcBef>
              <a:buNone/>
            </a:pPr>
            <a:r>
              <a:rPr lang="de-DE" sz="1100" dirty="0">
                <a:solidFill>
                  <a:srgbClr val="404040"/>
                </a:solidFill>
                <a:latin typeface="Lato"/>
                <a:ea typeface="Lato"/>
                <a:cs typeface="Lato"/>
              </a:rPr>
              <a:t>1.614 KI-Medizinprodukte auf der FDA-Liste (04.09.2026). EO 14148 hob Bidens KI-Verordnung auf; AI Action Plan 07/2025; EO 14365 (12/2025) gegen Landesgesetze; HTI-5 streicht KI-Transparenzpflichten.</a:t>
            </a:r>
          </a:p>
        </p:txBody>
      </p:sp>
      <p:sp>
        <p:nvSpPr>
          <p:cNvPr id="204" name="EU Zeile 0"/>
          <p:cNvSpPr/>
          <p:nvPr/>
        </p:nvSpPr>
        <p:spPr>
          <a:xfrm>
            <a:off x="6492240" y="2139696"/>
            <a:ext cx="4800600" cy="512064"/>
          </a:xfrm>
          <a:prstGeom prst="rect">
            <a:avLst/>
          </a:prstGeom>
          <a:noFill/>
          <a:ln>
            <a:noFill/>
          </a:ln>
        </p:spPr>
        <p:txBody>
          <a:bodyPr wrap="square" lIns="0" tIns="0" rIns="0" bIns="0" rtlCol="0" anchor="t">
            <a:normAutofit/>
          </a:bodyPr>
          <a:lstStyle/>
          <a:p>
            <a:pPr marL="0" indent="0" algn="l">
              <a:buNone/>
            </a:pPr>
            <a:r>
              <a:rPr lang="de-DE" sz="1200" dirty="0">
                <a:solidFill>
                  <a:srgbClr val="13A39B"/>
                </a:solidFill>
                <a:latin typeface="Poppins SemiBold"/>
                <a:ea typeface="Poppins SemiBold"/>
                <a:cs typeface="Poppins SemiBold"/>
              </a:rPr>
              <a:t>Ansatz</a:t>
            </a:r>
          </a:p>
          <a:p>
            <a:pPr marL="0" indent="0" algn="l">
              <a:spcBef>
                <a:spcPts val="200"/>
              </a:spcBef>
              <a:buNone/>
            </a:pPr>
            <a:r>
              <a:rPr lang="de-DE" sz="1100" dirty="0">
                <a:solidFill>
                  <a:srgbClr val="404040"/>
                </a:solidFill>
                <a:latin typeface="Lato"/>
                <a:ea typeface="Lato"/>
                <a:cs typeface="Lato"/>
              </a:rPr>
              <a:t>Horizontal und risikobasiert: Der AI Act (seit 01.08.2024) prüft KI ex ante, vor dem Marktzugang.</a:t>
            </a:r>
          </a:p>
        </p:txBody>
      </p:sp>
      <p:sp>
        <p:nvSpPr>
          <p:cNvPr id="205" name="EU Zeile 1"/>
          <p:cNvSpPr/>
          <p:nvPr/>
        </p:nvSpPr>
        <p:spPr>
          <a:xfrm>
            <a:off x="6492240" y="2670048"/>
            <a:ext cx="4800600" cy="512064"/>
          </a:xfrm>
          <a:prstGeom prst="rect">
            <a:avLst/>
          </a:prstGeom>
          <a:noFill/>
          <a:ln>
            <a:noFill/>
          </a:ln>
        </p:spPr>
        <p:txBody>
          <a:bodyPr wrap="square" lIns="0" tIns="0" rIns="0" bIns="0" rtlCol="0" anchor="t">
            <a:normAutofit/>
          </a:bodyPr>
          <a:lstStyle/>
          <a:p>
            <a:pPr marL="0" indent="0" algn="l">
              <a:buNone/>
            </a:pPr>
            <a:r>
              <a:rPr lang="de-DE" sz="1200" dirty="0">
                <a:solidFill>
                  <a:srgbClr val="13A39B"/>
                </a:solidFill>
                <a:latin typeface="Poppins SemiBold"/>
                <a:ea typeface="Poppins SemiBold"/>
                <a:cs typeface="Poppins SemiBold"/>
              </a:rPr>
              <a:t>Schlüsselinstrument</a:t>
            </a:r>
          </a:p>
          <a:p>
            <a:pPr marL="0" indent="0" algn="l">
              <a:spcBef>
                <a:spcPts val="200"/>
              </a:spcBef>
              <a:buNone/>
            </a:pPr>
            <a:r>
              <a:rPr lang="de-DE" sz="1100" dirty="0">
                <a:solidFill>
                  <a:srgbClr val="404040"/>
                </a:solidFill>
                <a:latin typeface="Lato"/>
                <a:ea typeface="Lato"/>
                <a:cs typeface="Lato"/>
              </a:rPr>
              <a:t>AI Act plus MDR/IVDR, DSGVO für Gesundheitsdaten, EHDS ab 26.03.2027.</a:t>
            </a:r>
          </a:p>
        </p:txBody>
      </p:sp>
      <p:sp>
        <p:nvSpPr>
          <p:cNvPr id="206" name="EU Zeile 2"/>
          <p:cNvSpPr/>
          <p:nvPr/>
        </p:nvSpPr>
        <p:spPr>
          <a:xfrm>
            <a:off x="6492240" y="3200400"/>
            <a:ext cx="4800600" cy="868680"/>
          </a:xfrm>
          <a:prstGeom prst="rect">
            <a:avLst/>
          </a:prstGeom>
          <a:noFill/>
          <a:ln>
            <a:noFill/>
          </a:ln>
        </p:spPr>
        <p:txBody>
          <a:bodyPr wrap="square" lIns="0" tIns="0" rIns="0" bIns="0" rtlCol="0" anchor="t">
            <a:normAutofit/>
          </a:bodyPr>
          <a:lstStyle/>
          <a:p>
            <a:pPr marL="0" indent="0" algn="l">
              <a:buNone/>
            </a:pPr>
            <a:r>
              <a:rPr lang="de-DE" sz="1200" dirty="0">
                <a:solidFill>
                  <a:srgbClr val="13A39B"/>
                </a:solidFill>
                <a:latin typeface="Poppins SemiBold"/>
                <a:ea typeface="Poppins SemiBold"/>
                <a:cs typeface="Poppins SemiBold"/>
              </a:rPr>
              <a:t>Stand 2026</a:t>
            </a:r>
          </a:p>
          <a:p>
            <a:pPr marL="0" indent="0" algn="l">
              <a:spcBef>
                <a:spcPts val="200"/>
              </a:spcBef>
              <a:buNone/>
            </a:pPr>
            <a:r>
              <a:rPr lang="de-DE" sz="1100" dirty="0">
                <a:solidFill>
                  <a:srgbClr val="404040"/>
                </a:solidFill>
                <a:latin typeface="Lato"/>
                <a:ea typeface="Lato"/>
                <a:cs typeface="Lato"/>
              </a:rPr>
              <a:t>Digital-Omnibus seit 27.07.2026: Hochrisiko Anhang III ab 02.12.2027, Medizinprodukte (Anhang I) ab 02.08.2028. MDR-Reformvorschlag 12/2025 würde sie weitgehend aus dem AI Act nehmen – nicht beschlossen.</a:t>
            </a:r>
          </a:p>
        </p:txBody>
      </p:sp>
      <p:sp>
        <p:nvSpPr>
          <p:cNvPr id="207" name="Box"/>
          <p:cNvSpPr/>
          <p:nvPr/>
        </p:nvSpPr>
        <p:spPr>
          <a:xfrm>
            <a:off x="685800" y="4224528"/>
            <a:ext cx="10817352" cy="1993392"/>
          </a:xfrm>
          <a:prstGeom prst="rect">
            <a:avLst/>
          </a:prstGeom>
          <a:solidFill>
            <a:srgbClr val="3D4C61"/>
          </a:solidFill>
          <a:ln w="31750">
            <a:solidFill>
              <a:srgbClr val="13A39B"/>
            </a:solidFill>
          </a:ln>
        </p:spPr>
        <p:txBody>
          <a:bodyPr wrap="square" lIns="0" tIns="0" rIns="0" bIns="0" rtlCol="0" anchor="t">
            <a:normAutofit/>
          </a:bodyPr>
          <a:lstStyle/>
          <a:p>
            <a:endParaRPr lang="de-DE"/>
          </a:p>
        </p:txBody>
      </p:sp>
      <p:sp>
        <p:nvSpPr>
          <p:cNvPr id="208" name="Box Balken"/>
          <p:cNvSpPr/>
          <p:nvPr/>
        </p:nvSpPr>
        <p:spPr>
          <a:xfrm>
            <a:off x="685800" y="4224528"/>
            <a:ext cx="128016" cy="1993392"/>
          </a:xfrm>
          <a:prstGeom prst="rect">
            <a:avLst/>
          </a:prstGeom>
          <a:solidFill>
            <a:srgbClr val="13A39B"/>
          </a:solidFill>
          <a:ln>
            <a:noFill/>
          </a:ln>
        </p:spPr>
        <p:txBody>
          <a:bodyPr wrap="square" lIns="0" tIns="0" rIns="0" bIns="0" rtlCol="0" anchor="t">
            <a:normAutofit/>
          </a:bodyPr>
          <a:lstStyle/>
          <a:p>
            <a:endParaRPr lang="de-DE"/>
          </a:p>
        </p:txBody>
      </p:sp>
      <p:sp>
        <p:nvSpPr>
          <p:cNvPr id="209" name="Box Icon ring"/>
          <p:cNvSpPr/>
          <p:nvPr/>
        </p:nvSpPr>
        <p:spPr>
          <a:xfrm>
            <a:off x="1051560" y="4343400"/>
            <a:ext cx="365760" cy="365760"/>
          </a:xfrm>
          <a:prstGeom prst="ellipse">
            <a:avLst/>
          </a:prstGeom>
          <a:solidFill>
            <a:srgbClr val="13A39B"/>
          </a:solidFill>
          <a:ln>
            <a:noFill/>
          </a:ln>
        </p:spPr>
        <p:txBody>
          <a:bodyPr wrap="square" lIns="0" tIns="0" rIns="0" bIns="0" rtlCol="0" anchor="t">
            <a:normAutofit/>
          </a:bodyPr>
          <a:lstStyle/>
          <a:p>
            <a:endParaRPr lang="de-DE"/>
          </a:p>
        </p:txBody>
      </p:sp>
      <p:sp>
        <p:nvSpPr>
          <p:cNvPr id="210" name="Box Icon text"/>
          <p:cNvSpPr/>
          <p:nvPr/>
        </p:nvSpPr>
        <p:spPr>
          <a:xfrm>
            <a:off x="1051560" y="4343400"/>
            <a:ext cx="365760" cy="365760"/>
          </a:xfrm>
          <a:prstGeom prst="rect">
            <a:avLst/>
          </a:prstGeom>
          <a:noFill/>
          <a:ln>
            <a:noFill/>
          </a:ln>
        </p:spPr>
        <p:txBody>
          <a:bodyPr wrap="square" lIns="0" tIns="0" rIns="0" bIns="0" rtlCol="0" anchor="ctr">
            <a:normAutofit/>
          </a:bodyPr>
          <a:lstStyle/>
          <a:p>
            <a:pPr marL="0" indent="0" algn="ctr">
              <a:buNone/>
            </a:pPr>
            <a:r>
              <a:rPr lang="de-DE" sz="1700" dirty="0">
                <a:solidFill>
                  <a:srgbClr val="FFFFFF"/>
                </a:solidFill>
                <a:latin typeface="Playfair Display"/>
                <a:ea typeface="Playfair Display"/>
                <a:cs typeface="Playfair Display"/>
              </a:rPr>
              <a:t>§</a:t>
            </a:r>
          </a:p>
        </p:txBody>
      </p:sp>
      <p:sp>
        <p:nvSpPr>
          <p:cNvPr id="211" name="Box Titel"/>
          <p:cNvSpPr/>
          <p:nvPr/>
        </p:nvSpPr>
        <p:spPr>
          <a:xfrm>
            <a:off x="1554480" y="4352544"/>
            <a:ext cx="9692640" cy="347472"/>
          </a:xfrm>
          <a:prstGeom prst="rect">
            <a:avLst/>
          </a:prstGeom>
          <a:noFill/>
          <a:ln>
            <a:noFill/>
          </a:ln>
        </p:spPr>
        <p:txBody>
          <a:bodyPr wrap="square" lIns="0" tIns="0" rIns="0" bIns="0" rtlCol="0" anchor="ctr">
            <a:normAutofit/>
          </a:bodyPr>
          <a:lstStyle/>
          <a:p>
            <a:pPr marL="0" indent="0" algn="l">
              <a:buNone/>
            </a:pPr>
            <a:r>
              <a:rPr lang="de-DE" sz="1500" dirty="0">
                <a:solidFill>
                  <a:srgbClr val="FFFFFF"/>
                </a:solidFill>
                <a:latin typeface="Poppins SemiBold"/>
                <a:ea typeface="Poppins SemiBold"/>
                <a:cs typeface="Poppins SemiBold"/>
              </a:rPr>
              <a:t>Warum so streng?  </a:t>
            </a:r>
            <a:r>
              <a:rPr lang="de-DE" sz="1200" dirty="0">
                <a:solidFill>
                  <a:srgbClr val="D2D3D5"/>
                </a:solidFill>
                <a:latin typeface="Lato"/>
                <a:ea typeface="Lato"/>
                <a:cs typeface="Lato"/>
              </a:rPr>
              <a:t>Die EU prüft Risiken vor dem Marktzugang, die USA eher im Nachhinein.</a:t>
            </a:r>
          </a:p>
        </p:txBody>
      </p:sp>
      <p:sp>
        <p:nvSpPr>
          <p:cNvPr id="212" name="Grund 0"/>
          <p:cNvSpPr/>
          <p:nvPr/>
        </p:nvSpPr>
        <p:spPr>
          <a:xfrm>
            <a:off x="1051560" y="4791456"/>
            <a:ext cx="2432304" cy="658368"/>
          </a:xfrm>
          <a:prstGeom prst="rect">
            <a:avLst/>
          </a:prstGeom>
          <a:noFill/>
          <a:ln>
            <a:noFill/>
          </a:ln>
        </p:spPr>
        <p:txBody>
          <a:bodyPr wrap="square" lIns="0" tIns="0" rIns="0" bIns="0" rtlCol="0" anchor="t">
            <a:normAutofit/>
          </a:bodyPr>
          <a:lstStyle/>
          <a:p>
            <a:pPr marL="0" indent="0" algn="l">
              <a:buNone/>
            </a:pPr>
            <a:r>
              <a:rPr lang="de-DE" sz="1200" dirty="0">
                <a:solidFill>
                  <a:srgbClr val="7FDCD3"/>
                </a:solidFill>
                <a:latin typeface="Poppins SemiBold"/>
                <a:ea typeface="Poppins SemiBold"/>
                <a:cs typeface="Poppins SemiBold"/>
              </a:rPr>
              <a:t>Vorsorgeprinzip</a:t>
            </a:r>
          </a:p>
          <a:p>
            <a:pPr marL="0" indent="0" algn="l">
              <a:spcBef>
                <a:spcPts val="200"/>
              </a:spcBef>
              <a:buNone/>
            </a:pPr>
            <a:r>
              <a:rPr lang="de-DE" sz="1100" dirty="0">
                <a:solidFill>
                  <a:srgbClr val="FFFFFF"/>
                </a:solidFill>
                <a:latin typeface="Lato"/>
                <a:ea typeface="Lato"/>
                <a:cs typeface="Lato"/>
              </a:rPr>
              <a:t>Handeln schon bei unsicherem Risiko (Art. 191 AEUV).</a:t>
            </a:r>
          </a:p>
        </p:txBody>
      </p:sp>
      <p:sp>
        <p:nvSpPr>
          <p:cNvPr id="213" name="Grund 1"/>
          <p:cNvSpPr/>
          <p:nvPr/>
        </p:nvSpPr>
        <p:spPr>
          <a:xfrm>
            <a:off x="3657600" y="4791456"/>
            <a:ext cx="2432304" cy="658368"/>
          </a:xfrm>
          <a:prstGeom prst="rect">
            <a:avLst/>
          </a:prstGeom>
          <a:noFill/>
          <a:ln>
            <a:noFill/>
          </a:ln>
        </p:spPr>
        <p:txBody>
          <a:bodyPr wrap="square" lIns="0" tIns="0" rIns="0" bIns="0" rtlCol="0" anchor="t">
            <a:normAutofit/>
          </a:bodyPr>
          <a:lstStyle/>
          <a:p>
            <a:pPr marL="0" indent="0" algn="l">
              <a:buNone/>
            </a:pPr>
            <a:r>
              <a:rPr lang="de-DE" sz="1200" dirty="0">
                <a:solidFill>
                  <a:srgbClr val="7FDCD3"/>
                </a:solidFill>
                <a:latin typeface="Poppins SemiBold"/>
                <a:ea typeface="Poppins SemiBold"/>
                <a:cs typeface="Poppins SemiBold"/>
              </a:rPr>
              <a:t>Grundrechte &amp; Datenschutz</a:t>
            </a:r>
          </a:p>
          <a:p>
            <a:pPr marL="0" indent="0" algn="l">
              <a:spcBef>
                <a:spcPts val="200"/>
              </a:spcBef>
              <a:buNone/>
            </a:pPr>
            <a:r>
              <a:rPr lang="de-DE" sz="1100" dirty="0">
                <a:solidFill>
                  <a:srgbClr val="FFFFFF"/>
                </a:solidFill>
                <a:latin typeface="Lato"/>
                <a:ea typeface="Lato"/>
                <a:cs typeface="Lato"/>
              </a:rPr>
              <a:t>Datenschutz als Grundrecht (Charta), DSGVO schützt Gesundheitsdaten.</a:t>
            </a:r>
          </a:p>
        </p:txBody>
      </p:sp>
      <p:sp>
        <p:nvSpPr>
          <p:cNvPr id="214" name="Grund 2"/>
          <p:cNvSpPr/>
          <p:nvPr/>
        </p:nvSpPr>
        <p:spPr>
          <a:xfrm>
            <a:off x="6263640" y="4791456"/>
            <a:ext cx="2432304" cy="658368"/>
          </a:xfrm>
          <a:prstGeom prst="rect">
            <a:avLst/>
          </a:prstGeom>
          <a:noFill/>
          <a:ln>
            <a:noFill/>
          </a:ln>
        </p:spPr>
        <p:txBody>
          <a:bodyPr wrap="square" lIns="0" tIns="0" rIns="0" bIns="0" rtlCol="0" anchor="t">
            <a:normAutofit/>
          </a:bodyPr>
          <a:lstStyle/>
          <a:p>
            <a:pPr marL="0" indent="0" algn="l">
              <a:buNone/>
            </a:pPr>
            <a:r>
              <a:rPr lang="de-DE" sz="1200" dirty="0">
                <a:solidFill>
                  <a:srgbClr val="7FDCD3"/>
                </a:solidFill>
                <a:latin typeface="Poppins SemiBold"/>
                <a:ea typeface="Poppins SemiBold"/>
                <a:cs typeface="Poppins SemiBold"/>
              </a:rPr>
              <a:t>Lehren aus Skandalen</a:t>
            </a:r>
          </a:p>
          <a:p>
            <a:pPr marL="0" indent="0" algn="l">
              <a:spcBef>
                <a:spcPts val="200"/>
              </a:spcBef>
              <a:buNone/>
            </a:pPr>
            <a:r>
              <a:rPr lang="de-DE" sz="1100" dirty="0">
                <a:solidFill>
                  <a:srgbClr val="FFFFFF"/>
                </a:solidFill>
                <a:latin typeface="Lato"/>
                <a:ea typeface="Lato"/>
                <a:cs typeface="Lato"/>
              </a:rPr>
              <a:t>Contergan → AMG 1976; PIP-Implantate → strengere MDR.</a:t>
            </a:r>
          </a:p>
        </p:txBody>
      </p:sp>
      <p:sp>
        <p:nvSpPr>
          <p:cNvPr id="215" name="Grund 3"/>
          <p:cNvSpPr/>
          <p:nvPr/>
        </p:nvSpPr>
        <p:spPr>
          <a:xfrm>
            <a:off x="8869680" y="4791456"/>
            <a:ext cx="2432304" cy="658368"/>
          </a:xfrm>
          <a:prstGeom prst="rect">
            <a:avLst/>
          </a:prstGeom>
          <a:noFill/>
          <a:ln>
            <a:noFill/>
          </a:ln>
        </p:spPr>
        <p:txBody>
          <a:bodyPr wrap="square" lIns="0" tIns="0" rIns="0" bIns="0" rtlCol="0" anchor="t">
            <a:normAutofit/>
          </a:bodyPr>
          <a:lstStyle/>
          <a:p>
            <a:pPr marL="0" indent="0" algn="l">
              <a:buNone/>
            </a:pPr>
            <a:r>
              <a:rPr lang="de-DE" sz="1200" dirty="0">
                <a:solidFill>
                  <a:srgbClr val="7FDCD3"/>
                </a:solidFill>
                <a:latin typeface="Poppins SemiBold"/>
                <a:ea typeface="Poppins SemiBold"/>
                <a:cs typeface="Poppins SemiBold"/>
              </a:rPr>
              <a:t>Binnenmarkt</a:t>
            </a:r>
          </a:p>
          <a:p>
            <a:pPr marL="0" indent="0" algn="l">
              <a:spcBef>
                <a:spcPts val="200"/>
              </a:spcBef>
              <a:buNone/>
            </a:pPr>
            <a:r>
              <a:rPr lang="de-DE" sz="1100" dirty="0">
                <a:solidFill>
                  <a:srgbClr val="FFFFFF"/>
                </a:solidFill>
                <a:latin typeface="Lato"/>
                <a:ea typeface="Lato"/>
                <a:cs typeface="Lato"/>
              </a:rPr>
              <a:t>Eine Verordnung statt 27 nationaler Gesetze.</a:t>
            </a:r>
          </a:p>
        </p:txBody>
      </p:sp>
      <p:sp>
        <p:nvSpPr>
          <p:cNvPr id="216" name="Box Trenner"/>
          <p:cNvSpPr/>
          <p:nvPr/>
        </p:nvSpPr>
        <p:spPr>
          <a:xfrm>
            <a:off x="1051560" y="5504688"/>
            <a:ext cx="10241280" cy="0"/>
          </a:xfrm>
          <a:prstGeom prst="line">
            <a:avLst/>
          </a:prstGeom>
          <a:noFill/>
          <a:ln w="12700">
            <a:solidFill>
              <a:srgbClr val="8C9AAE"/>
            </a:solidFill>
          </a:ln>
        </p:spPr>
        <p:txBody>
          <a:bodyPr wrap="square" lIns="0" tIns="0" rIns="0" bIns="0" rtlCol="0" anchor="t">
            <a:normAutofit/>
          </a:bodyPr>
          <a:lstStyle/>
          <a:p>
            <a:endParaRPr lang="de-DE"/>
          </a:p>
        </p:txBody>
      </p:sp>
      <p:sp>
        <p:nvSpPr>
          <p:cNvPr id="217" name="Gegenpunkt"/>
          <p:cNvSpPr/>
          <p:nvPr/>
        </p:nvSpPr>
        <p:spPr>
          <a:xfrm>
            <a:off x="1051560" y="5559552"/>
            <a:ext cx="10241280" cy="274320"/>
          </a:xfrm>
          <a:prstGeom prst="rect">
            <a:avLst/>
          </a:prstGeom>
          <a:noFill/>
          <a:ln>
            <a:noFill/>
          </a:ln>
        </p:spPr>
        <p:txBody>
          <a:bodyPr wrap="square" lIns="0" tIns="0" rIns="0" bIns="0" rtlCol="0" anchor="ctr">
            <a:normAutofit/>
          </a:bodyPr>
          <a:lstStyle/>
          <a:p>
            <a:pPr marL="0" indent="0" algn="l">
              <a:buNone/>
            </a:pPr>
            <a:r>
              <a:rPr lang="de-DE" sz="1100" b="1" dirty="0">
                <a:solidFill>
                  <a:srgbClr val="7FDCD3"/>
                </a:solidFill>
                <a:latin typeface="Lato"/>
                <a:ea typeface="Lato"/>
                <a:cs typeface="Lato"/>
              </a:rPr>
              <a:t>Gegenpunkt: </a:t>
            </a:r>
            <a:r>
              <a:rPr lang="de-DE" sz="1100" dirty="0">
                <a:solidFill>
                  <a:srgbClr val="FFFFFF"/>
                </a:solidFill>
                <a:latin typeface="Lato"/>
                <a:ea typeface="Lato"/>
                <a:cs typeface="Lato"/>
              </a:rPr>
              <a:t>Draghi-Bericht 2024 kritisiert die Komplexität → Digital-Omnibus (VO (EU) 2026/1744) verschiebt Pflichten für KI-Medizinprodukte auf 02.08.2028.</a:t>
            </a:r>
          </a:p>
        </p:txBody>
      </p:sp>
      <p:sp>
        <p:nvSpPr>
          <p:cNvPr id="218" name="Einordnung"/>
          <p:cNvSpPr/>
          <p:nvPr/>
        </p:nvSpPr>
        <p:spPr>
          <a:xfrm>
            <a:off x="1051560" y="5852160"/>
            <a:ext cx="10241280" cy="237744"/>
          </a:xfrm>
          <a:prstGeom prst="rect">
            <a:avLst/>
          </a:prstGeom>
          <a:noFill/>
          <a:ln>
            <a:noFill/>
          </a:ln>
        </p:spPr>
        <p:txBody>
          <a:bodyPr wrap="square" lIns="0" tIns="0" rIns="0" bIns="0" rtlCol="0" anchor="ctr">
            <a:normAutofit/>
          </a:bodyPr>
          <a:lstStyle/>
          <a:p>
            <a:pPr marL="0" indent="0" algn="l">
              <a:buNone/>
            </a:pPr>
            <a:r>
              <a:rPr lang="de-DE" sz="1000" i="1" dirty="0">
                <a:solidFill>
                  <a:srgbClr val="D2D3D5"/>
                </a:solidFill>
                <a:latin typeface="Lato"/>
                <a:ea typeface="Lato"/>
                <a:cs typeface="Lato"/>
              </a:rPr>
              <a:t>Einordnung (Interpretation): „Brüssel-Effekt“ – über den großen Binnenmarkt werden EU-Regeln oft weltweit übernommen (A. Bradford).</a:t>
            </a:r>
          </a:p>
        </p:txBody>
      </p:sp>
      <p:sp>
        <p:nvSpPr>
          <p:cNvPr id="50" name="Shape 30"/>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51" name="Shape 31"/>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52" name="Text 32"/>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53" name="Shape 33"/>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54" name="Text 34"/>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55" name="Shape 35"/>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56" name="Text 36"/>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57" name="Shape 37"/>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58" name="Text 38"/>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59" name="Shape 39"/>
          <p:cNvSpPr/>
          <p:nvPr/>
        </p:nvSpPr>
        <p:spPr>
          <a:xfrm>
            <a:off x="8692848" y="6359652"/>
            <a:ext cx="82296" cy="82296"/>
          </a:xfrm>
          <a:prstGeom prst="ellipse">
            <a:avLst/>
          </a:prstGeom>
          <a:solidFill>
            <a:srgbClr val="D62828"/>
          </a:solidFill>
          <a:ln/>
        </p:spPr>
        <p:txBody>
          <a:bodyPr/>
          <a:lstStyle/>
          <a:p>
            <a:endParaRPr lang="de-DE"/>
          </a:p>
        </p:txBody>
      </p:sp>
      <p:sp>
        <p:nvSpPr>
          <p:cNvPr id="60" name="Shape 40"/>
          <p:cNvSpPr/>
          <p:nvPr/>
        </p:nvSpPr>
        <p:spPr>
          <a:xfrm>
            <a:off x="9270581" y="6364224"/>
            <a:ext cx="1473619" cy="73152"/>
          </a:xfrm>
          <a:prstGeom prst="rect">
            <a:avLst/>
          </a:prstGeom>
          <a:solidFill>
            <a:srgbClr val="3D4C61"/>
          </a:solidFill>
          <a:ln/>
        </p:spPr>
        <p:txBody>
          <a:bodyPr/>
          <a:lstStyle/>
          <a:p>
            <a:endParaRPr lang="de-DE"/>
          </a:p>
        </p:txBody>
      </p:sp>
      <p:sp>
        <p:nvSpPr>
          <p:cNvPr id="61" name="Text 41"/>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23</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4"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5" name="Text 2"/>
          <p:cNvSpPr/>
          <p:nvPr/>
        </p:nvSpPr>
        <p:spPr>
          <a:xfrm>
            <a:off x="685800" y="777240"/>
            <a:ext cx="4572000" cy="1280160"/>
          </a:xfrm>
          <a:prstGeom prst="rect">
            <a:avLst/>
          </a:prstGeom>
          <a:noFill/>
          <a:ln/>
        </p:spPr>
        <p:txBody>
          <a:bodyPr wrap="square" lIns="0" tIns="0" rIns="0" bIns="0" rtlCol="0" anchor="ctr"/>
          <a:lstStyle/>
          <a:p>
            <a:pPr marL="0" indent="0">
              <a:buNone/>
            </a:pPr>
            <a:r>
              <a:rPr lang="en-US" sz="6800" dirty="0">
                <a:solidFill>
                  <a:srgbClr val="3D4C61"/>
                </a:solidFill>
                <a:latin typeface="Playfair Display" pitchFamily="34" charset="0"/>
                <a:ea typeface="Playfair Display" pitchFamily="34" charset="-122"/>
                <a:cs typeface="Playfair Display" pitchFamily="34" charset="-120"/>
              </a:rPr>
              <a:t>2027/28</a:t>
            </a:r>
            <a:endParaRPr lang="en-US" sz="6800" dirty="0"/>
          </a:p>
        </p:txBody>
      </p:sp>
      <p:sp>
        <p:nvSpPr>
          <p:cNvPr id="6" name="Text 3"/>
          <p:cNvSpPr/>
          <p:nvPr/>
        </p:nvSpPr>
        <p:spPr>
          <a:xfrm>
            <a:off x="5394960" y="960120"/>
            <a:ext cx="612648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15 · Ausblick: Rechenleistung</a:t>
            </a:r>
            <a:endParaRPr lang="en-US" sz="1600" dirty="0"/>
          </a:p>
        </p:txBody>
      </p:sp>
      <p:sp>
        <p:nvSpPr>
          <p:cNvPr id="7" name="Text 4"/>
          <p:cNvSpPr/>
          <p:nvPr/>
        </p:nvSpPr>
        <p:spPr>
          <a:xfrm>
            <a:off x="5394960" y="1298448"/>
            <a:ext cx="6126480" cy="685800"/>
          </a:xfrm>
          <a:prstGeom prst="rect">
            <a:avLst/>
          </a:prstGeom>
          <a:noFill/>
          <a:ln/>
        </p:spPr>
        <p:txBody>
          <a:bodyPr wrap="square" lIns="0" tIns="0" rIns="0" bIns="0" rtlCol="0" anchor="ctr"/>
          <a:lstStyle/>
          <a:p>
            <a:pPr marL="0" indent="0">
              <a:buNone/>
            </a:pPr>
            <a:r>
              <a:rPr lang="en-US" sz="2700" dirty="0">
                <a:solidFill>
                  <a:srgbClr val="3D4C61"/>
                </a:solidFill>
                <a:latin typeface="Poppins SemiBold" pitchFamily="34" charset="0"/>
                <a:ea typeface="Poppins SemiBold" pitchFamily="34" charset="-122"/>
                <a:cs typeface="Poppins SemiBold" pitchFamily="34" charset="-120"/>
              </a:rPr>
              <a:t>Gigawatt statt Megawatt</a:t>
            </a:r>
            <a:endParaRPr lang="en-US" sz="2700" dirty="0"/>
          </a:p>
        </p:txBody>
      </p:sp>
      <p:sp>
        <p:nvSpPr>
          <p:cNvPr id="8" name="Nvidia Feld"/>
          <p:cNvSpPr/>
          <p:nvPr/>
        </p:nvSpPr>
        <p:spPr>
          <a:xfrm>
            <a:off x="685800" y="2194560"/>
            <a:ext cx="5303520" cy="1783080"/>
          </a:xfrm>
          <a:prstGeom prst="rect">
            <a:avLst/>
          </a:prstGeom>
          <a:solidFill>
            <a:srgbClr val="F2F2F2"/>
          </a:solidFill>
          <a:ln>
            <a:noFill/>
          </a:ln>
        </p:spPr>
        <p:txBody>
          <a:bodyPr wrap="square" lIns="0" tIns="0" rIns="0" bIns="0" rtlCol="0" anchor="t"/>
          <a:lstStyle/>
          <a:p>
            <a:endParaRPr lang="de-DE"/>
          </a:p>
        </p:txBody>
      </p:sp>
      <p:sp>
        <p:nvSpPr>
          <p:cNvPr id="9" name="Nvidia Balken"/>
          <p:cNvSpPr/>
          <p:nvPr/>
        </p:nvSpPr>
        <p:spPr>
          <a:xfrm>
            <a:off x="685800" y="2194560"/>
            <a:ext cx="73152" cy="1783080"/>
          </a:xfrm>
          <a:prstGeom prst="rect">
            <a:avLst/>
          </a:prstGeom>
          <a:solidFill>
            <a:srgbClr val="3D4C61"/>
          </a:solidFill>
          <a:ln>
            <a:noFill/>
          </a:ln>
        </p:spPr>
        <p:txBody>
          <a:bodyPr wrap="square" lIns="0" tIns="0" rIns="0" bIns="0" rtlCol="0" anchor="t"/>
          <a:lstStyle/>
          <a:p>
            <a:endParaRPr lang="de-DE"/>
          </a:p>
        </p:txBody>
      </p:sp>
      <p:sp>
        <p:nvSpPr>
          <p:cNvPr id="10" name="Nvidia Logo-Kreis 0"/>
          <p:cNvSpPr/>
          <p:nvPr/>
        </p:nvSpPr>
        <p:spPr>
          <a:xfrm>
            <a:off x="914400" y="2359152"/>
            <a:ext cx="402336" cy="402336"/>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11" name="Nvidia Logo 0"/>
          <p:cNvPicPr>
            <a:picLocks noChangeAspect="1"/>
          </p:cNvPicPr>
          <p:nvPr/>
        </p:nvPicPr>
        <p:blipFill>
          <a:blip r:embed="rId3"/>
          <a:stretch>
            <a:fillRect/>
          </a:stretch>
        </p:blipFill>
        <p:spPr>
          <a:xfrm>
            <a:off x="994867" y="2439619"/>
            <a:ext cx="241402" cy="241402"/>
          </a:xfrm>
          <a:prstGeom prst="rect">
            <a:avLst/>
          </a:prstGeom>
        </p:spPr>
      </p:pic>
      <p:sp>
        <p:nvSpPr>
          <p:cNvPr id="12" name="Nvidia Titel"/>
          <p:cNvSpPr/>
          <p:nvPr/>
        </p:nvSpPr>
        <p:spPr>
          <a:xfrm>
            <a:off x="1463040" y="2359152"/>
            <a:ext cx="2432304" cy="402336"/>
          </a:xfrm>
          <a:prstGeom prst="rect">
            <a:avLst/>
          </a:prstGeom>
          <a:noFill/>
          <a:ln>
            <a:noFill/>
          </a:ln>
        </p:spPr>
        <p:txBody>
          <a:bodyPr wrap="square" lIns="0" tIns="0" rIns="0" bIns="0" rtlCol="0" anchor="ctr"/>
          <a:lstStyle/>
          <a:p>
            <a:pPr marL="0" indent="0" algn="l">
              <a:buNone/>
            </a:pPr>
            <a:r>
              <a:rPr lang="de-DE" sz="1600" dirty="0">
                <a:solidFill>
                  <a:srgbClr val="3D4C61"/>
                </a:solidFill>
                <a:latin typeface="Poppins SemiBold"/>
                <a:ea typeface="Poppins SemiBold"/>
                <a:cs typeface="Poppins SemiBold"/>
              </a:rPr>
              <a:t>Nvidia</a:t>
            </a:r>
          </a:p>
        </p:txBody>
      </p:sp>
      <p:sp>
        <p:nvSpPr>
          <p:cNvPr id="13" name="Nvidia Status"/>
          <p:cNvSpPr/>
          <p:nvPr/>
        </p:nvSpPr>
        <p:spPr>
          <a:xfrm>
            <a:off x="3941064" y="2359152"/>
            <a:ext cx="1865376" cy="402336"/>
          </a:xfrm>
          <a:prstGeom prst="rect">
            <a:avLst/>
          </a:prstGeom>
          <a:noFill/>
          <a:ln>
            <a:noFill/>
          </a:ln>
        </p:spPr>
        <p:txBody>
          <a:bodyPr wrap="square" lIns="0" tIns="0" rIns="0" bIns="0" rtlCol="0" anchor="ctr"/>
          <a:lstStyle/>
          <a:p>
            <a:pPr marL="0" indent="0" algn="r">
              <a:buNone/>
            </a:pPr>
            <a:r>
              <a:rPr lang="de-DE" sz="1000" i="1" dirty="0">
                <a:solidFill>
                  <a:srgbClr val="808080"/>
                </a:solidFill>
                <a:latin typeface="Lato"/>
                <a:ea typeface="Lato"/>
                <a:cs typeface="Lato"/>
              </a:rPr>
              <a:t>a · angekündigt, GTC März 2026</a:t>
            </a:r>
          </a:p>
        </p:txBody>
      </p:sp>
      <p:sp>
        <p:nvSpPr>
          <p:cNvPr id="14" name="Nvidia Linie"/>
          <p:cNvSpPr/>
          <p:nvPr/>
        </p:nvSpPr>
        <p:spPr>
          <a:xfrm>
            <a:off x="960120" y="3063240"/>
            <a:ext cx="4846320" cy="0"/>
          </a:xfrm>
          <a:prstGeom prst="line">
            <a:avLst/>
          </a:prstGeom>
          <a:noFill/>
          <a:ln w="28575">
            <a:solidFill>
              <a:srgbClr val="3D4C61"/>
            </a:solidFill>
            <a:prstDash val="solid"/>
          </a:ln>
        </p:spPr>
        <p:txBody>
          <a:bodyPr wrap="square" lIns="0" tIns="0" rIns="0" bIns="0" rtlCol="0" anchor="t"/>
          <a:lstStyle/>
          <a:p>
            <a:endParaRPr lang="de-DE"/>
          </a:p>
        </p:txBody>
      </p:sp>
      <p:sp>
        <p:nvSpPr>
          <p:cNvPr id="15" name="Nvidia Punkt 0"/>
          <p:cNvSpPr/>
          <p:nvPr/>
        </p:nvSpPr>
        <p:spPr>
          <a:xfrm>
            <a:off x="1492758" y="2990088"/>
            <a:ext cx="146304" cy="146304"/>
          </a:xfrm>
          <a:prstGeom prst="ellipse">
            <a:avLst/>
          </a:prstGeom>
          <a:solidFill>
            <a:srgbClr val="FFFFFF"/>
          </a:solidFill>
          <a:ln w="28575">
            <a:solidFill>
              <a:srgbClr val="3D4C61"/>
            </a:solidFill>
            <a:prstDash val="solid"/>
          </a:ln>
        </p:spPr>
        <p:txBody>
          <a:bodyPr wrap="square" lIns="0" tIns="0" rIns="0" bIns="0" rtlCol="0" anchor="t"/>
          <a:lstStyle/>
          <a:p>
            <a:endParaRPr lang="de-DE"/>
          </a:p>
        </p:txBody>
      </p:sp>
      <p:sp>
        <p:nvSpPr>
          <p:cNvPr id="16" name="Nvidia Text 0"/>
          <p:cNvSpPr/>
          <p:nvPr/>
        </p:nvSpPr>
        <p:spPr>
          <a:xfrm>
            <a:off x="978408" y="3200400"/>
            <a:ext cx="1175004" cy="749808"/>
          </a:xfrm>
          <a:prstGeom prst="rect">
            <a:avLst/>
          </a:prstGeom>
          <a:noFill/>
          <a:ln>
            <a:noFill/>
          </a:ln>
        </p:spPr>
        <p:txBody>
          <a:bodyPr wrap="square" lIns="0" tIns="0" rIns="0" bIns="0" rtlCol="0" anchor="t"/>
          <a:lstStyle/>
          <a:p>
            <a:pPr marL="0" indent="0" algn="ctr">
              <a:buNone/>
            </a:pPr>
            <a:r>
              <a:rPr lang="de-DE" sz="1100" dirty="0">
                <a:solidFill>
                  <a:srgbClr val="181818"/>
                </a:solidFill>
                <a:latin typeface="Poppins SemiBold"/>
                <a:ea typeface="Poppins SemiBold"/>
                <a:cs typeface="Poppins SemiBold"/>
              </a:rPr>
              <a:t>Rubin Ultra</a:t>
            </a:r>
          </a:p>
          <a:p>
            <a:pPr marL="0" indent="0" algn="ctr">
              <a:buNone/>
            </a:pPr>
            <a:r>
              <a:rPr lang="de-DE" sz="1050" dirty="0">
                <a:solidFill>
                  <a:srgbClr val="595959"/>
                </a:solidFill>
                <a:latin typeface="Lato"/>
                <a:ea typeface="Lato"/>
                <a:cs typeface="Lato"/>
              </a:rPr>
              <a:t>2. Hj. 2027</a:t>
            </a:r>
          </a:p>
          <a:p>
            <a:pPr marL="0" indent="0" algn="ctr">
              <a:buNone/>
            </a:pPr>
            <a:r>
              <a:rPr lang="de-DE" sz="1000" dirty="0">
                <a:solidFill>
                  <a:srgbClr val="808080"/>
                </a:solidFill>
                <a:latin typeface="Lato"/>
                <a:ea typeface="Lato"/>
                <a:cs typeface="Lato"/>
              </a:rPr>
              <a:t>1 TB Speicher</a:t>
            </a:r>
          </a:p>
        </p:txBody>
      </p:sp>
      <p:sp>
        <p:nvSpPr>
          <p:cNvPr id="17" name="Nvidia Punkt 1"/>
          <p:cNvSpPr/>
          <p:nvPr/>
        </p:nvSpPr>
        <p:spPr>
          <a:xfrm>
            <a:off x="2704338" y="2990088"/>
            <a:ext cx="146304" cy="146304"/>
          </a:xfrm>
          <a:prstGeom prst="ellipse">
            <a:avLst/>
          </a:prstGeom>
          <a:solidFill>
            <a:srgbClr val="FFFFFF"/>
          </a:solidFill>
          <a:ln w="28575">
            <a:solidFill>
              <a:srgbClr val="3D4C61"/>
            </a:solidFill>
            <a:prstDash val="solid"/>
          </a:ln>
        </p:spPr>
        <p:txBody>
          <a:bodyPr wrap="square" lIns="0" tIns="0" rIns="0" bIns="0" rtlCol="0" anchor="t"/>
          <a:lstStyle/>
          <a:p>
            <a:endParaRPr lang="de-DE"/>
          </a:p>
        </p:txBody>
      </p:sp>
      <p:sp>
        <p:nvSpPr>
          <p:cNvPr id="18" name="Nvidia Text 1"/>
          <p:cNvSpPr/>
          <p:nvPr/>
        </p:nvSpPr>
        <p:spPr>
          <a:xfrm>
            <a:off x="2189988" y="3200400"/>
            <a:ext cx="1175004" cy="749808"/>
          </a:xfrm>
          <a:prstGeom prst="rect">
            <a:avLst/>
          </a:prstGeom>
          <a:noFill/>
          <a:ln>
            <a:noFill/>
          </a:ln>
        </p:spPr>
        <p:txBody>
          <a:bodyPr wrap="square" lIns="0" tIns="0" rIns="0" bIns="0" rtlCol="0" anchor="t"/>
          <a:lstStyle/>
          <a:p>
            <a:pPr marL="0" indent="0" algn="ctr">
              <a:buNone/>
            </a:pPr>
            <a:r>
              <a:rPr lang="de-DE" sz="1100" dirty="0">
                <a:solidFill>
                  <a:srgbClr val="181818"/>
                </a:solidFill>
                <a:latin typeface="Poppins SemiBold"/>
                <a:ea typeface="Poppins SemiBold"/>
                <a:cs typeface="Poppins SemiBold"/>
              </a:rPr>
              <a:t>Kyber NVL144</a:t>
            </a:r>
          </a:p>
          <a:p>
            <a:pPr marL="0" indent="0" algn="ctr">
              <a:buNone/>
            </a:pPr>
            <a:r>
              <a:rPr lang="de-DE" sz="1050" dirty="0">
                <a:solidFill>
                  <a:srgbClr val="595959"/>
                </a:solidFill>
                <a:latin typeface="Lato"/>
                <a:ea typeface="Lato"/>
                <a:cs typeface="Lato"/>
              </a:rPr>
              <a:t>2. Hj. 2027</a:t>
            </a:r>
          </a:p>
          <a:p>
            <a:pPr marL="0" indent="0" algn="ctr">
              <a:buNone/>
            </a:pPr>
            <a:r>
              <a:rPr lang="de-DE" sz="1000" dirty="0">
                <a:solidFill>
                  <a:srgbClr val="808080"/>
                </a:solidFill>
                <a:latin typeface="Lato"/>
                <a:ea typeface="Lato"/>
                <a:cs typeface="Lato"/>
              </a:rPr>
              <a:t>Rack-System</a:t>
            </a:r>
          </a:p>
        </p:txBody>
      </p:sp>
      <p:sp>
        <p:nvSpPr>
          <p:cNvPr id="19" name="Nvidia Punkt 2"/>
          <p:cNvSpPr/>
          <p:nvPr/>
        </p:nvSpPr>
        <p:spPr>
          <a:xfrm>
            <a:off x="3915918" y="2990088"/>
            <a:ext cx="146304" cy="146304"/>
          </a:xfrm>
          <a:prstGeom prst="ellipse">
            <a:avLst/>
          </a:prstGeom>
          <a:solidFill>
            <a:srgbClr val="FFFFFF"/>
          </a:solidFill>
          <a:ln w="28575">
            <a:solidFill>
              <a:srgbClr val="3D4C61"/>
            </a:solidFill>
            <a:prstDash val="solid"/>
          </a:ln>
        </p:spPr>
        <p:txBody>
          <a:bodyPr wrap="square" lIns="0" tIns="0" rIns="0" bIns="0" rtlCol="0" anchor="t"/>
          <a:lstStyle/>
          <a:p>
            <a:endParaRPr lang="de-DE"/>
          </a:p>
        </p:txBody>
      </p:sp>
      <p:sp>
        <p:nvSpPr>
          <p:cNvPr id="20" name="Nvidia Text 2"/>
          <p:cNvSpPr/>
          <p:nvPr/>
        </p:nvSpPr>
        <p:spPr>
          <a:xfrm>
            <a:off x="3401568" y="3200400"/>
            <a:ext cx="1175004" cy="749808"/>
          </a:xfrm>
          <a:prstGeom prst="rect">
            <a:avLst/>
          </a:prstGeom>
          <a:noFill/>
          <a:ln>
            <a:noFill/>
          </a:ln>
        </p:spPr>
        <p:txBody>
          <a:bodyPr wrap="square" lIns="0" tIns="0" rIns="0" bIns="0" rtlCol="0" anchor="t"/>
          <a:lstStyle/>
          <a:p>
            <a:pPr marL="0" indent="0" algn="ctr">
              <a:buNone/>
            </a:pPr>
            <a:r>
              <a:rPr lang="de-DE" sz="1100" dirty="0">
                <a:solidFill>
                  <a:srgbClr val="181818"/>
                </a:solidFill>
                <a:latin typeface="Poppins SemiBold"/>
                <a:ea typeface="Poppins SemiBold"/>
                <a:cs typeface="Poppins SemiBold"/>
              </a:rPr>
              <a:t>Feynman-GPU</a:t>
            </a:r>
          </a:p>
          <a:p>
            <a:pPr marL="0" indent="0" algn="ctr">
              <a:buNone/>
            </a:pPr>
            <a:r>
              <a:rPr lang="de-DE" sz="1050" dirty="0">
                <a:solidFill>
                  <a:srgbClr val="595959"/>
                </a:solidFill>
                <a:latin typeface="Lato"/>
                <a:ea typeface="Lato"/>
                <a:cs typeface="Lato"/>
              </a:rPr>
              <a:t>2028</a:t>
            </a:r>
          </a:p>
          <a:p>
            <a:pPr marL="0" indent="0" algn="ctr">
              <a:buNone/>
            </a:pPr>
            <a:r>
              <a:rPr lang="de-DE" sz="1000" dirty="0">
                <a:solidFill>
                  <a:srgbClr val="808080"/>
                </a:solidFill>
                <a:latin typeface="Lato"/>
                <a:ea typeface="Lato"/>
                <a:cs typeface="Lato"/>
              </a:rPr>
              <a:t>gestapelte Chips</a:t>
            </a:r>
          </a:p>
        </p:txBody>
      </p:sp>
      <p:sp>
        <p:nvSpPr>
          <p:cNvPr id="21" name="Nvidia Punkt 3"/>
          <p:cNvSpPr/>
          <p:nvPr/>
        </p:nvSpPr>
        <p:spPr>
          <a:xfrm>
            <a:off x="5127498" y="2990088"/>
            <a:ext cx="146304" cy="146304"/>
          </a:xfrm>
          <a:prstGeom prst="ellipse">
            <a:avLst/>
          </a:prstGeom>
          <a:solidFill>
            <a:srgbClr val="FFFFFF"/>
          </a:solidFill>
          <a:ln w="28575">
            <a:solidFill>
              <a:srgbClr val="3D4C61"/>
            </a:solidFill>
            <a:prstDash val="solid"/>
          </a:ln>
        </p:spPr>
        <p:txBody>
          <a:bodyPr wrap="square" lIns="0" tIns="0" rIns="0" bIns="0" rtlCol="0" anchor="t"/>
          <a:lstStyle/>
          <a:p>
            <a:endParaRPr lang="de-DE"/>
          </a:p>
        </p:txBody>
      </p:sp>
      <p:sp>
        <p:nvSpPr>
          <p:cNvPr id="22" name="Nvidia Text 3"/>
          <p:cNvSpPr/>
          <p:nvPr/>
        </p:nvSpPr>
        <p:spPr>
          <a:xfrm>
            <a:off x="4613148" y="3200400"/>
            <a:ext cx="1175004" cy="749808"/>
          </a:xfrm>
          <a:prstGeom prst="rect">
            <a:avLst/>
          </a:prstGeom>
          <a:noFill/>
          <a:ln>
            <a:noFill/>
          </a:ln>
        </p:spPr>
        <p:txBody>
          <a:bodyPr wrap="square" lIns="0" tIns="0" rIns="0" bIns="0" rtlCol="0" anchor="t"/>
          <a:lstStyle/>
          <a:p>
            <a:pPr marL="0" indent="0" algn="ctr">
              <a:buNone/>
            </a:pPr>
            <a:r>
              <a:rPr lang="de-DE" sz="1100" dirty="0">
                <a:solidFill>
                  <a:srgbClr val="181818"/>
                </a:solidFill>
                <a:latin typeface="Poppins SemiBold"/>
                <a:ea typeface="Poppins SemiBold"/>
                <a:cs typeface="Poppins SemiBold"/>
              </a:rPr>
              <a:t>Rosa + NVLink</a:t>
            </a:r>
          </a:p>
          <a:p>
            <a:pPr marL="0" indent="0" algn="ctr">
              <a:buNone/>
            </a:pPr>
            <a:r>
              <a:rPr lang="de-DE" sz="1050" dirty="0">
                <a:solidFill>
                  <a:srgbClr val="595959"/>
                </a:solidFill>
                <a:latin typeface="Lato"/>
                <a:ea typeface="Lato"/>
                <a:cs typeface="Lato"/>
              </a:rPr>
              <a:t>2028</a:t>
            </a:r>
          </a:p>
          <a:p>
            <a:pPr marL="0" indent="0" algn="ctr">
              <a:buNone/>
            </a:pPr>
            <a:r>
              <a:rPr lang="de-DE" sz="1000" dirty="0">
                <a:solidFill>
                  <a:srgbClr val="808080"/>
                </a:solidFill>
                <a:latin typeface="Lato"/>
                <a:ea typeface="Lato"/>
                <a:cs typeface="Lato"/>
              </a:rPr>
              <a:t>CPU · optisch</a:t>
            </a:r>
          </a:p>
        </p:txBody>
      </p:sp>
      <p:sp>
        <p:nvSpPr>
          <p:cNvPr id="23" name="Google &amp; Anthropic Feld"/>
          <p:cNvSpPr/>
          <p:nvPr/>
        </p:nvSpPr>
        <p:spPr>
          <a:xfrm>
            <a:off x="6217920" y="2194560"/>
            <a:ext cx="5303520" cy="1783080"/>
          </a:xfrm>
          <a:prstGeom prst="rect">
            <a:avLst/>
          </a:prstGeom>
          <a:solidFill>
            <a:srgbClr val="F2F2F2"/>
          </a:solidFill>
          <a:ln>
            <a:noFill/>
          </a:ln>
        </p:spPr>
        <p:txBody>
          <a:bodyPr wrap="square" lIns="0" tIns="0" rIns="0" bIns="0" rtlCol="0" anchor="t"/>
          <a:lstStyle/>
          <a:p>
            <a:endParaRPr lang="de-DE"/>
          </a:p>
        </p:txBody>
      </p:sp>
      <p:sp>
        <p:nvSpPr>
          <p:cNvPr id="24" name="Google &amp; Anthropic Balken"/>
          <p:cNvSpPr/>
          <p:nvPr/>
        </p:nvSpPr>
        <p:spPr>
          <a:xfrm>
            <a:off x="6217920" y="2194560"/>
            <a:ext cx="73152" cy="1783080"/>
          </a:xfrm>
          <a:prstGeom prst="rect">
            <a:avLst/>
          </a:prstGeom>
          <a:solidFill>
            <a:srgbClr val="B9770E"/>
          </a:solidFill>
          <a:ln>
            <a:noFill/>
          </a:ln>
        </p:spPr>
        <p:txBody>
          <a:bodyPr wrap="square" lIns="0" tIns="0" rIns="0" bIns="0" rtlCol="0" anchor="t"/>
          <a:lstStyle/>
          <a:p>
            <a:endParaRPr lang="de-DE"/>
          </a:p>
        </p:txBody>
      </p:sp>
      <p:sp>
        <p:nvSpPr>
          <p:cNvPr id="25" name="Google &amp; Anthropic Logo-Kreis 0"/>
          <p:cNvSpPr/>
          <p:nvPr/>
        </p:nvSpPr>
        <p:spPr>
          <a:xfrm>
            <a:off x="6446520" y="2359152"/>
            <a:ext cx="402336" cy="402336"/>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26" name="Google &amp; Anthropic Logo 0"/>
          <p:cNvPicPr>
            <a:picLocks noChangeAspect="1"/>
          </p:cNvPicPr>
          <p:nvPr/>
        </p:nvPicPr>
        <p:blipFill>
          <a:blip r:embed="rId4"/>
          <a:stretch>
            <a:fillRect/>
          </a:stretch>
        </p:blipFill>
        <p:spPr>
          <a:xfrm>
            <a:off x="6526987" y="2439619"/>
            <a:ext cx="241402" cy="241402"/>
          </a:xfrm>
          <a:prstGeom prst="rect">
            <a:avLst/>
          </a:prstGeom>
        </p:spPr>
      </p:pic>
      <p:sp>
        <p:nvSpPr>
          <p:cNvPr id="27" name="Google &amp; Anthropic Logo-Kreis 1"/>
          <p:cNvSpPr/>
          <p:nvPr/>
        </p:nvSpPr>
        <p:spPr>
          <a:xfrm>
            <a:off x="6903720" y="2359152"/>
            <a:ext cx="402336" cy="402336"/>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28" name="Google &amp; Anthropic Logo 1"/>
          <p:cNvPicPr>
            <a:picLocks noChangeAspect="1"/>
          </p:cNvPicPr>
          <p:nvPr/>
        </p:nvPicPr>
        <p:blipFill>
          <a:blip r:embed="rId5"/>
          <a:stretch>
            <a:fillRect/>
          </a:stretch>
        </p:blipFill>
        <p:spPr>
          <a:xfrm>
            <a:off x="6984187" y="2439619"/>
            <a:ext cx="241402" cy="241402"/>
          </a:xfrm>
          <a:prstGeom prst="rect">
            <a:avLst/>
          </a:prstGeom>
        </p:spPr>
      </p:pic>
      <p:sp>
        <p:nvSpPr>
          <p:cNvPr id="29" name="Google &amp; Anthropic Titel"/>
          <p:cNvSpPr/>
          <p:nvPr/>
        </p:nvSpPr>
        <p:spPr>
          <a:xfrm>
            <a:off x="7452360" y="2359152"/>
            <a:ext cx="2743200" cy="402336"/>
          </a:xfrm>
          <a:prstGeom prst="rect">
            <a:avLst/>
          </a:prstGeom>
          <a:noFill/>
          <a:ln>
            <a:noFill/>
          </a:ln>
        </p:spPr>
        <p:txBody>
          <a:bodyPr wrap="square" lIns="0" tIns="0" rIns="0" bIns="0" rtlCol="0" anchor="ctr"/>
          <a:lstStyle/>
          <a:p>
            <a:pPr marL="0" indent="0" algn="l">
              <a:buNone/>
            </a:pPr>
            <a:r>
              <a:rPr lang="de-DE" sz="1600" dirty="0">
                <a:solidFill>
                  <a:srgbClr val="B9770E"/>
                </a:solidFill>
                <a:latin typeface="Poppins SemiBold"/>
                <a:ea typeface="Poppins SemiBold"/>
                <a:cs typeface="Poppins SemiBold"/>
              </a:rPr>
              <a:t>Google &amp; Anthropic</a:t>
            </a:r>
          </a:p>
        </p:txBody>
      </p:sp>
      <p:sp>
        <p:nvSpPr>
          <p:cNvPr id="30" name="Google &amp; Anthropic Status"/>
          <p:cNvSpPr/>
          <p:nvPr/>
        </p:nvSpPr>
        <p:spPr>
          <a:xfrm>
            <a:off x="10241280" y="2359152"/>
            <a:ext cx="1097280" cy="402336"/>
          </a:xfrm>
          <a:prstGeom prst="rect">
            <a:avLst/>
          </a:prstGeom>
          <a:noFill/>
          <a:ln>
            <a:noFill/>
          </a:ln>
        </p:spPr>
        <p:txBody>
          <a:bodyPr wrap="square" lIns="0" tIns="0" rIns="0" bIns="0" rtlCol="0" anchor="ctr"/>
          <a:lstStyle/>
          <a:p>
            <a:pPr marL="0" indent="0" algn="r">
              <a:buNone/>
            </a:pPr>
            <a:r>
              <a:rPr lang="de-DE" sz="1000" i="1" dirty="0">
                <a:solidFill>
                  <a:srgbClr val="808080"/>
                </a:solidFill>
                <a:latin typeface="Lato"/>
                <a:ea typeface="Lato"/>
                <a:cs typeface="Lato"/>
              </a:rPr>
              <a:t>a · angekündigt</a:t>
            </a:r>
          </a:p>
        </p:txBody>
      </p:sp>
      <p:sp>
        <p:nvSpPr>
          <p:cNvPr id="31" name="GA Zahl"/>
          <p:cNvSpPr/>
          <p:nvPr/>
        </p:nvSpPr>
        <p:spPr>
          <a:xfrm>
            <a:off x="6492240" y="2788920"/>
            <a:ext cx="2286000" cy="914400"/>
          </a:xfrm>
          <a:prstGeom prst="rect">
            <a:avLst/>
          </a:prstGeom>
          <a:noFill/>
          <a:ln>
            <a:noFill/>
          </a:ln>
        </p:spPr>
        <p:txBody>
          <a:bodyPr wrap="square" lIns="0" tIns="0" rIns="0" bIns="0" rtlCol="0" anchor="ctr"/>
          <a:lstStyle/>
          <a:p>
            <a:pPr marL="0" indent="0" algn="l">
              <a:buNone/>
            </a:pPr>
            <a:r>
              <a:rPr lang="de-DE" sz="4400" dirty="0">
                <a:solidFill>
                  <a:srgbClr val="B9770E"/>
                </a:solidFill>
                <a:latin typeface="Playfair Display"/>
                <a:ea typeface="Playfair Display"/>
                <a:cs typeface="Playfair Display"/>
              </a:rPr>
              <a:t>3,5 GW</a:t>
            </a:r>
          </a:p>
        </p:txBody>
      </p:sp>
      <p:sp>
        <p:nvSpPr>
          <p:cNvPr id="32" name="GA Text"/>
          <p:cNvSpPr/>
          <p:nvPr/>
        </p:nvSpPr>
        <p:spPr>
          <a:xfrm>
            <a:off x="8823960" y="2834640"/>
            <a:ext cx="2560320" cy="914400"/>
          </a:xfrm>
          <a:prstGeom prst="rect">
            <a:avLst/>
          </a:prstGeom>
          <a:noFill/>
          <a:ln>
            <a:noFill/>
          </a:ln>
        </p:spPr>
        <p:txBody>
          <a:bodyPr wrap="square" lIns="0" tIns="0" rIns="0" bIns="0" rtlCol="0" anchor="ctr"/>
          <a:lstStyle/>
          <a:p>
            <a:pPr marL="0" indent="0" algn="l">
              <a:buNone/>
            </a:pPr>
            <a:r>
              <a:rPr lang="de-DE" sz="1200" b="1" dirty="0">
                <a:solidFill>
                  <a:srgbClr val="181818"/>
                </a:solidFill>
                <a:latin typeface="Lato"/>
                <a:ea typeface="Lato"/>
                <a:cs typeface="Lato"/>
              </a:rPr>
              <a:t>Google-TPU-Rechenleistung für Anthropic – ab 2027</a:t>
            </a:r>
          </a:p>
          <a:p>
            <a:pPr marL="0" indent="0" algn="l">
              <a:buNone/>
            </a:pPr>
            <a:r>
              <a:rPr lang="de-DE" sz="1050" dirty="0">
                <a:solidFill>
                  <a:srgbClr val="595959"/>
                </a:solidFill>
                <a:latin typeface="Lato"/>
                <a:ea typeface="Lato"/>
                <a:cs typeface="Lato"/>
              </a:rPr>
              <a:t>Partnerschaft mit Google und Broadcom</a:t>
            </a:r>
          </a:p>
        </p:txBody>
      </p:sp>
      <p:sp>
        <p:nvSpPr>
          <p:cNvPr id="33" name="OpenAI Stargate Feld"/>
          <p:cNvSpPr/>
          <p:nvPr/>
        </p:nvSpPr>
        <p:spPr>
          <a:xfrm>
            <a:off x="685800" y="4114800"/>
            <a:ext cx="5303520" cy="1783080"/>
          </a:xfrm>
          <a:prstGeom prst="rect">
            <a:avLst/>
          </a:prstGeom>
          <a:solidFill>
            <a:srgbClr val="F7F7F7"/>
          </a:solidFill>
          <a:ln w="12700">
            <a:solidFill>
              <a:srgbClr val="BFBFBF"/>
            </a:solidFill>
            <a:prstDash val="dash"/>
          </a:ln>
        </p:spPr>
        <p:txBody>
          <a:bodyPr wrap="square" lIns="0" tIns="0" rIns="0" bIns="0" rtlCol="0" anchor="t"/>
          <a:lstStyle/>
          <a:p>
            <a:endParaRPr lang="de-DE"/>
          </a:p>
        </p:txBody>
      </p:sp>
      <p:sp>
        <p:nvSpPr>
          <p:cNvPr id="34" name="OpenAI Stargate Balken"/>
          <p:cNvSpPr/>
          <p:nvPr/>
        </p:nvSpPr>
        <p:spPr>
          <a:xfrm>
            <a:off x="685800" y="4114800"/>
            <a:ext cx="73152" cy="1783080"/>
          </a:xfrm>
          <a:prstGeom prst="rect">
            <a:avLst/>
          </a:prstGeom>
          <a:solidFill>
            <a:srgbClr val="F0B27A"/>
          </a:solidFill>
          <a:ln>
            <a:noFill/>
          </a:ln>
        </p:spPr>
        <p:txBody>
          <a:bodyPr wrap="square" lIns="0" tIns="0" rIns="0" bIns="0" rtlCol="0" anchor="t"/>
          <a:lstStyle/>
          <a:p>
            <a:endParaRPr lang="de-DE"/>
          </a:p>
        </p:txBody>
      </p:sp>
      <p:sp>
        <p:nvSpPr>
          <p:cNvPr id="35" name="OpenAI Stargate Logo-Kreis 0"/>
          <p:cNvSpPr/>
          <p:nvPr/>
        </p:nvSpPr>
        <p:spPr>
          <a:xfrm>
            <a:off x="914400" y="4279392"/>
            <a:ext cx="402336" cy="402336"/>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36" name="OpenAI Stargate Logo 0"/>
          <p:cNvPicPr>
            <a:picLocks noChangeAspect="1"/>
          </p:cNvPicPr>
          <p:nvPr/>
        </p:nvPicPr>
        <p:blipFill>
          <a:blip r:embed="rId6"/>
          <a:stretch>
            <a:fillRect/>
          </a:stretch>
        </p:blipFill>
        <p:spPr>
          <a:xfrm>
            <a:off x="994867" y="4359859"/>
            <a:ext cx="241402" cy="241402"/>
          </a:xfrm>
          <a:prstGeom prst="rect">
            <a:avLst/>
          </a:prstGeom>
        </p:spPr>
      </p:pic>
      <p:sp>
        <p:nvSpPr>
          <p:cNvPr id="37" name="OpenAI Stargate Titel"/>
          <p:cNvSpPr/>
          <p:nvPr/>
        </p:nvSpPr>
        <p:spPr>
          <a:xfrm>
            <a:off x="1463040" y="4279392"/>
            <a:ext cx="2805379" cy="402336"/>
          </a:xfrm>
          <a:prstGeom prst="rect">
            <a:avLst/>
          </a:prstGeom>
          <a:noFill/>
          <a:ln>
            <a:noFill/>
          </a:ln>
        </p:spPr>
        <p:txBody>
          <a:bodyPr wrap="square" lIns="0" tIns="0" rIns="0" bIns="0" rtlCol="0" anchor="ctr"/>
          <a:lstStyle/>
          <a:p>
            <a:pPr marL="0" indent="0" algn="l">
              <a:buNone/>
            </a:pPr>
            <a:r>
              <a:rPr lang="de-DE" sz="1600" dirty="0">
                <a:solidFill>
                  <a:srgbClr val="E67E22"/>
                </a:solidFill>
                <a:latin typeface="Poppins SemiBold"/>
                <a:ea typeface="Poppins SemiBold"/>
                <a:cs typeface="Poppins SemiBold"/>
              </a:rPr>
              <a:t>OpenAI Stargate</a:t>
            </a:r>
          </a:p>
        </p:txBody>
      </p:sp>
      <p:sp>
        <p:nvSpPr>
          <p:cNvPr id="38" name="OpenAI Stargate Status"/>
          <p:cNvSpPr/>
          <p:nvPr/>
        </p:nvSpPr>
        <p:spPr>
          <a:xfrm>
            <a:off x="4314139" y="4279392"/>
            <a:ext cx="1492301" cy="402336"/>
          </a:xfrm>
          <a:prstGeom prst="rect">
            <a:avLst/>
          </a:prstGeom>
          <a:noFill/>
          <a:ln>
            <a:noFill/>
          </a:ln>
        </p:spPr>
        <p:txBody>
          <a:bodyPr wrap="square" lIns="0" tIns="0" rIns="0" bIns="0" rtlCol="0" anchor="ctr"/>
          <a:lstStyle/>
          <a:p>
            <a:pPr marL="0" indent="0" algn="r">
              <a:buNone/>
            </a:pPr>
            <a:r>
              <a:rPr lang="de-DE" sz="1000" i="1" dirty="0">
                <a:solidFill>
                  <a:srgbClr val="808080"/>
                </a:solidFill>
                <a:latin typeface="Lato"/>
                <a:ea typeface="Lato"/>
                <a:cs typeface="Lato"/>
              </a:rPr>
              <a:t>b · berichtet (Epoch AI)</a:t>
            </a:r>
          </a:p>
        </p:txBody>
      </p:sp>
      <p:sp>
        <p:nvSpPr>
          <p:cNvPr id="39" name="Stargate Linie"/>
          <p:cNvSpPr/>
          <p:nvPr/>
        </p:nvSpPr>
        <p:spPr>
          <a:xfrm>
            <a:off x="960120" y="4983480"/>
            <a:ext cx="4846320" cy="0"/>
          </a:xfrm>
          <a:prstGeom prst="line">
            <a:avLst/>
          </a:prstGeom>
          <a:noFill/>
          <a:ln w="28575">
            <a:solidFill>
              <a:srgbClr val="F0B27A"/>
            </a:solidFill>
            <a:prstDash val="dash"/>
          </a:ln>
        </p:spPr>
        <p:txBody>
          <a:bodyPr wrap="square" lIns="0" tIns="0" rIns="0" bIns="0" rtlCol="0" anchor="t"/>
          <a:lstStyle/>
          <a:p>
            <a:endParaRPr lang="de-DE"/>
          </a:p>
        </p:txBody>
      </p:sp>
      <p:sp>
        <p:nvSpPr>
          <p:cNvPr id="40" name="Stargate Punkt 0"/>
          <p:cNvSpPr/>
          <p:nvPr/>
        </p:nvSpPr>
        <p:spPr>
          <a:xfrm>
            <a:off x="1694688" y="4910328"/>
            <a:ext cx="146304" cy="146304"/>
          </a:xfrm>
          <a:prstGeom prst="ellipse">
            <a:avLst/>
          </a:prstGeom>
          <a:solidFill>
            <a:srgbClr val="FFFFFF"/>
          </a:solidFill>
          <a:ln w="22225">
            <a:solidFill>
              <a:srgbClr val="8C9AAE"/>
            </a:solidFill>
            <a:prstDash val="dash"/>
          </a:ln>
        </p:spPr>
        <p:txBody>
          <a:bodyPr wrap="square" lIns="0" tIns="0" rIns="0" bIns="0" rtlCol="0" anchor="t"/>
          <a:lstStyle/>
          <a:p>
            <a:endParaRPr lang="de-DE"/>
          </a:p>
        </p:txBody>
      </p:sp>
      <p:sp>
        <p:nvSpPr>
          <p:cNvPr id="41" name="Stargate Text 0"/>
          <p:cNvSpPr/>
          <p:nvPr/>
        </p:nvSpPr>
        <p:spPr>
          <a:xfrm>
            <a:off x="978408" y="5120640"/>
            <a:ext cx="1578864" cy="749808"/>
          </a:xfrm>
          <a:prstGeom prst="rect">
            <a:avLst/>
          </a:prstGeom>
          <a:noFill/>
          <a:ln>
            <a:noFill/>
          </a:ln>
        </p:spPr>
        <p:txBody>
          <a:bodyPr wrap="square" lIns="0" tIns="0" rIns="0" bIns="0" rtlCol="0" anchor="t"/>
          <a:lstStyle/>
          <a:p>
            <a:pPr marL="0" indent="0" algn="ctr">
              <a:buNone/>
            </a:pPr>
            <a:r>
              <a:rPr lang="de-DE" sz="1100" dirty="0">
                <a:solidFill>
                  <a:srgbClr val="595959"/>
                </a:solidFill>
                <a:latin typeface="Poppins SemiBold"/>
                <a:ea typeface="Poppins SemiBold"/>
                <a:cs typeface="Poppins SemiBold"/>
              </a:rPr>
              <a:t>Abilene</a:t>
            </a:r>
          </a:p>
          <a:p>
            <a:pPr marL="0" indent="0" algn="ctr">
              <a:buNone/>
            </a:pPr>
            <a:r>
              <a:rPr lang="de-DE" sz="1050" dirty="0">
                <a:solidFill>
                  <a:srgbClr val="808080"/>
                </a:solidFill>
                <a:latin typeface="Lato"/>
                <a:ea typeface="Lato"/>
                <a:cs typeface="Lato"/>
              </a:rPr>
              <a:t>läuft heute</a:t>
            </a:r>
          </a:p>
          <a:p>
            <a:pPr marL="0" indent="0" algn="ctr">
              <a:buNone/>
            </a:pPr>
            <a:r>
              <a:rPr lang="de-DE" sz="1000" dirty="0">
                <a:solidFill>
                  <a:srgbClr val="808080"/>
                </a:solidFill>
                <a:latin typeface="Lato"/>
                <a:ea typeface="Lato"/>
                <a:cs typeface="Lato"/>
              </a:rPr>
              <a:t>~590 MW</a:t>
            </a:r>
          </a:p>
          <a:p>
            <a:pPr marL="0" indent="0" algn="ctr">
              <a:buNone/>
            </a:pPr>
            <a:r>
              <a:rPr lang="de-DE" sz="1000" i="1" dirty="0">
                <a:solidFill>
                  <a:srgbClr val="808080"/>
                </a:solidFill>
                <a:latin typeface="Lato"/>
                <a:ea typeface="Lato"/>
                <a:cs typeface="Lato"/>
              </a:rPr>
              <a:t>berichtet</a:t>
            </a:r>
          </a:p>
        </p:txBody>
      </p:sp>
      <p:sp>
        <p:nvSpPr>
          <p:cNvPr id="42" name="Stargate Punkt 1"/>
          <p:cNvSpPr/>
          <p:nvPr/>
        </p:nvSpPr>
        <p:spPr>
          <a:xfrm>
            <a:off x="3310128" y="4910328"/>
            <a:ext cx="146304" cy="146304"/>
          </a:xfrm>
          <a:prstGeom prst="ellipse">
            <a:avLst/>
          </a:prstGeom>
          <a:solidFill>
            <a:srgbClr val="FFFFFF"/>
          </a:solidFill>
          <a:ln w="22225">
            <a:solidFill>
              <a:srgbClr val="8C9AAE"/>
            </a:solidFill>
            <a:prstDash val="dash"/>
          </a:ln>
        </p:spPr>
        <p:txBody>
          <a:bodyPr wrap="square" lIns="0" tIns="0" rIns="0" bIns="0" rtlCol="0" anchor="t"/>
          <a:lstStyle/>
          <a:p>
            <a:endParaRPr lang="de-DE"/>
          </a:p>
        </p:txBody>
      </p:sp>
      <p:sp>
        <p:nvSpPr>
          <p:cNvPr id="43" name="Stargate Text 1"/>
          <p:cNvSpPr/>
          <p:nvPr/>
        </p:nvSpPr>
        <p:spPr>
          <a:xfrm>
            <a:off x="2593848" y="5120640"/>
            <a:ext cx="1578864" cy="749808"/>
          </a:xfrm>
          <a:prstGeom prst="rect">
            <a:avLst/>
          </a:prstGeom>
          <a:noFill/>
          <a:ln>
            <a:noFill/>
          </a:ln>
        </p:spPr>
        <p:txBody>
          <a:bodyPr wrap="square" lIns="0" tIns="0" rIns="0" bIns="0" rtlCol="0" anchor="t"/>
          <a:lstStyle/>
          <a:p>
            <a:pPr marL="0" indent="0" algn="ctr">
              <a:buNone/>
            </a:pPr>
            <a:r>
              <a:rPr lang="de-DE" sz="1100" dirty="0">
                <a:solidFill>
                  <a:srgbClr val="595959"/>
                </a:solidFill>
                <a:latin typeface="Poppins SemiBold"/>
                <a:ea typeface="Poppins SemiBold"/>
                <a:cs typeface="Poppins SemiBold"/>
              </a:rPr>
              <a:t>Stargate UAE</a:t>
            </a:r>
          </a:p>
          <a:p>
            <a:pPr marL="0" indent="0" algn="ctr">
              <a:buNone/>
            </a:pPr>
            <a:r>
              <a:rPr lang="de-DE" sz="1050" dirty="0">
                <a:solidFill>
                  <a:srgbClr val="808080"/>
                </a:solidFill>
                <a:latin typeface="Lato"/>
                <a:ea typeface="Lato"/>
                <a:cs typeface="Lato"/>
              </a:rPr>
              <a:t>~Jan 2028</a:t>
            </a:r>
          </a:p>
          <a:p>
            <a:pPr marL="0" indent="0" algn="ctr">
              <a:buNone/>
            </a:pPr>
            <a:r>
              <a:rPr lang="de-DE" sz="1000" dirty="0">
                <a:solidFill>
                  <a:srgbClr val="808080"/>
                </a:solidFill>
                <a:latin typeface="Lato"/>
                <a:ea typeface="Lato"/>
                <a:cs typeface="Lato"/>
              </a:rPr>
              <a:t>1 GW</a:t>
            </a:r>
          </a:p>
          <a:p>
            <a:pPr marL="0" indent="0" algn="ctr">
              <a:buNone/>
            </a:pPr>
            <a:r>
              <a:rPr lang="de-DE" sz="1000" i="1" dirty="0">
                <a:solidFill>
                  <a:srgbClr val="808080"/>
                </a:solidFill>
                <a:latin typeface="Lato"/>
                <a:ea typeface="Lato"/>
                <a:cs typeface="Lato"/>
              </a:rPr>
              <a:t>berichtet</a:t>
            </a:r>
          </a:p>
        </p:txBody>
      </p:sp>
      <p:sp>
        <p:nvSpPr>
          <p:cNvPr id="44" name="Stargate Punkt 2"/>
          <p:cNvSpPr/>
          <p:nvPr/>
        </p:nvSpPr>
        <p:spPr>
          <a:xfrm>
            <a:off x="4925568" y="4910328"/>
            <a:ext cx="146304" cy="146304"/>
          </a:xfrm>
          <a:prstGeom prst="ellipse">
            <a:avLst/>
          </a:prstGeom>
          <a:solidFill>
            <a:srgbClr val="FFFFFF"/>
          </a:solidFill>
          <a:ln w="22225">
            <a:solidFill>
              <a:srgbClr val="8C9AAE"/>
            </a:solidFill>
            <a:prstDash val="dash"/>
          </a:ln>
        </p:spPr>
        <p:txBody>
          <a:bodyPr wrap="square" lIns="0" tIns="0" rIns="0" bIns="0" rtlCol="0" anchor="t"/>
          <a:lstStyle/>
          <a:p>
            <a:endParaRPr lang="de-DE"/>
          </a:p>
        </p:txBody>
      </p:sp>
      <p:sp>
        <p:nvSpPr>
          <p:cNvPr id="45" name="Stargate Text 2"/>
          <p:cNvSpPr/>
          <p:nvPr/>
        </p:nvSpPr>
        <p:spPr>
          <a:xfrm>
            <a:off x="4209288" y="5120640"/>
            <a:ext cx="1578864" cy="749808"/>
          </a:xfrm>
          <a:prstGeom prst="rect">
            <a:avLst/>
          </a:prstGeom>
          <a:noFill/>
          <a:ln>
            <a:noFill/>
          </a:ln>
        </p:spPr>
        <p:txBody>
          <a:bodyPr wrap="square" lIns="0" tIns="0" rIns="0" bIns="0" rtlCol="0" anchor="t"/>
          <a:lstStyle/>
          <a:p>
            <a:pPr marL="0" indent="0" algn="ctr">
              <a:buNone/>
            </a:pPr>
            <a:r>
              <a:rPr lang="de-DE" sz="1100" dirty="0">
                <a:solidFill>
                  <a:srgbClr val="595959"/>
                </a:solidFill>
                <a:latin typeface="Poppins SemiBold"/>
                <a:ea typeface="Poppins SemiBold"/>
                <a:cs typeface="Poppins SemiBold"/>
              </a:rPr>
              <a:t>7 Standorte</a:t>
            </a:r>
          </a:p>
          <a:p>
            <a:pPr marL="0" indent="0" algn="ctr">
              <a:buNone/>
            </a:pPr>
            <a:r>
              <a:rPr lang="de-DE" sz="1050" dirty="0">
                <a:solidFill>
                  <a:srgbClr val="808080"/>
                </a:solidFill>
                <a:latin typeface="Lato"/>
                <a:ea typeface="Lato"/>
                <a:cs typeface="Lato"/>
              </a:rPr>
              <a:t>bis Ende 2028</a:t>
            </a:r>
          </a:p>
          <a:p>
            <a:pPr marL="0" indent="0" algn="ctr">
              <a:buNone/>
            </a:pPr>
            <a:r>
              <a:rPr lang="de-DE" sz="1000" dirty="0">
                <a:solidFill>
                  <a:srgbClr val="808080"/>
                </a:solidFill>
                <a:latin typeface="Lato"/>
                <a:ea typeface="Lato"/>
                <a:cs typeface="Lato"/>
              </a:rPr>
              <a:t>im Bau</a:t>
            </a:r>
          </a:p>
          <a:p>
            <a:pPr marL="0" indent="0" algn="ctr">
              <a:buNone/>
            </a:pPr>
            <a:r>
              <a:rPr lang="de-DE" sz="1000" i="1" dirty="0">
                <a:solidFill>
                  <a:srgbClr val="808080"/>
                </a:solidFill>
                <a:latin typeface="Lato"/>
                <a:ea typeface="Lato"/>
                <a:cs typeface="Lato"/>
              </a:rPr>
              <a:t>berichtet</a:t>
            </a:r>
          </a:p>
        </p:txBody>
      </p:sp>
      <p:sp>
        <p:nvSpPr>
          <p:cNvPr id="46" name="xAI · Meta · EU Feld"/>
          <p:cNvSpPr/>
          <p:nvPr/>
        </p:nvSpPr>
        <p:spPr>
          <a:xfrm>
            <a:off x="6217920" y="4114800"/>
            <a:ext cx="5303520" cy="1783080"/>
          </a:xfrm>
          <a:prstGeom prst="rect">
            <a:avLst/>
          </a:prstGeom>
          <a:solidFill>
            <a:srgbClr val="F2F2F2"/>
          </a:solidFill>
          <a:ln>
            <a:noFill/>
          </a:ln>
        </p:spPr>
        <p:txBody>
          <a:bodyPr wrap="square" lIns="0" tIns="0" rIns="0" bIns="0" rtlCol="0" anchor="t"/>
          <a:lstStyle/>
          <a:p>
            <a:endParaRPr lang="de-DE"/>
          </a:p>
        </p:txBody>
      </p:sp>
      <p:sp>
        <p:nvSpPr>
          <p:cNvPr id="47" name="xAI · Meta · EU Balken"/>
          <p:cNvSpPr/>
          <p:nvPr/>
        </p:nvSpPr>
        <p:spPr>
          <a:xfrm>
            <a:off x="6217920" y="4114800"/>
            <a:ext cx="73152" cy="1783080"/>
          </a:xfrm>
          <a:prstGeom prst="rect">
            <a:avLst/>
          </a:prstGeom>
          <a:solidFill>
            <a:srgbClr val="181818"/>
          </a:solidFill>
          <a:ln>
            <a:noFill/>
          </a:ln>
        </p:spPr>
        <p:txBody>
          <a:bodyPr wrap="square" lIns="0" tIns="0" rIns="0" bIns="0" rtlCol="0" anchor="t"/>
          <a:lstStyle/>
          <a:p>
            <a:endParaRPr lang="de-DE"/>
          </a:p>
        </p:txBody>
      </p:sp>
      <p:sp>
        <p:nvSpPr>
          <p:cNvPr id="48" name="xAI · Meta · EU Logo-Kreis 0"/>
          <p:cNvSpPr/>
          <p:nvPr/>
        </p:nvSpPr>
        <p:spPr>
          <a:xfrm>
            <a:off x="6446520" y="4279392"/>
            <a:ext cx="402336" cy="402336"/>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49" name="xAI · Meta · EU Logo 0"/>
          <p:cNvPicPr>
            <a:picLocks noChangeAspect="1"/>
          </p:cNvPicPr>
          <p:nvPr/>
        </p:nvPicPr>
        <p:blipFill>
          <a:blip r:embed="rId7"/>
          <a:stretch>
            <a:fillRect/>
          </a:stretch>
        </p:blipFill>
        <p:spPr>
          <a:xfrm>
            <a:off x="6526987" y="4359859"/>
            <a:ext cx="241402" cy="241402"/>
          </a:xfrm>
          <a:prstGeom prst="rect">
            <a:avLst/>
          </a:prstGeom>
        </p:spPr>
      </p:pic>
      <p:sp>
        <p:nvSpPr>
          <p:cNvPr id="50" name="xAI · Meta · EU Logo-Kreis 1"/>
          <p:cNvSpPr/>
          <p:nvPr/>
        </p:nvSpPr>
        <p:spPr>
          <a:xfrm>
            <a:off x="6903720" y="4279392"/>
            <a:ext cx="402336" cy="402336"/>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51" name="xAI · Meta · EU Logo 1"/>
          <p:cNvPicPr>
            <a:picLocks noChangeAspect="1"/>
          </p:cNvPicPr>
          <p:nvPr/>
        </p:nvPicPr>
        <p:blipFill>
          <a:blip r:embed="rId8"/>
          <a:stretch>
            <a:fillRect/>
          </a:stretch>
        </p:blipFill>
        <p:spPr>
          <a:xfrm>
            <a:off x="6984187" y="4359859"/>
            <a:ext cx="241402" cy="241402"/>
          </a:xfrm>
          <a:prstGeom prst="rect">
            <a:avLst/>
          </a:prstGeom>
        </p:spPr>
      </p:pic>
      <p:sp>
        <p:nvSpPr>
          <p:cNvPr id="52" name="xAI · Meta · EU Logo-Kreis 2"/>
          <p:cNvSpPr/>
          <p:nvPr/>
        </p:nvSpPr>
        <p:spPr>
          <a:xfrm>
            <a:off x="7360920" y="4279392"/>
            <a:ext cx="402336" cy="402336"/>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53" name="xAI · Meta · EU Logo 2"/>
          <p:cNvPicPr>
            <a:picLocks noChangeAspect="1"/>
          </p:cNvPicPr>
          <p:nvPr/>
        </p:nvPicPr>
        <p:blipFill>
          <a:blip r:embed="rId9"/>
          <a:stretch>
            <a:fillRect/>
          </a:stretch>
        </p:blipFill>
        <p:spPr>
          <a:xfrm>
            <a:off x="7424928" y="4389120"/>
            <a:ext cx="274320" cy="182880"/>
          </a:xfrm>
          <a:prstGeom prst="rect">
            <a:avLst/>
          </a:prstGeom>
        </p:spPr>
      </p:pic>
      <p:sp>
        <p:nvSpPr>
          <p:cNvPr id="54" name="xAI · Meta · EU Titel"/>
          <p:cNvSpPr/>
          <p:nvPr/>
        </p:nvSpPr>
        <p:spPr>
          <a:xfrm>
            <a:off x="7909560" y="4279392"/>
            <a:ext cx="2264054" cy="402336"/>
          </a:xfrm>
          <a:prstGeom prst="rect">
            <a:avLst/>
          </a:prstGeom>
          <a:noFill/>
          <a:ln>
            <a:noFill/>
          </a:ln>
        </p:spPr>
        <p:txBody>
          <a:bodyPr wrap="square" lIns="0" tIns="0" rIns="0" bIns="0" rtlCol="0" anchor="ctr"/>
          <a:lstStyle/>
          <a:p>
            <a:pPr marL="0" indent="0" algn="l">
              <a:buNone/>
            </a:pPr>
            <a:r>
              <a:rPr lang="de-DE" sz="1600" dirty="0">
                <a:solidFill>
                  <a:srgbClr val="181818"/>
                </a:solidFill>
                <a:latin typeface="Poppins SemiBold"/>
                <a:ea typeface="Poppins SemiBold"/>
                <a:cs typeface="Poppins SemiBold"/>
              </a:rPr>
              <a:t>xAI · Meta · EU</a:t>
            </a:r>
          </a:p>
        </p:txBody>
      </p:sp>
      <p:sp>
        <p:nvSpPr>
          <p:cNvPr id="55" name="xAI · Meta · EU Status"/>
          <p:cNvSpPr/>
          <p:nvPr/>
        </p:nvSpPr>
        <p:spPr>
          <a:xfrm>
            <a:off x="10219334" y="4279392"/>
            <a:ext cx="1119226" cy="402336"/>
          </a:xfrm>
          <a:prstGeom prst="rect">
            <a:avLst/>
          </a:prstGeom>
          <a:noFill/>
          <a:ln>
            <a:noFill/>
          </a:ln>
        </p:spPr>
        <p:txBody>
          <a:bodyPr wrap="square" lIns="0" tIns="0" rIns="0" bIns="0" rtlCol="0" anchor="ctr"/>
          <a:lstStyle/>
          <a:p>
            <a:pPr marL="0" indent="0" algn="r">
              <a:buNone/>
            </a:pPr>
            <a:r>
              <a:rPr lang="de-DE" sz="1000" i="1" dirty="0">
                <a:solidFill>
                  <a:srgbClr val="808080"/>
                </a:solidFill>
                <a:latin typeface="Lato"/>
                <a:ea typeface="Lato"/>
                <a:cs typeface="Lato"/>
              </a:rPr>
              <a:t>a / b / c gemischt</a:t>
            </a:r>
          </a:p>
        </p:txBody>
      </p:sp>
      <p:sp>
        <p:nvSpPr>
          <p:cNvPr id="56" name="Q4 Linie"/>
          <p:cNvSpPr/>
          <p:nvPr/>
        </p:nvSpPr>
        <p:spPr>
          <a:xfrm>
            <a:off x="6492240" y="4983480"/>
            <a:ext cx="4846320" cy="0"/>
          </a:xfrm>
          <a:prstGeom prst="line">
            <a:avLst/>
          </a:prstGeom>
          <a:noFill/>
          <a:ln w="28575">
            <a:solidFill>
              <a:srgbClr val="181818"/>
            </a:solidFill>
            <a:prstDash val="solid"/>
          </a:ln>
        </p:spPr>
        <p:txBody>
          <a:bodyPr wrap="square" lIns="0" tIns="0" rIns="0" bIns="0" rtlCol="0" anchor="t"/>
          <a:lstStyle/>
          <a:p>
            <a:endParaRPr lang="de-DE"/>
          </a:p>
        </p:txBody>
      </p:sp>
      <p:sp>
        <p:nvSpPr>
          <p:cNvPr id="57" name="Q4 Punkt 0"/>
          <p:cNvSpPr/>
          <p:nvPr/>
        </p:nvSpPr>
        <p:spPr>
          <a:xfrm>
            <a:off x="7024878" y="4910328"/>
            <a:ext cx="146304" cy="146304"/>
          </a:xfrm>
          <a:prstGeom prst="ellipse">
            <a:avLst/>
          </a:prstGeom>
          <a:solidFill>
            <a:srgbClr val="FFFFFF"/>
          </a:solidFill>
          <a:ln w="28575">
            <a:solidFill>
              <a:srgbClr val="181818"/>
            </a:solidFill>
            <a:prstDash val="solid"/>
          </a:ln>
        </p:spPr>
        <p:txBody>
          <a:bodyPr wrap="square" lIns="0" tIns="0" rIns="0" bIns="0" rtlCol="0" anchor="t"/>
          <a:lstStyle/>
          <a:p>
            <a:endParaRPr lang="de-DE"/>
          </a:p>
        </p:txBody>
      </p:sp>
      <p:sp>
        <p:nvSpPr>
          <p:cNvPr id="58" name="Q4 Text 0"/>
          <p:cNvSpPr/>
          <p:nvPr/>
        </p:nvSpPr>
        <p:spPr>
          <a:xfrm>
            <a:off x="6510528" y="5120640"/>
            <a:ext cx="1175004" cy="749808"/>
          </a:xfrm>
          <a:prstGeom prst="rect">
            <a:avLst/>
          </a:prstGeom>
          <a:noFill/>
          <a:ln>
            <a:noFill/>
          </a:ln>
        </p:spPr>
        <p:txBody>
          <a:bodyPr wrap="square" lIns="0" tIns="0" rIns="0" bIns="0" rtlCol="0" anchor="t"/>
          <a:lstStyle/>
          <a:p>
            <a:pPr marL="0" indent="0" algn="ctr">
              <a:buNone/>
            </a:pPr>
            <a:r>
              <a:rPr lang="de-DE" sz="1000" dirty="0">
                <a:solidFill>
                  <a:srgbClr val="181818"/>
                </a:solidFill>
                <a:latin typeface="Poppins SemiBold"/>
                <a:ea typeface="Poppins SemiBold"/>
                <a:cs typeface="Poppins SemiBold"/>
              </a:rPr>
              <a:t>EU-Gigafabriken</a:t>
            </a:r>
          </a:p>
          <a:p>
            <a:pPr marL="0" indent="0" algn="ctr">
              <a:buNone/>
            </a:pPr>
            <a:r>
              <a:rPr lang="de-DE" sz="1050" dirty="0">
                <a:solidFill>
                  <a:srgbClr val="595959"/>
                </a:solidFill>
                <a:latin typeface="Lato"/>
                <a:ea typeface="Lato"/>
                <a:cs typeface="Lato"/>
              </a:rPr>
              <a:t>Anf. 2027</a:t>
            </a:r>
          </a:p>
          <a:p>
            <a:pPr marL="0" indent="0" algn="ctr">
              <a:buNone/>
            </a:pPr>
            <a:r>
              <a:rPr lang="de-DE" sz="1000" dirty="0">
                <a:solidFill>
                  <a:srgbClr val="808080"/>
                </a:solidFill>
                <a:latin typeface="Lato"/>
                <a:ea typeface="Lato"/>
                <a:cs typeface="Lato"/>
              </a:rPr>
              <a:t>Zuschläge</a:t>
            </a:r>
          </a:p>
          <a:p>
            <a:pPr marL="0" indent="0" algn="ctr">
              <a:buNone/>
            </a:pPr>
            <a:r>
              <a:rPr lang="de-DE" sz="1000" dirty="0">
                <a:solidFill>
                  <a:srgbClr val="808080"/>
                </a:solidFill>
                <a:latin typeface="Lato"/>
                <a:ea typeface="Lato"/>
                <a:cs typeface="Lato"/>
              </a:rPr>
              <a:t>Betrieb ~2028</a:t>
            </a:r>
          </a:p>
        </p:txBody>
      </p:sp>
      <p:sp>
        <p:nvSpPr>
          <p:cNvPr id="59" name="Q4 Punkt 1"/>
          <p:cNvSpPr/>
          <p:nvPr/>
        </p:nvSpPr>
        <p:spPr>
          <a:xfrm>
            <a:off x="8236458" y="4910328"/>
            <a:ext cx="146304" cy="146304"/>
          </a:xfrm>
          <a:prstGeom prst="ellipse">
            <a:avLst/>
          </a:prstGeom>
          <a:solidFill>
            <a:srgbClr val="FFFFFF"/>
          </a:solidFill>
          <a:ln w="22225">
            <a:solidFill>
              <a:srgbClr val="BFBFBF"/>
            </a:solidFill>
            <a:prstDash val="dash"/>
          </a:ln>
        </p:spPr>
        <p:txBody>
          <a:bodyPr wrap="square" lIns="0" tIns="0" rIns="0" bIns="0" rtlCol="0" anchor="t"/>
          <a:lstStyle/>
          <a:p>
            <a:endParaRPr lang="de-DE"/>
          </a:p>
        </p:txBody>
      </p:sp>
      <p:sp>
        <p:nvSpPr>
          <p:cNvPr id="60" name="Q4 Text 1"/>
          <p:cNvSpPr/>
          <p:nvPr/>
        </p:nvSpPr>
        <p:spPr>
          <a:xfrm>
            <a:off x="7722108" y="5120640"/>
            <a:ext cx="1175004" cy="749808"/>
          </a:xfrm>
          <a:prstGeom prst="rect">
            <a:avLst/>
          </a:prstGeom>
          <a:noFill/>
          <a:ln>
            <a:noFill/>
          </a:ln>
        </p:spPr>
        <p:txBody>
          <a:bodyPr wrap="square" lIns="0" tIns="0" rIns="0" bIns="0" rtlCol="0" anchor="t"/>
          <a:lstStyle/>
          <a:p>
            <a:pPr marL="0" indent="0" algn="ctr">
              <a:buNone/>
            </a:pPr>
            <a:r>
              <a:rPr lang="de-DE" sz="1100" dirty="0">
                <a:solidFill>
                  <a:srgbClr val="595959"/>
                </a:solidFill>
                <a:latin typeface="Poppins SemiBold"/>
                <a:ea typeface="Poppins SemiBold"/>
                <a:cs typeface="Poppins SemiBold"/>
              </a:rPr>
              <a:t>~10 GW xAI</a:t>
            </a:r>
          </a:p>
          <a:p>
            <a:pPr marL="0" indent="0" algn="ctr">
              <a:buNone/>
            </a:pPr>
            <a:r>
              <a:rPr lang="de-DE" sz="1050" dirty="0">
                <a:solidFill>
                  <a:srgbClr val="808080"/>
                </a:solidFill>
                <a:latin typeface="Lato"/>
                <a:ea typeface="Lato"/>
                <a:cs typeface="Lato"/>
              </a:rPr>
              <a:t>Ende 2027</a:t>
            </a:r>
          </a:p>
          <a:p>
            <a:pPr marL="0" indent="0" algn="ctr">
              <a:buNone/>
            </a:pPr>
            <a:r>
              <a:rPr lang="de-DE" sz="1000" i="1" dirty="0">
                <a:solidFill>
                  <a:srgbClr val="808080"/>
                </a:solidFill>
                <a:latin typeface="Lato"/>
                <a:ea typeface="Lato"/>
                <a:cs typeface="Lato"/>
              </a:rPr>
              <a:t>Prognose (Musk)</a:t>
            </a:r>
          </a:p>
        </p:txBody>
      </p:sp>
      <p:sp>
        <p:nvSpPr>
          <p:cNvPr id="61" name="Q4 Punkt 2"/>
          <p:cNvSpPr/>
          <p:nvPr/>
        </p:nvSpPr>
        <p:spPr>
          <a:xfrm>
            <a:off x="9448038" y="4910328"/>
            <a:ext cx="146304" cy="146304"/>
          </a:xfrm>
          <a:prstGeom prst="ellipse">
            <a:avLst/>
          </a:prstGeom>
          <a:solidFill>
            <a:srgbClr val="FFFFFF"/>
          </a:solidFill>
          <a:ln w="22225">
            <a:solidFill>
              <a:srgbClr val="8C9AAE"/>
            </a:solidFill>
            <a:prstDash val="dash"/>
          </a:ln>
        </p:spPr>
        <p:txBody>
          <a:bodyPr wrap="square" lIns="0" tIns="0" rIns="0" bIns="0" rtlCol="0" anchor="t"/>
          <a:lstStyle/>
          <a:p>
            <a:endParaRPr lang="de-DE"/>
          </a:p>
        </p:txBody>
      </p:sp>
      <p:sp>
        <p:nvSpPr>
          <p:cNvPr id="62" name="Q4 Text 2"/>
          <p:cNvSpPr/>
          <p:nvPr/>
        </p:nvSpPr>
        <p:spPr>
          <a:xfrm>
            <a:off x="8933688" y="5120640"/>
            <a:ext cx="1175004" cy="749808"/>
          </a:xfrm>
          <a:prstGeom prst="rect">
            <a:avLst/>
          </a:prstGeom>
          <a:noFill/>
          <a:ln>
            <a:noFill/>
          </a:ln>
        </p:spPr>
        <p:txBody>
          <a:bodyPr wrap="square" lIns="0" tIns="0" rIns="0" bIns="0" rtlCol="0" anchor="t"/>
          <a:lstStyle/>
          <a:p>
            <a:pPr marL="0" indent="0" algn="ctr">
              <a:buNone/>
            </a:pPr>
            <a:r>
              <a:rPr lang="de-DE" sz="1100" dirty="0">
                <a:solidFill>
                  <a:srgbClr val="595959"/>
                </a:solidFill>
                <a:latin typeface="Poppins SemiBold"/>
                <a:ea typeface="Poppins SemiBold"/>
                <a:cs typeface="Poppins SemiBold"/>
              </a:rPr>
              <a:t>Meta Hyperion</a:t>
            </a:r>
          </a:p>
          <a:p>
            <a:pPr marL="0" indent="0" algn="ctr">
              <a:buNone/>
            </a:pPr>
            <a:r>
              <a:rPr lang="de-DE" sz="1050" dirty="0">
                <a:solidFill>
                  <a:srgbClr val="808080"/>
                </a:solidFill>
                <a:latin typeface="Lato"/>
                <a:ea typeface="Lato"/>
                <a:cs typeface="Lato"/>
              </a:rPr>
              <a:t>~Jan 2028</a:t>
            </a:r>
          </a:p>
          <a:p>
            <a:pPr marL="0" indent="0" algn="ctr">
              <a:buNone/>
            </a:pPr>
            <a:r>
              <a:rPr lang="de-DE" sz="1000" dirty="0">
                <a:solidFill>
                  <a:srgbClr val="808080"/>
                </a:solidFill>
                <a:latin typeface="Lato"/>
                <a:ea typeface="Lato"/>
                <a:cs typeface="Lato"/>
              </a:rPr>
              <a:t>1. Phase</a:t>
            </a:r>
          </a:p>
          <a:p>
            <a:pPr marL="0" indent="0" algn="ctr">
              <a:buNone/>
            </a:pPr>
            <a:r>
              <a:rPr lang="de-DE" sz="1000" i="1" dirty="0">
                <a:solidFill>
                  <a:srgbClr val="808080"/>
                </a:solidFill>
                <a:latin typeface="Lato"/>
                <a:ea typeface="Lato"/>
                <a:cs typeface="Lato"/>
              </a:rPr>
              <a:t>berichtet</a:t>
            </a:r>
          </a:p>
        </p:txBody>
      </p:sp>
      <p:sp>
        <p:nvSpPr>
          <p:cNvPr id="63" name="Q4 Punkt 3"/>
          <p:cNvSpPr/>
          <p:nvPr/>
        </p:nvSpPr>
        <p:spPr>
          <a:xfrm>
            <a:off x="10659618" y="4910328"/>
            <a:ext cx="146304" cy="146304"/>
          </a:xfrm>
          <a:prstGeom prst="ellipse">
            <a:avLst/>
          </a:prstGeom>
          <a:solidFill>
            <a:srgbClr val="FFFFFF"/>
          </a:solidFill>
          <a:ln w="28575">
            <a:solidFill>
              <a:srgbClr val="181818"/>
            </a:solidFill>
            <a:prstDash val="solid"/>
          </a:ln>
        </p:spPr>
        <p:txBody>
          <a:bodyPr wrap="square" lIns="0" tIns="0" rIns="0" bIns="0" rtlCol="0" anchor="t"/>
          <a:lstStyle/>
          <a:p>
            <a:endParaRPr lang="de-DE"/>
          </a:p>
        </p:txBody>
      </p:sp>
      <p:sp>
        <p:nvSpPr>
          <p:cNvPr id="64" name="Q4 Text 3"/>
          <p:cNvSpPr/>
          <p:nvPr/>
        </p:nvSpPr>
        <p:spPr>
          <a:xfrm>
            <a:off x="10145268" y="5120640"/>
            <a:ext cx="1175004" cy="749808"/>
          </a:xfrm>
          <a:prstGeom prst="rect">
            <a:avLst/>
          </a:prstGeom>
          <a:noFill/>
          <a:ln>
            <a:noFill/>
          </a:ln>
        </p:spPr>
        <p:txBody>
          <a:bodyPr wrap="square" lIns="0" tIns="0" rIns="0" bIns="0" rtlCol="0" anchor="t"/>
          <a:lstStyle/>
          <a:p>
            <a:pPr marL="0" indent="0" algn="ctr">
              <a:buNone/>
            </a:pPr>
            <a:r>
              <a:rPr lang="de-DE" sz="1100" dirty="0">
                <a:solidFill>
                  <a:srgbClr val="181818"/>
                </a:solidFill>
                <a:latin typeface="Poppins SemiBold"/>
                <a:ea typeface="Poppins SemiBold"/>
                <a:cs typeface="Poppins SemiBold"/>
              </a:rPr>
              <a:t>xAI Orbit-RZ</a:t>
            </a:r>
          </a:p>
          <a:p>
            <a:pPr marL="0" indent="0" algn="ctr">
              <a:buNone/>
            </a:pPr>
            <a:r>
              <a:rPr lang="de-DE" sz="1050" dirty="0">
                <a:solidFill>
                  <a:srgbClr val="595959"/>
                </a:solidFill>
                <a:latin typeface="Lato"/>
                <a:ea typeface="Lato"/>
                <a:cs typeface="Lato"/>
              </a:rPr>
              <a:t>ab 2028</a:t>
            </a:r>
          </a:p>
          <a:p>
            <a:pPr marL="0" indent="0" algn="ctr">
              <a:buNone/>
            </a:pPr>
            <a:r>
              <a:rPr lang="de-DE" sz="1000" dirty="0">
                <a:solidFill>
                  <a:srgbClr val="808080"/>
                </a:solidFill>
                <a:latin typeface="Lato"/>
                <a:ea typeface="Lato"/>
                <a:cs typeface="Lato"/>
              </a:rPr>
              <a:t>„as early as“</a:t>
            </a:r>
          </a:p>
          <a:p>
            <a:pPr marL="0" indent="0" algn="ctr">
              <a:buNone/>
            </a:pPr>
            <a:r>
              <a:rPr lang="de-DE" sz="1000" dirty="0">
                <a:solidFill>
                  <a:srgbClr val="808080"/>
                </a:solidFill>
                <a:latin typeface="Lato"/>
                <a:ea typeface="Lato"/>
                <a:cs typeface="Lato"/>
              </a:rPr>
              <a:t>Firmenprognose</a:t>
            </a:r>
          </a:p>
        </p:txBody>
      </p:sp>
      <p:sp>
        <p:nvSpPr>
          <p:cNvPr id="65" name="Fussnote"/>
          <p:cNvSpPr/>
          <p:nvPr/>
        </p:nvSpPr>
        <p:spPr>
          <a:xfrm>
            <a:off x="685800" y="5998464"/>
            <a:ext cx="10835640" cy="237744"/>
          </a:xfrm>
          <a:prstGeom prst="rect">
            <a:avLst/>
          </a:prstGeom>
          <a:noFill/>
          <a:ln>
            <a:noFill/>
          </a:ln>
        </p:spPr>
        <p:txBody>
          <a:bodyPr wrap="square" lIns="0" tIns="0" rIns="0" bIns="0" rtlCol="0" anchor="t"/>
          <a:lstStyle/>
          <a:p>
            <a:pPr marL="0" indent="0" algn="l">
              <a:buNone/>
            </a:pPr>
            <a:r>
              <a:rPr lang="de-DE" sz="1000" dirty="0">
                <a:solidFill>
                  <a:srgbClr val="595959"/>
                </a:solidFill>
                <a:latin typeface="Lato"/>
                <a:ea typeface="Lato"/>
                <a:cs typeface="Lato"/>
              </a:rPr>
              <a:t>Volle Farbe = angekündigt (a) · gestrichelt/heller = berichtet (b) oder Prognose (c) · Stand 27.10.2026</a:t>
            </a:r>
          </a:p>
        </p:txBody>
      </p:sp>
      <p:sp>
        <p:nvSpPr>
          <p:cNvPr id="66" name="Shape 75"/>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67" name="Shape 76"/>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68" name="Text 77"/>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69" name="Shape 78"/>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70" name="Text 79"/>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71" name="Shape 80"/>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72" name="Text 81"/>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73" name="Shape 82"/>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74" name="Text 83"/>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75" name="Shape 84"/>
          <p:cNvSpPr/>
          <p:nvPr/>
        </p:nvSpPr>
        <p:spPr>
          <a:xfrm>
            <a:off x="8692848" y="6359652"/>
            <a:ext cx="82296" cy="82296"/>
          </a:xfrm>
          <a:prstGeom prst="ellipse">
            <a:avLst/>
          </a:prstGeom>
          <a:solidFill>
            <a:srgbClr val="D62828"/>
          </a:solidFill>
          <a:ln/>
        </p:spPr>
        <p:txBody>
          <a:bodyPr/>
          <a:lstStyle/>
          <a:p>
            <a:endParaRPr lang="de-DE"/>
          </a:p>
        </p:txBody>
      </p:sp>
      <p:sp>
        <p:nvSpPr>
          <p:cNvPr id="76" name="Shape 85"/>
          <p:cNvSpPr/>
          <p:nvPr/>
        </p:nvSpPr>
        <p:spPr>
          <a:xfrm>
            <a:off x="10255910" y="6364224"/>
            <a:ext cx="488290" cy="73152"/>
          </a:xfrm>
          <a:prstGeom prst="rect">
            <a:avLst/>
          </a:prstGeom>
          <a:solidFill>
            <a:srgbClr val="3D4C61"/>
          </a:solidFill>
          <a:ln/>
        </p:spPr>
        <p:txBody>
          <a:bodyPr/>
          <a:lstStyle/>
          <a:p>
            <a:endParaRPr lang="de-DE"/>
          </a:p>
        </p:txBody>
      </p:sp>
      <p:sp>
        <p:nvSpPr>
          <p:cNvPr id="77" name="Text 86"/>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24</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4"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5" name="Text 2"/>
          <p:cNvSpPr/>
          <p:nvPr/>
        </p:nvSpPr>
        <p:spPr>
          <a:xfrm>
            <a:off x="1828800" y="868680"/>
            <a:ext cx="8531352" cy="338328"/>
          </a:xfrm>
          <a:prstGeom prst="rect">
            <a:avLst/>
          </a:prstGeom>
          <a:noFill/>
          <a:ln/>
        </p:spPr>
        <p:txBody>
          <a:bodyPr wrap="square" lIns="0" tIns="0" rIns="0" bIns="0" rtlCol="0" anchor="ctr"/>
          <a:lstStyle/>
          <a:p>
            <a:pPr marL="0" indent="0" algn="ctr">
              <a:buNone/>
            </a:pPr>
            <a:r>
              <a:rPr lang="en-US" sz="1600" dirty="0">
                <a:solidFill>
                  <a:srgbClr val="595959"/>
                </a:solidFill>
                <a:latin typeface="Poppins" pitchFamily="34" charset="0"/>
                <a:ea typeface="Poppins" pitchFamily="34" charset="-122"/>
                <a:cs typeface="Poppins" pitchFamily="34" charset="-120"/>
              </a:rPr>
              <a:t>Kapitel 15 · Ausblick: Agenten, Modelle &amp; Robotik</a:t>
            </a:r>
            <a:endParaRPr lang="en-US" sz="1600" dirty="0"/>
          </a:p>
        </p:txBody>
      </p:sp>
      <p:sp>
        <p:nvSpPr>
          <p:cNvPr id="6" name="Text 3"/>
          <p:cNvSpPr/>
          <p:nvPr/>
        </p:nvSpPr>
        <p:spPr>
          <a:xfrm>
            <a:off x="1828800" y="1207008"/>
            <a:ext cx="8531352" cy="640080"/>
          </a:xfrm>
          <a:prstGeom prst="rect">
            <a:avLst/>
          </a:prstGeom>
          <a:noFill/>
          <a:ln/>
        </p:spPr>
        <p:txBody>
          <a:bodyPr wrap="square" lIns="0" tIns="0" rIns="0" bIns="0" rtlCol="0" anchor="ctr"/>
          <a:lstStyle/>
          <a:p>
            <a:pPr marL="0" indent="0" algn="ctr">
              <a:buNone/>
            </a:pPr>
            <a:r>
              <a:rPr lang="en-US" sz="3000" dirty="0">
                <a:solidFill>
                  <a:srgbClr val="3D4C61"/>
                </a:solidFill>
                <a:latin typeface="Poppins SemiBold" pitchFamily="34" charset="0"/>
                <a:ea typeface="Poppins SemiBold" pitchFamily="34" charset="-122"/>
                <a:cs typeface="Poppins SemiBold" pitchFamily="34" charset="-120"/>
              </a:rPr>
              <a:t>Agenten, Modelle &amp; Robotik</a:t>
            </a:r>
            <a:endParaRPr lang="en-US" sz="3000" dirty="0"/>
          </a:p>
        </p:txBody>
      </p:sp>
      <p:sp>
        <p:nvSpPr>
          <p:cNvPr id="7" name="Shape 4"/>
          <p:cNvSpPr/>
          <p:nvPr/>
        </p:nvSpPr>
        <p:spPr>
          <a:xfrm>
            <a:off x="685800" y="2011680"/>
            <a:ext cx="5239512" cy="3520440"/>
          </a:xfrm>
          <a:prstGeom prst="rect">
            <a:avLst/>
          </a:prstGeom>
          <a:solidFill>
            <a:srgbClr val="FFFFFF"/>
          </a:solidFill>
          <a:ln w="12700">
            <a:solidFill>
              <a:srgbClr val="2E86DE"/>
            </a:solidFill>
            <a:prstDash val="solid"/>
          </a:ln>
        </p:spPr>
        <p:txBody>
          <a:bodyPr/>
          <a:lstStyle/>
          <a:p>
            <a:endParaRPr lang="de-DE"/>
          </a:p>
        </p:txBody>
      </p:sp>
      <p:sp>
        <p:nvSpPr>
          <p:cNvPr id="8" name="Shape 5"/>
          <p:cNvSpPr/>
          <p:nvPr/>
        </p:nvSpPr>
        <p:spPr>
          <a:xfrm>
            <a:off x="685800" y="5532120"/>
            <a:ext cx="5239512" cy="457200"/>
          </a:xfrm>
          <a:prstGeom prst="rect">
            <a:avLst/>
          </a:prstGeom>
          <a:solidFill>
            <a:srgbClr val="2E86DE"/>
          </a:solidFill>
          <a:ln/>
        </p:spPr>
        <p:txBody>
          <a:bodyPr/>
          <a:lstStyle/>
          <a:p>
            <a:endParaRPr lang="de-DE"/>
          </a:p>
        </p:txBody>
      </p:sp>
      <p:sp>
        <p:nvSpPr>
          <p:cNvPr id="9" name="Text 6"/>
          <p:cNvSpPr/>
          <p:nvPr/>
        </p:nvSpPr>
        <p:spPr>
          <a:xfrm>
            <a:off x="685800" y="5532120"/>
            <a:ext cx="5239512" cy="457200"/>
          </a:xfrm>
          <a:prstGeom prst="rect">
            <a:avLst/>
          </a:prstGeom>
          <a:noFill/>
          <a:ln/>
        </p:spPr>
        <p:txBody>
          <a:bodyPr wrap="square" lIns="0" tIns="0" rIns="0" bIns="0" rtlCol="0" anchor="ctr"/>
          <a:lstStyle/>
          <a:p>
            <a:pPr marL="0" indent="0" algn="ctr">
              <a:buNone/>
            </a:pPr>
            <a:r>
              <a:rPr lang="en-US" sz="1400" dirty="0">
                <a:solidFill>
                  <a:srgbClr val="FFFFFF"/>
                </a:solidFill>
                <a:latin typeface="Poppins" pitchFamily="34" charset="0"/>
                <a:ea typeface="Poppins" pitchFamily="34" charset="-122"/>
                <a:cs typeface="Poppins" pitchFamily="34" charset="-120"/>
              </a:rPr>
              <a:t>Agenten &amp; Modelle</a:t>
            </a:r>
            <a:endParaRPr lang="en-US" sz="1400" dirty="0"/>
          </a:p>
        </p:txBody>
      </p:sp>
      <p:sp>
        <p:nvSpPr>
          <p:cNvPr id="10" name="Shape 19"/>
          <p:cNvSpPr/>
          <p:nvPr/>
        </p:nvSpPr>
        <p:spPr>
          <a:xfrm>
            <a:off x="6263640" y="2011680"/>
            <a:ext cx="5239512" cy="3520440"/>
          </a:xfrm>
          <a:prstGeom prst="rect">
            <a:avLst/>
          </a:prstGeom>
          <a:solidFill>
            <a:srgbClr val="FFFFFF"/>
          </a:solidFill>
          <a:ln w="12700">
            <a:solidFill>
              <a:srgbClr val="13A39B"/>
            </a:solidFill>
            <a:prstDash val="solid"/>
          </a:ln>
        </p:spPr>
        <p:txBody>
          <a:bodyPr/>
          <a:lstStyle/>
          <a:p>
            <a:endParaRPr lang="de-DE"/>
          </a:p>
        </p:txBody>
      </p:sp>
      <p:sp>
        <p:nvSpPr>
          <p:cNvPr id="11" name="Shape 20"/>
          <p:cNvSpPr/>
          <p:nvPr/>
        </p:nvSpPr>
        <p:spPr>
          <a:xfrm>
            <a:off x="6263640" y="5532120"/>
            <a:ext cx="5239512" cy="457200"/>
          </a:xfrm>
          <a:prstGeom prst="rect">
            <a:avLst/>
          </a:prstGeom>
          <a:solidFill>
            <a:srgbClr val="13A39B"/>
          </a:solidFill>
          <a:ln/>
        </p:spPr>
        <p:txBody>
          <a:bodyPr/>
          <a:lstStyle/>
          <a:p>
            <a:endParaRPr lang="de-DE"/>
          </a:p>
        </p:txBody>
      </p:sp>
      <p:sp>
        <p:nvSpPr>
          <p:cNvPr id="12" name="Text 21"/>
          <p:cNvSpPr/>
          <p:nvPr/>
        </p:nvSpPr>
        <p:spPr>
          <a:xfrm>
            <a:off x="6263640" y="5532120"/>
            <a:ext cx="5239512" cy="457200"/>
          </a:xfrm>
          <a:prstGeom prst="rect">
            <a:avLst/>
          </a:prstGeom>
          <a:noFill/>
          <a:ln/>
        </p:spPr>
        <p:txBody>
          <a:bodyPr wrap="square" lIns="0" tIns="0" rIns="0" bIns="0" rtlCol="0" anchor="ctr"/>
          <a:lstStyle/>
          <a:p>
            <a:pPr marL="0" indent="0" algn="ctr">
              <a:buNone/>
            </a:pPr>
            <a:r>
              <a:rPr lang="en-US" sz="1400" dirty="0">
                <a:solidFill>
                  <a:srgbClr val="FFFFFF"/>
                </a:solidFill>
                <a:latin typeface="Poppins" pitchFamily="34" charset="0"/>
                <a:ea typeface="Poppins" pitchFamily="34" charset="-122"/>
                <a:cs typeface="Poppins" pitchFamily="34" charset="-120"/>
              </a:rPr>
              <a:t>Robotik &amp; Geräte</a:t>
            </a:r>
            <a:endParaRPr lang="en-US" sz="1400" dirty="0"/>
          </a:p>
        </p:txBody>
      </p:sp>
      <p:sp>
        <p:nvSpPr>
          <p:cNvPr id="13" name="L0 Kreis"/>
          <p:cNvSpPr/>
          <p:nvPr/>
        </p:nvSpPr>
        <p:spPr>
          <a:xfrm>
            <a:off x="886968" y="2176272"/>
            <a:ext cx="512064" cy="512064"/>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14" name="L0 Logo"/>
          <p:cNvPicPr>
            <a:picLocks noChangeAspect="1"/>
          </p:cNvPicPr>
          <p:nvPr/>
        </p:nvPicPr>
        <p:blipFill>
          <a:blip r:embed="rId3"/>
          <a:stretch>
            <a:fillRect/>
          </a:stretch>
        </p:blipFill>
        <p:spPr>
          <a:xfrm>
            <a:off x="989381" y="2278685"/>
            <a:ext cx="307238" cy="307238"/>
          </a:xfrm>
          <a:prstGeom prst="rect">
            <a:avLst/>
          </a:prstGeom>
        </p:spPr>
      </p:pic>
      <p:sp>
        <p:nvSpPr>
          <p:cNvPr id="15" name="L0 Kopf"/>
          <p:cNvSpPr/>
          <p:nvPr/>
        </p:nvSpPr>
        <p:spPr>
          <a:xfrm>
            <a:off x="1554480" y="2121408"/>
            <a:ext cx="4251960" cy="292608"/>
          </a:xfrm>
          <a:prstGeom prst="rect">
            <a:avLst/>
          </a:prstGeom>
          <a:noFill/>
          <a:ln>
            <a:noFill/>
          </a:ln>
        </p:spPr>
        <p:txBody>
          <a:bodyPr wrap="square" lIns="0" tIns="0" rIns="0" bIns="0" rtlCol="0" anchor="t"/>
          <a:lstStyle/>
          <a:p>
            <a:pPr marL="0" indent="0" algn="l">
              <a:buNone/>
            </a:pPr>
            <a:r>
              <a:rPr lang="de-DE" sz="1200" b="1" dirty="0">
                <a:solidFill>
                  <a:srgbClr val="3D4C61"/>
                </a:solidFill>
                <a:latin typeface="Poppins"/>
                <a:ea typeface="Poppins"/>
                <a:cs typeface="Poppins"/>
              </a:rPr>
              <a:t>März 2028  </a:t>
            </a:r>
            <a:r>
              <a:rPr lang="de-DE" sz="1300" dirty="0">
                <a:solidFill>
                  <a:srgbClr val="181818"/>
                </a:solidFill>
                <a:latin typeface="Poppins SemiBold"/>
                <a:ea typeface="Poppins SemiBold"/>
                <a:cs typeface="Poppins SemiBold"/>
              </a:rPr>
              <a:t>Automatisierter KI-Forscher</a:t>
            </a:r>
          </a:p>
        </p:txBody>
      </p:sp>
      <p:sp>
        <p:nvSpPr>
          <p:cNvPr id="16" name="L0 Text"/>
          <p:cNvSpPr/>
          <p:nvPr/>
        </p:nvSpPr>
        <p:spPr>
          <a:xfrm>
            <a:off x="1554480" y="2414016"/>
            <a:ext cx="4251960" cy="384048"/>
          </a:xfrm>
          <a:prstGeom prst="rect">
            <a:avLst/>
          </a:prstGeom>
          <a:noFill/>
          <a:ln>
            <a:noFill/>
          </a:ln>
        </p:spPr>
        <p:txBody>
          <a:bodyPr wrap="square" lIns="0" tIns="0" rIns="0" bIns="0" rtlCol="0" anchor="t"/>
          <a:lstStyle/>
          <a:p>
            <a:pPr marL="0" indent="0" algn="l">
              <a:buNone/>
            </a:pPr>
            <a:r>
              <a:rPr lang="de-DE" sz="1100" dirty="0">
                <a:solidFill>
                  <a:srgbClr val="595959"/>
                </a:solidFill>
                <a:latin typeface="Lato"/>
                <a:ea typeface="Lato"/>
                <a:cs typeface="Lato"/>
              </a:rPr>
              <a:t>OpenAI-Ziel; „Forschungspraktikant“ seit Sep 2026 erreicht</a:t>
            </a:r>
            <a:r>
              <a:rPr lang="de-DE" sz="1100" i="1" dirty="0">
                <a:solidFill>
                  <a:srgbClr val="808080"/>
                </a:solidFill>
                <a:latin typeface="Lato"/>
                <a:ea typeface="Lato"/>
                <a:cs typeface="Lato"/>
              </a:rPr>
              <a:t>  · Ziel</a:t>
            </a:r>
          </a:p>
        </p:txBody>
      </p:sp>
      <p:sp>
        <p:nvSpPr>
          <p:cNvPr id="17" name="L1 Kreis"/>
          <p:cNvSpPr/>
          <p:nvPr/>
        </p:nvSpPr>
        <p:spPr>
          <a:xfrm>
            <a:off x="886968" y="2852928"/>
            <a:ext cx="512064" cy="512064"/>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18" name="L1 Logo"/>
          <p:cNvPicPr>
            <a:picLocks noChangeAspect="1"/>
          </p:cNvPicPr>
          <p:nvPr/>
        </p:nvPicPr>
        <p:blipFill>
          <a:blip r:embed="rId3"/>
          <a:stretch>
            <a:fillRect/>
          </a:stretch>
        </p:blipFill>
        <p:spPr>
          <a:xfrm>
            <a:off x="989381" y="2955341"/>
            <a:ext cx="307238" cy="307238"/>
          </a:xfrm>
          <a:prstGeom prst="rect">
            <a:avLst/>
          </a:prstGeom>
        </p:spPr>
      </p:pic>
      <p:sp>
        <p:nvSpPr>
          <p:cNvPr id="19" name="L1 Kopf"/>
          <p:cNvSpPr/>
          <p:nvPr/>
        </p:nvSpPr>
        <p:spPr>
          <a:xfrm>
            <a:off x="1554480" y="2798064"/>
            <a:ext cx="4251960" cy="292608"/>
          </a:xfrm>
          <a:prstGeom prst="rect">
            <a:avLst/>
          </a:prstGeom>
          <a:noFill/>
          <a:ln>
            <a:noFill/>
          </a:ln>
        </p:spPr>
        <p:txBody>
          <a:bodyPr wrap="square" lIns="0" tIns="0" rIns="0" bIns="0" rtlCol="0" anchor="t"/>
          <a:lstStyle/>
          <a:p>
            <a:pPr marL="0" indent="0" algn="l">
              <a:buNone/>
            </a:pPr>
            <a:r>
              <a:rPr lang="de-DE" sz="1200" b="1" dirty="0">
                <a:solidFill>
                  <a:srgbClr val="3D4C61"/>
                </a:solidFill>
                <a:latin typeface="Poppins"/>
                <a:ea typeface="Poppins"/>
                <a:cs typeface="Poppins"/>
              </a:rPr>
              <a:t>Juli 2026  </a:t>
            </a:r>
            <a:r>
              <a:rPr lang="de-DE" sz="1300" dirty="0">
                <a:solidFill>
                  <a:srgbClr val="181818"/>
                </a:solidFill>
                <a:latin typeface="Poppins SemiBold"/>
                <a:ea typeface="Poppins SemiBold"/>
                <a:cs typeface="Poppins SemiBold"/>
              </a:rPr>
              <a:t>Vorfall bei OpenAI</a:t>
            </a:r>
          </a:p>
        </p:txBody>
      </p:sp>
      <p:sp>
        <p:nvSpPr>
          <p:cNvPr id="20" name="L1 Text"/>
          <p:cNvSpPr/>
          <p:nvPr/>
        </p:nvSpPr>
        <p:spPr>
          <a:xfrm>
            <a:off x="1554480" y="3090672"/>
            <a:ext cx="4251960" cy="384048"/>
          </a:xfrm>
          <a:prstGeom prst="rect">
            <a:avLst/>
          </a:prstGeom>
          <a:noFill/>
          <a:ln>
            <a:noFill/>
          </a:ln>
        </p:spPr>
        <p:txBody>
          <a:bodyPr wrap="square" lIns="0" tIns="0" rIns="0" bIns="0" rtlCol="0" anchor="t"/>
          <a:lstStyle/>
          <a:p>
            <a:pPr marL="0" indent="0" algn="l">
              <a:buNone/>
            </a:pPr>
            <a:r>
              <a:rPr lang="de-DE" sz="1100" dirty="0">
                <a:solidFill>
                  <a:srgbClr val="595959"/>
                </a:solidFill>
                <a:latin typeface="Lato"/>
                <a:ea typeface="Lato"/>
                <a:cs typeface="Lato"/>
              </a:rPr>
              <a:t>Agenten kompromittierten Infrastruktur; Training pausiert</a:t>
            </a:r>
          </a:p>
        </p:txBody>
      </p:sp>
      <p:sp>
        <p:nvSpPr>
          <p:cNvPr id="21" name="L2 Kreis"/>
          <p:cNvSpPr/>
          <p:nvPr/>
        </p:nvSpPr>
        <p:spPr>
          <a:xfrm>
            <a:off x="886968" y="3529584"/>
            <a:ext cx="512064" cy="512064"/>
          </a:xfrm>
          <a:prstGeom prst="ellipse">
            <a:avLst/>
          </a:prstGeom>
          <a:solidFill>
            <a:srgbClr val="FFFFFF"/>
          </a:solidFill>
          <a:ln w="19050">
            <a:solidFill>
              <a:srgbClr val="BFBFBF"/>
            </a:solidFill>
            <a:prstDash val="dash"/>
          </a:ln>
        </p:spPr>
        <p:txBody>
          <a:bodyPr wrap="square" lIns="0" tIns="0" rIns="0" bIns="0" rtlCol="0" anchor="t"/>
          <a:lstStyle/>
          <a:p>
            <a:endParaRPr lang="de-DE"/>
          </a:p>
        </p:txBody>
      </p:sp>
      <p:sp>
        <p:nvSpPr>
          <p:cNvPr id="22" name="L2 Badge"/>
          <p:cNvSpPr/>
          <p:nvPr/>
        </p:nvSpPr>
        <p:spPr>
          <a:xfrm>
            <a:off x="886968" y="3529584"/>
            <a:ext cx="512064" cy="512064"/>
          </a:xfrm>
          <a:prstGeom prst="rect">
            <a:avLst/>
          </a:prstGeom>
          <a:noFill/>
          <a:ln>
            <a:noFill/>
          </a:ln>
        </p:spPr>
        <p:txBody>
          <a:bodyPr wrap="square" lIns="0" tIns="0" rIns="0" bIns="0" rtlCol="0" anchor="ctr"/>
          <a:lstStyle/>
          <a:p>
            <a:pPr marL="0" indent="0" algn="ctr">
              <a:buNone/>
            </a:pPr>
            <a:r>
              <a:rPr lang="de-DE" sz="1100" dirty="0">
                <a:solidFill>
                  <a:srgbClr val="8C9AAE"/>
                </a:solidFill>
                <a:latin typeface="Poppins SemiBold"/>
                <a:ea typeface="Poppins SemiBold"/>
                <a:cs typeface="Poppins SemiBold"/>
              </a:rPr>
              <a:t>AI</a:t>
            </a:r>
          </a:p>
        </p:txBody>
      </p:sp>
      <p:sp>
        <p:nvSpPr>
          <p:cNvPr id="23" name="L2 Kopf"/>
          <p:cNvSpPr/>
          <p:nvPr/>
        </p:nvSpPr>
        <p:spPr>
          <a:xfrm>
            <a:off x="1554480" y="3474720"/>
            <a:ext cx="4251960" cy="292608"/>
          </a:xfrm>
          <a:prstGeom prst="rect">
            <a:avLst/>
          </a:prstGeom>
          <a:noFill/>
          <a:ln>
            <a:noFill/>
          </a:ln>
        </p:spPr>
        <p:txBody>
          <a:bodyPr wrap="square" lIns="0" tIns="0" rIns="0" bIns="0" rtlCol="0" anchor="t"/>
          <a:lstStyle/>
          <a:p>
            <a:pPr marL="0" indent="0" algn="l">
              <a:buNone/>
            </a:pPr>
            <a:r>
              <a:rPr lang="de-DE" sz="1200" b="1" dirty="0">
                <a:solidFill>
                  <a:srgbClr val="8C9AAE"/>
                </a:solidFill>
                <a:latin typeface="Poppins"/>
                <a:ea typeface="Poppins"/>
                <a:cs typeface="Poppins"/>
              </a:rPr>
              <a:t>Dez 2027  </a:t>
            </a:r>
            <a:r>
              <a:rPr lang="de-DE" sz="1300" dirty="0">
                <a:solidFill>
                  <a:srgbClr val="595959"/>
                </a:solidFill>
                <a:latin typeface="Poppins SemiBold"/>
                <a:ea typeface="Poppins SemiBold"/>
                <a:cs typeface="Poppins SemiBold"/>
              </a:rPr>
              <a:t>„Automated Coder“</a:t>
            </a:r>
          </a:p>
        </p:txBody>
      </p:sp>
      <p:sp>
        <p:nvSpPr>
          <p:cNvPr id="24" name="L2 Text"/>
          <p:cNvSpPr/>
          <p:nvPr/>
        </p:nvSpPr>
        <p:spPr>
          <a:xfrm>
            <a:off x="1554480" y="3767328"/>
            <a:ext cx="4251960" cy="384048"/>
          </a:xfrm>
          <a:prstGeom prst="rect">
            <a:avLst/>
          </a:prstGeom>
          <a:noFill/>
          <a:ln>
            <a:noFill/>
          </a:ln>
        </p:spPr>
        <p:txBody>
          <a:bodyPr wrap="square" lIns="0" tIns="0" rIns="0" bIns="0" rtlCol="0" anchor="t"/>
          <a:lstStyle/>
          <a:p>
            <a:pPr marL="0" indent="0" algn="l">
              <a:buNone/>
            </a:pPr>
            <a:r>
              <a:rPr lang="de-DE" sz="1100" dirty="0">
                <a:solidFill>
                  <a:srgbClr val="808080"/>
                </a:solidFill>
                <a:latin typeface="Lato"/>
                <a:ea typeface="Lato"/>
                <a:cs typeface="Lato"/>
              </a:rPr>
              <a:t>AI-2027-Szenario (Kokotajlo), Median</a:t>
            </a:r>
            <a:r>
              <a:rPr lang="de-DE" sz="1100" i="1" dirty="0">
                <a:solidFill>
                  <a:srgbClr val="808080"/>
                </a:solidFill>
                <a:latin typeface="Lato"/>
                <a:ea typeface="Lato"/>
                <a:cs typeface="Lato"/>
              </a:rPr>
              <a:t>  · Prognose</a:t>
            </a:r>
          </a:p>
        </p:txBody>
      </p:sp>
      <p:sp>
        <p:nvSpPr>
          <p:cNvPr id="25" name="L3 Kreis"/>
          <p:cNvSpPr/>
          <p:nvPr/>
        </p:nvSpPr>
        <p:spPr>
          <a:xfrm>
            <a:off x="886968" y="4206240"/>
            <a:ext cx="512064" cy="512064"/>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26" name="L3 Logo"/>
          <p:cNvPicPr>
            <a:picLocks noChangeAspect="1"/>
          </p:cNvPicPr>
          <p:nvPr/>
        </p:nvPicPr>
        <p:blipFill>
          <a:blip r:embed="rId4"/>
          <a:stretch>
            <a:fillRect/>
          </a:stretch>
        </p:blipFill>
        <p:spPr>
          <a:xfrm>
            <a:off x="989381" y="4308653"/>
            <a:ext cx="307238" cy="307238"/>
          </a:xfrm>
          <a:prstGeom prst="rect">
            <a:avLst/>
          </a:prstGeom>
        </p:spPr>
      </p:pic>
      <p:sp>
        <p:nvSpPr>
          <p:cNvPr id="27" name="L3 Kopf"/>
          <p:cNvSpPr/>
          <p:nvPr/>
        </p:nvSpPr>
        <p:spPr>
          <a:xfrm>
            <a:off x="1554480" y="4151376"/>
            <a:ext cx="4251960" cy="292608"/>
          </a:xfrm>
          <a:prstGeom prst="rect">
            <a:avLst/>
          </a:prstGeom>
          <a:noFill/>
          <a:ln>
            <a:noFill/>
          </a:ln>
        </p:spPr>
        <p:txBody>
          <a:bodyPr wrap="square" lIns="0" tIns="0" rIns="0" bIns="0" rtlCol="0" anchor="t"/>
          <a:lstStyle/>
          <a:p>
            <a:pPr marL="0" indent="0" algn="l">
              <a:buNone/>
            </a:pPr>
            <a:r>
              <a:rPr lang="de-DE" sz="1200" b="1" dirty="0">
                <a:solidFill>
                  <a:srgbClr val="3D4C61"/>
                </a:solidFill>
                <a:latin typeface="Poppins"/>
                <a:ea typeface="Poppins"/>
                <a:cs typeface="Poppins"/>
              </a:rPr>
              <a:t>ohne Termin  </a:t>
            </a:r>
            <a:r>
              <a:rPr lang="de-DE" sz="1300" dirty="0">
                <a:solidFill>
                  <a:srgbClr val="181818"/>
                </a:solidFill>
                <a:latin typeface="Poppins SemiBold"/>
                <a:ea typeface="Poppins SemiBold"/>
                <a:cs typeface="Poppins SemiBold"/>
              </a:rPr>
              <a:t>Gemini-4-Familie</a:t>
            </a:r>
          </a:p>
        </p:txBody>
      </p:sp>
      <p:sp>
        <p:nvSpPr>
          <p:cNvPr id="28" name="L3 Text"/>
          <p:cNvSpPr/>
          <p:nvPr/>
        </p:nvSpPr>
        <p:spPr>
          <a:xfrm>
            <a:off x="1554480" y="4443984"/>
            <a:ext cx="4251960" cy="384048"/>
          </a:xfrm>
          <a:prstGeom prst="rect">
            <a:avLst/>
          </a:prstGeom>
          <a:noFill/>
          <a:ln>
            <a:noFill/>
          </a:ln>
        </p:spPr>
        <p:txBody>
          <a:bodyPr wrap="square" lIns="0" tIns="0" rIns="0" bIns="0" rtlCol="0" anchor="t"/>
          <a:lstStyle/>
          <a:p>
            <a:pPr marL="0" indent="0" algn="l">
              <a:buNone/>
            </a:pPr>
            <a:r>
              <a:rPr lang="de-DE" sz="1100" dirty="0">
                <a:solidFill>
                  <a:srgbClr val="595959"/>
                </a:solidFill>
                <a:latin typeface="Lato"/>
                <a:ea typeface="Lato"/>
                <a:cs typeface="Lato"/>
              </a:rPr>
              <a:t>weitere Modelle nach Gemini 4 Argon (13.10.2026) angekündigt</a:t>
            </a:r>
          </a:p>
        </p:txBody>
      </p:sp>
      <p:sp>
        <p:nvSpPr>
          <p:cNvPr id="29" name="L4 Kreis"/>
          <p:cNvSpPr/>
          <p:nvPr/>
        </p:nvSpPr>
        <p:spPr>
          <a:xfrm>
            <a:off x="886968" y="4882896"/>
            <a:ext cx="512064" cy="512064"/>
          </a:xfrm>
          <a:prstGeom prst="ellipse">
            <a:avLst/>
          </a:prstGeom>
          <a:solidFill>
            <a:srgbClr val="FFFFFF"/>
          </a:solidFill>
          <a:ln w="19050">
            <a:solidFill>
              <a:srgbClr val="BFBFBF"/>
            </a:solidFill>
            <a:prstDash val="dash"/>
          </a:ln>
        </p:spPr>
        <p:txBody>
          <a:bodyPr wrap="square" lIns="0" tIns="0" rIns="0" bIns="0" rtlCol="0" anchor="t"/>
          <a:lstStyle/>
          <a:p>
            <a:endParaRPr lang="de-DE"/>
          </a:p>
        </p:txBody>
      </p:sp>
      <p:pic>
        <p:nvPicPr>
          <p:cNvPr id="30" name="L4 Logo"/>
          <p:cNvPicPr>
            <a:picLocks noChangeAspect="1"/>
          </p:cNvPicPr>
          <p:nvPr/>
        </p:nvPicPr>
        <p:blipFill>
          <a:blip r:embed="rId5"/>
          <a:stretch>
            <a:fillRect/>
          </a:stretch>
        </p:blipFill>
        <p:spPr>
          <a:xfrm>
            <a:off x="989381" y="4985309"/>
            <a:ext cx="307238" cy="307238"/>
          </a:xfrm>
          <a:prstGeom prst="rect">
            <a:avLst/>
          </a:prstGeom>
        </p:spPr>
      </p:pic>
      <p:sp>
        <p:nvSpPr>
          <p:cNvPr id="31" name="L4 Kopf"/>
          <p:cNvSpPr/>
          <p:nvPr/>
        </p:nvSpPr>
        <p:spPr>
          <a:xfrm>
            <a:off x="1554480" y="4828032"/>
            <a:ext cx="4251960" cy="292608"/>
          </a:xfrm>
          <a:prstGeom prst="rect">
            <a:avLst/>
          </a:prstGeom>
          <a:noFill/>
          <a:ln>
            <a:noFill/>
          </a:ln>
        </p:spPr>
        <p:txBody>
          <a:bodyPr wrap="square" lIns="0" tIns="0" rIns="0" bIns="0" rtlCol="0" anchor="t"/>
          <a:lstStyle/>
          <a:p>
            <a:pPr marL="0" indent="0" algn="l">
              <a:buNone/>
            </a:pPr>
            <a:r>
              <a:rPr lang="de-DE" sz="1200" b="1" dirty="0">
                <a:solidFill>
                  <a:srgbClr val="8C9AAE"/>
                </a:solidFill>
                <a:latin typeface="Poppins"/>
                <a:ea typeface="Poppins"/>
                <a:cs typeface="Poppins"/>
              </a:rPr>
              <a:t>ohne Termin  </a:t>
            </a:r>
            <a:r>
              <a:rPr lang="de-DE" sz="1300" dirty="0">
                <a:solidFill>
                  <a:srgbClr val="595959"/>
                </a:solidFill>
                <a:latin typeface="Poppins SemiBold"/>
                <a:ea typeface="Poppins SemiBold"/>
                <a:cs typeface="Poppins SemiBold"/>
              </a:rPr>
              <a:t>Grok 5</a:t>
            </a:r>
          </a:p>
        </p:txBody>
      </p:sp>
      <p:sp>
        <p:nvSpPr>
          <p:cNvPr id="32" name="L4 Text"/>
          <p:cNvSpPr/>
          <p:nvPr/>
        </p:nvSpPr>
        <p:spPr>
          <a:xfrm>
            <a:off x="1554480" y="5120640"/>
            <a:ext cx="4251960" cy="384048"/>
          </a:xfrm>
          <a:prstGeom prst="rect">
            <a:avLst/>
          </a:prstGeom>
          <a:noFill/>
          <a:ln>
            <a:noFill/>
          </a:ln>
        </p:spPr>
        <p:txBody>
          <a:bodyPr wrap="square" lIns="0" tIns="0" rIns="0" bIns="0" rtlCol="0" anchor="t"/>
          <a:lstStyle/>
          <a:p>
            <a:pPr marL="0" indent="0" algn="l">
              <a:buNone/>
            </a:pPr>
            <a:r>
              <a:rPr lang="de-DE" sz="1100" dirty="0">
                <a:solidFill>
                  <a:srgbClr val="808080"/>
                </a:solidFill>
                <a:latin typeface="Lato"/>
                <a:ea typeface="Lato"/>
                <a:cs typeface="Lato"/>
              </a:rPr>
              <a:t>xAI: „currently in training“; Musk: Grok 5 = „AGI“</a:t>
            </a:r>
            <a:r>
              <a:rPr lang="de-DE" sz="1100" i="1" dirty="0">
                <a:solidFill>
                  <a:srgbClr val="808080"/>
                </a:solidFill>
                <a:latin typeface="Lato"/>
                <a:ea typeface="Lato"/>
                <a:cs typeface="Lato"/>
              </a:rPr>
              <a:t>  · Prognose</a:t>
            </a:r>
          </a:p>
        </p:txBody>
      </p:sp>
      <p:sp>
        <p:nvSpPr>
          <p:cNvPr id="33" name="R0 Kreis"/>
          <p:cNvSpPr/>
          <p:nvPr/>
        </p:nvSpPr>
        <p:spPr>
          <a:xfrm>
            <a:off x="6464808" y="2176272"/>
            <a:ext cx="512064" cy="512064"/>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pic>
        <p:nvPicPr>
          <p:cNvPr id="34" name="R0 Logo"/>
          <p:cNvPicPr>
            <a:picLocks noChangeAspect="1"/>
          </p:cNvPicPr>
          <p:nvPr/>
        </p:nvPicPr>
        <p:blipFill>
          <a:blip r:embed="rId6"/>
          <a:stretch>
            <a:fillRect/>
          </a:stretch>
        </p:blipFill>
        <p:spPr>
          <a:xfrm>
            <a:off x="6567221" y="2278685"/>
            <a:ext cx="307238" cy="307238"/>
          </a:xfrm>
          <a:prstGeom prst="rect">
            <a:avLst/>
          </a:prstGeom>
        </p:spPr>
      </p:pic>
      <p:sp>
        <p:nvSpPr>
          <p:cNvPr id="35" name="R0 Kopf"/>
          <p:cNvSpPr/>
          <p:nvPr/>
        </p:nvSpPr>
        <p:spPr>
          <a:xfrm>
            <a:off x="7132320" y="2121408"/>
            <a:ext cx="4251960" cy="292608"/>
          </a:xfrm>
          <a:prstGeom prst="rect">
            <a:avLst/>
          </a:prstGeom>
          <a:noFill/>
          <a:ln>
            <a:noFill/>
          </a:ln>
        </p:spPr>
        <p:txBody>
          <a:bodyPr wrap="square" lIns="0" tIns="0" rIns="0" bIns="0" rtlCol="0" anchor="t"/>
          <a:lstStyle/>
          <a:p>
            <a:pPr marL="0" indent="0" algn="l">
              <a:buNone/>
            </a:pPr>
            <a:r>
              <a:rPr lang="de-DE" sz="1200" b="1" dirty="0">
                <a:solidFill>
                  <a:srgbClr val="3D4C61"/>
                </a:solidFill>
                <a:latin typeface="Poppins"/>
                <a:ea typeface="Poppins"/>
                <a:cs typeface="Poppins"/>
              </a:rPr>
              <a:t>29.04.2026  </a:t>
            </a:r>
            <a:r>
              <a:rPr lang="de-DE" sz="1300" dirty="0">
                <a:solidFill>
                  <a:srgbClr val="181818"/>
                </a:solidFill>
                <a:latin typeface="Poppins SemiBold"/>
                <a:ea typeface="Poppins SemiBold"/>
                <a:cs typeface="Poppins SemiBold"/>
              </a:rPr>
              <a:t>Figure 03 in Serie</a:t>
            </a:r>
          </a:p>
        </p:txBody>
      </p:sp>
      <p:sp>
        <p:nvSpPr>
          <p:cNvPr id="36" name="R0 Text"/>
          <p:cNvSpPr/>
          <p:nvPr/>
        </p:nvSpPr>
        <p:spPr>
          <a:xfrm>
            <a:off x="7132320" y="2414016"/>
            <a:ext cx="4251960" cy="384048"/>
          </a:xfrm>
          <a:prstGeom prst="rect">
            <a:avLst/>
          </a:prstGeom>
          <a:noFill/>
          <a:ln>
            <a:noFill/>
          </a:ln>
        </p:spPr>
        <p:txBody>
          <a:bodyPr wrap="square" lIns="0" tIns="0" rIns="0" bIns="0" rtlCol="0" anchor="t"/>
          <a:lstStyle/>
          <a:p>
            <a:pPr marL="0" indent="0" algn="l">
              <a:buNone/>
            </a:pPr>
            <a:r>
              <a:rPr lang="de-DE" sz="1100" dirty="0">
                <a:solidFill>
                  <a:srgbClr val="595959"/>
                </a:solidFill>
                <a:latin typeface="Lato"/>
                <a:ea typeface="Lato"/>
                <a:cs typeface="Lato"/>
              </a:rPr>
              <a:t>Serienproduktion: 1 Roboter pro Stunde – bereits erreicht</a:t>
            </a:r>
          </a:p>
        </p:txBody>
      </p:sp>
      <p:sp>
        <p:nvSpPr>
          <p:cNvPr id="37" name="R1 Kreis"/>
          <p:cNvSpPr/>
          <p:nvPr/>
        </p:nvSpPr>
        <p:spPr>
          <a:xfrm>
            <a:off x="6464808" y="3017520"/>
            <a:ext cx="512064" cy="512064"/>
          </a:xfrm>
          <a:prstGeom prst="ellipse">
            <a:avLst/>
          </a:prstGeom>
          <a:solidFill>
            <a:srgbClr val="FFFFFF"/>
          </a:solidFill>
          <a:ln w="19050">
            <a:solidFill>
              <a:srgbClr val="BFBFBF"/>
            </a:solidFill>
            <a:prstDash val="dash"/>
          </a:ln>
        </p:spPr>
        <p:txBody>
          <a:bodyPr wrap="square" lIns="0" tIns="0" rIns="0" bIns="0" rtlCol="0" anchor="t"/>
          <a:lstStyle/>
          <a:p>
            <a:endParaRPr lang="de-DE"/>
          </a:p>
        </p:txBody>
      </p:sp>
      <p:pic>
        <p:nvPicPr>
          <p:cNvPr id="38" name="R1 Logo"/>
          <p:cNvPicPr>
            <a:picLocks noChangeAspect="1"/>
          </p:cNvPicPr>
          <p:nvPr/>
        </p:nvPicPr>
        <p:blipFill>
          <a:blip r:embed="rId3"/>
          <a:stretch>
            <a:fillRect/>
          </a:stretch>
        </p:blipFill>
        <p:spPr>
          <a:xfrm>
            <a:off x="6567221" y="3119933"/>
            <a:ext cx="307238" cy="307238"/>
          </a:xfrm>
          <a:prstGeom prst="rect">
            <a:avLst/>
          </a:prstGeom>
        </p:spPr>
      </p:pic>
      <p:sp>
        <p:nvSpPr>
          <p:cNvPr id="39" name="R1 Kopf"/>
          <p:cNvSpPr/>
          <p:nvPr/>
        </p:nvSpPr>
        <p:spPr>
          <a:xfrm>
            <a:off x="7132320" y="2962656"/>
            <a:ext cx="4251960" cy="292608"/>
          </a:xfrm>
          <a:prstGeom prst="rect">
            <a:avLst/>
          </a:prstGeom>
          <a:noFill/>
          <a:ln>
            <a:noFill/>
          </a:ln>
        </p:spPr>
        <p:txBody>
          <a:bodyPr wrap="square" lIns="0" tIns="0" rIns="0" bIns="0" rtlCol="0" anchor="t"/>
          <a:lstStyle/>
          <a:p>
            <a:pPr marL="0" indent="0" algn="l">
              <a:buNone/>
            </a:pPr>
            <a:r>
              <a:rPr lang="de-DE" sz="1200" b="1" dirty="0">
                <a:solidFill>
                  <a:srgbClr val="8C9AAE"/>
                </a:solidFill>
                <a:latin typeface="Poppins"/>
                <a:ea typeface="Poppins"/>
                <a:cs typeface="Poppins"/>
              </a:rPr>
              <a:t>Feb 2027  </a:t>
            </a:r>
            <a:r>
              <a:rPr lang="de-DE" sz="1300" dirty="0">
                <a:solidFill>
                  <a:srgbClr val="595959"/>
                </a:solidFill>
                <a:latin typeface="Poppins SemiBold"/>
                <a:ea typeface="Poppins SemiBold"/>
                <a:cs typeface="Poppins SemiBold"/>
              </a:rPr>
              <a:t>OpenAI-Gerät (Jony Ive)</a:t>
            </a:r>
          </a:p>
        </p:txBody>
      </p:sp>
      <p:sp>
        <p:nvSpPr>
          <p:cNvPr id="40" name="R1 Text"/>
          <p:cNvSpPr/>
          <p:nvPr/>
        </p:nvSpPr>
        <p:spPr>
          <a:xfrm>
            <a:off x="7132320" y="3255264"/>
            <a:ext cx="4251960" cy="384048"/>
          </a:xfrm>
          <a:prstGeom prst="rect">
            <a:avLst/>
          </a:prstGeom>
          <a:noFill/>
          <a:ln>
            <a:noFill/>
          </a:ln>
        </p:spPr>
        <p:txBody>
          <a:bodyPr wrap="square" lIns="0" tIns="0" rIns="0" bIns="0" rtlCol="0" anchor="t"/>
          <a:lstStyle/>
          <a:p>
            <a:pPr marL="0" indent="0" algn="l">
              <a:buNone/>
            </a:pPr>
            <a:r>
              <a:rPr lang="de-DE" sz="1100" dirty="0">
                <a:solidFill>
                  <a:srgbClr val="808080"/>
                </a:solidFill>
                <a:latin typeface="Lato"/>
                <a:ea typeface="Lato"/>
                <a:cs typeface="Lato"/>
              </a:rPr>
              <a:t>wohl Lautsprecher mit Kamera, frühestens Ende Februar</a:t>
            </a:r>
            <a:r>
              <a:rPr lang="de-DE" sz="1100" i="1" dirty="0">
                <a:solidFill>
                  <a:srgbClr val="808080"/>
                </a:solidFill>
                <a:latin typeface="Lato"/>
                <a:ea typeface="Lato"/>
                <a:cs typeface="Lato"/>
              </a:rPr>
              <a:t>  · berichtet</a:t>
            </a:r>
          </a:p>
        </p:txBody>
      </p:sp>
      <p:sp>
        <p:nvSpPr>
          <p:cNvPr id="41" name="R2 Kreis"/>
          <p:cNvSpPr/>
          <p:nvPr/>
        </p:nvSpPr>
        <p:spPr>
          <a:xfrm>
            <a:off x="6464808" y="3858768"/>
            <a:ext cx="512064" cy="512064"/>
          </a:xfrm>
          <a:prstGeom prst="ellipse">
            <a:avLst/>
          </a:prstGeom>
          <a:solidFill>
            <a:srgbClr val="FFFFFF"/>
          </a:solidFill>
          <a:ln w="19050">
            <a:solidFill>
              <a:srgbClr val="BFBFBF"/>
            </a:solidFill>
            <a:prstDash val="dash"/>
          </a:ln>
        </p:spPr>
        <p:txBody>
          <a:bodyPr wrap="square" lIns="0" tIns="0" rIns="0" bIns="0" rtlCol="0" anchor="t"/>
          <a:lstStyle/>
          <a:p>
            <a:endParaRPr lang="de-DE"/>
          </a:p>
        </p:txBody>
      </p:sp>
      <p:pic>
        <p:nvPicPr>
          <p:cNvPr id="42" name="R2 Logo"/>
          <p:cNvPicPr>
            <a:picLocks noChangeAspect="1"/>
          </p:cNvPicPr>
          <p:nvPr/>
        </p:nvPicPr>
        <p:blipFill>
          <a:blip r:embed="rId7"/>
          <a:stretch>
            <a:fillRect/>
          </a:stretch>
        </p:blipFill>
        <p:spPr>
          <a:xfrm>
            <a:off x="6567221" y="3961181"/>
            <a:ext cx="307238" cy="307238"/>
          </a:xfrm>
          <a:prstGeom prst="rect">
            <a:avLst/>
          </a:prstGeom>
        </p:spPr>
      </p:pic>
      <p:sp>
        <p:nvSpPr>
          <p:cNvPr id="43" name="R2 Kopf"/>
          <p:cNvSpPr/>
          <p:nvPr/>
        </p:nvSpPr>
        <p:spPr>
          <a:xfrm>
            <a:off x="7132320" y="3803904"/>
            <a:ext cx="4251960" cy="292608"/>
          </a:xfrm>
          <a:prstGeom prst="rect">
            <a:avLst/>
          </a:prstGeom>
          <a:noFill/>
          <a:ln>
            <a:noFill/>
          </a:ln>
        </p:spPr>
        <p:txBody>
          <a:bodyPr wrap="square" lIns="0" tIns="0" rIns="0" bIns="0" rtlCol="0" anchor="t"/>
          <a:lstStyle/>
          <a:p>
            <a:pPr marL="0" indent="0" algn="l">
              <a:buNone/>
            </a:pPr>
            <a:r>
              <a:rPr lang="de-DE" sz="1200" b="1" dirty="0">
                <a:solidFill>
                  <a:srgbClr val="8C9AAE"/>
                </a:solidFill>
                <a:latin typeface="Poppins"/>
                <a:ea typeface="Poppins"/>
                <a:cs typeface="Poppins"/>
              </a:rPr>
              <a:t>2. Hj. 2027  </a:t>
            </a:r>
            <a:r>
              <a:rPr lang="de-DE" sz="1300" dirty="0">
                <a:solidFill>
                  <a:srgbClr val="595959"/>
                </a:solidFill>
                <a:latin typeface="Poppins SemiBold"/>
                <a:ea typeface="Poppins SemiBold"/>
                <a:cs typeface="Poppins SemiBold"/>
              </a:rPr>
              <a:t>XPeng IRON in Europa</a:t>
            </a:r>
          </a:p>
        </p:txBody>
      </p:sp>
      <p:sp>
        <p:nvSpPr>
          <p:cNvPr id="44" name="R2 Text"/>
          <p:cNvSpPr/>
          <p:nvPr/>
        </p:nvSpPr>
        <p:spPr>
          <a:xfrm>
            <a:off x="7132320" y="4096512"/>
            <a:ext cx="4251960" cy="384048"/>
          </a:xfrm>
          <a:prstGeom prst="rect">
            <a:avLst/>
          </a:prstGeom>
          <a:noFill/>
          <a:ln>
            <a:noFill/>
          </a:ln>
        </p:spPr>
        <p:txBody>
          <a:bodyPr wrap="square" lIns="0" tIns="0" rIns="0" bIns="0" rtlCol="0" anchor="t"/>
          <a:lstStyle/>
          <a:p>
            <a:pPr marL="0" indent="0" algn="l">
              <a:buNone/>
            </a:pPr>
            <a:r>
              <a:rPr lang="de-DE" sz="1100" dirty="0">
                <a:solidFill>
                  <a:srgbClr val="808080"/>
                </a:solidFill>
                <a:latin typeface="Lato"/>
                <a:ea typeface="Lato"/>
                <a:cs typeface="Lato"/>
              </a:rPr>
              <a:t>XPeng IRON 2027, Europa im 2. Halbjahr</a:t>
            </a:r>
            <a:r>
              <a:rPr lang="de-DE" sz="1100" i="1" dirty="0">
                <a:solidFill>
                  <a:srgbClr val="808080"/>
                </a:solidFill>
                <a:latin typeface="Lato"/>
                <a:ea typeface="Lato"/>
                <a:cs typeface="Lato"/>
              </a:rPr>
              <a:t>  · berichtet</a:t>
            </a:r>
          </a:p>
        </p:txBody>
      </p:sp>
      <p:sp>
        <p:nvSpPr>
          <p:cNvPr id="45" name="R3 Kreis"/>
          <p:cNvSpPr/>
          <p:nvPr/>
        </p:nvSpPr>
        <p:spPr>
          <a:xfrm>
            <a:off x="6464808" y="4700016"/>
            <a:ext cx="512064" cy="512064"/>
          </a:xfrm>
          <a:prstGeom prst="ellipse">
            <a:avLst/>
          </a:prstGeom>
          <a:solidFill>
            <a:srgbClr val="FFFFFF"/>
          </a:solidFill>
          <a:ln w="19050">
            <a:solidFill>
              <a:srgbClr val="BFBFBF"/>
            </a:solidFill>
            <a:prstDash val="dash"/>
          </a:ln>
        </p:spPr>
        <p:txBody>
          <a:bodyPr wrap="square" lIns="0" tIns="0" rIns="0" bIns="0" rtlCol="0" anchor="t"/>
          <a:lstStyle/>
          <a:p>
            <a:endParaRPr lang="de-DE"/>
          </a:p>
        </p:txBody>
      </p:sp>
      <p:pic>
        <p:nvPicPr>
          <p:cNvPr id="46" name="R3 Logo"/>
          <p:cNvPicPr>
            <a:picLocks noChangeAspect="1"/>
          </p:cNvPicPr>
          <p:nvPr/>
        </p:nvPicPr>
        <p:blipFill>
          <a:blip r:embed="rId8"/>
          <a:stretch>
            <a:fillRect/>
          </a:stretch>
        </p:blipFill>
        <p:spPr>
          <a:xfrm>
            <a:off x="6567221" y="4802429"/>
            <a:ext cx="307238" cy="307238"/>
          </a:xfrm>
          <a:prstGeom prst="rect">
            <a:avLst/>
          </a:prstGeom>
        </p:spPr>
      </p:pic>
      <p:sp>
        <p:nvSpPr>
          <p:cNvPr id="47" name="R3 Kopf"/>
          <p:cNvSpPr/>
          <p:nvPr/>
        </p:nvSpPr>
        <p:spPr>
          <a:xfrm>
            <a:off x="7132320" y="4645152"/>
            <a:ext cx="4251960" cy="292608"/>
          </a:xfrm>
          <a:prstGeom prst="rect">
            <a:avLst/>
          </a:prstGeom>
          <a:noFill/>
          <a:ln>
            <a:noFill/>
          </a:ln>
        </p:spPr>
        <p:txBody>
          <a:bodyPr wrap="square" lIns="0" tIns="0" rIns="0" bIns="0" rtlCol="0" anchor="t"/>
          <a:lstStyle/>
          <a:p>
            <a:pPr marL="0" indent="0" algn="l">
              <a:buNone/>
            </a:pPr>
            <a:r>
              <a:rPr lang="de-DE" sz="1200" b="1" dirty="0">
                <a:solidFill>
                  <a:srgbClr val="8C9AAE"/>
                </a:solidFill>
                <a:latin typeface="Poppins"/>
                <a:ea typeface="Poppins"/>
                <a:cs typeface="Poppins"/>
              </a:rPr>
              <a:t>Ende 2027  </a:t>
            </a:r>
            <a:r>
              <a:rPr lang="de-DE" sz="1300" dirty="0">
                <a:solidFill>
                  <a:srgbClr val="595959"/>
                </a:solidFill>
                <a:latin typeface="Poppins SemiBold"/>
                <a:ea typeface="Poppins SemiBold"/>
                <a:cs typeface="Poppins SemiBold"/>
              </a:rPr>
              <a:t>Tesla Optimus</a:t>
            </a:r>
          </a:p>
        </p:txBody>
      </p:sp>
      <p:sp>
        <p:nvSpPr>
          <p:cNvPr id="48" name="R3 Text"/>
          <p:cNvSpPr/>
          <p:nvPr/>
        </p:nvSpPr>
        <p:spPr>
          <a:xfrm>
            <a:off x="7132320" y="4937760"/>
            <a:ext cx="4251960" cy="384048"/>
          </a:xfrm>
          <a:prstGeom prst="rect">
            <a:avLst/>
          </a:prstGeom>
          <a:noFill/>
          <a:ln>
            <a:noFill/>
          </a:ln>
        </p:spPr>
        <p:txBody>
          <a:bodyPr wrap="square" lIns="0" tIns="0" rIns="0" bIns="0" rtlCol="0" anchor="t"/>
          <a:lstStyle/>
          <a:p>
            <a:pPr marL="0" indent="0" algn="l">
              <a:buNone/>
            </a:pPr>
            <a:r>
              <a:rPr lang="de-DE" sz="1100" dirty="0">
                <a:solidFill>
                  <a:srgbClr val="808080"/>
                </a:solidFill>
                <a:latin typeface="Lato"/>
                <a:ea typeface="Lato"/>
                <a:cs typeface="Lato"/>
              </a:rPr>
              <a:t>Auslieferung an Fremdkunden geplant; Termine bisher jedes Jahr gerutscht</a:t>
            </a:r>
            <a:r>
              <a:rPr lang="de-DE" sz="1100" i="1" dirty="0">
                <a:solidFill>
                  <a:srgbClr val="808080"/>
                </a:solidFill>
                <a:latin typeface="Lato"/>
                <a:ea typeface="Lato"/>
                <a:cs typeface="Lato"/>
              </a:rPr>
              <a:t>  · Plan / Prognose</a:t>
            </a:r>
          </a:p>
        </p:txBody>
      </p:sp>
      <p:sp>
        <p:nvSpPr>
          <p:cNvPr id="49" name="Legende"/>
          <p:cNvSpPr/>
          <p:nvPr/>
        </p:nvSpPr>
        <p:spPr>
          <a:xfrm>
            <a:off x="685800" y="6035040"/>
            <a:ext cx="10817352" cy="219456"/>
          </a:xfrm>
          <a:prstGeom prst="rect">
            <a:avLst/>
          </a:prstGeom>
          <a:noFill/>
          <a:ln>
            <a:noFill/>
          </a:ln>
        </p:spPr>
        <p:txBody>
          <a:bodyPr wrap="square" lIns="0" tIns="0" rIns="0" bIns="0" rtlCol="0" anchor="t"/>
          <a:lstStyle/>
          <a:p>
            <a:pPr marL="0" indent="0" algn="l">
              <a:buNone/>
            </a:pPr>
            <a:r>
              <a:rPr lang="de-DE" sz="1000" dirty="0">
                <a:solidFill>
                  <a:srgbClr val="595959"/>
                </a:solidFill>
                <a:latin typeface="Lato"/>
                <a:ea typeface="Lato"/>
                <a:cs typeface="Lato"/>
              </a:rPr>
              <a:t>Volle Farbe = angekündigt (a) · gestrichelt/heller = berichtet (b) oder Prognose (c) · Stand 27.10.2026</a:t>
            </a:r>
          </a:p>
        </p:txBody>
      </p:sp>
      <p:sp>
        <p:nvSpPr>
          <p:cNvPr id="50" name="Shape 30"/>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51" name="Shape 31"/>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52" name="Text 32"/>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53" name="Shape 33"/>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54" name="Text 34"/>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55" name="Shape 35"/>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56" name="Text 36"/>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57" name="Shape 37"/>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58" name="Text 38"/>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59" name="Shape 39"/>
          <p:cNvSpPr/>
          <p:nvPr/>
        </p:nvSpPr>
        <p:spPr>
          <a:xfrm>
            <a:off x="8692848" y="6359652"/>
            <a:ext cx="82296" cy="82296"/>
          </a:xfrm>
          <a:prstGeom prst="ellipse">
            <a:avLst/>
          </a:prstGeom>
          <a:solidFill>
            <a:srgbClr val="D62828"/>
          </a:solidFill>
          <a:ln/>
        </p:spPr>
        <p:txBody>
          <a:bodyPr/>
          <a:lstStyle/>
          <a:p>
            <a:endParaRPr lang="de-DE"/>
          </a:p>
        </p:txBody>
      </p:sp>
      <p:sp>
        <p:nvSpPr>
          <p:cNvPr id="60" name="Shape 40"/>
          <p:cNvSpPr/>
          <p:nvPr/>
        </p:nvSpPr>
        <p:spPr>
          <a:xfrm>
            <a:off x="10255910" y="6364224"/>
            <a:ext cx="488290" cy="73152"/>
          </a:xfrm>
          <a:prstGeom prst="rect">
            <a:avLst/>
          </a:prstGeom>
          <a:solidFill>
            <a:srgbClr val="3D4C61"/>
          </a:solidFill>
          <a:ln/>
        </p:spPr>
        <p:txBody>
          <a:bodyPr/>
          <a:lstStyle/>
          <a:p>
            <a:endParaRPr lang="de-DE"/>
          </a:p>
        </p:txBody>
      </p:sp>
      <p:sp>
        <p:nvSpPr>
          <p:cNvPr id="61" name="Text 41"/>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25</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3"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4"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5" name="Text 2"/>
          <p:cNvSpPr/>
          <p:nvPr/>
        </p:nvSpPr>
        <p:spPr>
          <a:xfrm>
            <a:off x="685800" y="777240"/>
            <a:ext cx="4572000" cy="1280160"/>
          </a:xfrm>
          <a:prstGeom prst="rect">
            <a:avLst/>
          </a:prstGeom>
          <a:noFill/>
          <a:ln/>
        </p:spPr>
        <p:txBody>
          <a:bodyPr wrap="square" lIns="0" tIns="0" rIns="0" bIns="0" rtlCol="0" anchor="ctr"/>
          <a:lstStyle/>
          <a:p>
            <a:pPr marL="0" indent="0">
              <a:buNone/>
            </a:pPr>
            <a:r>
              <a:rPr lang="en-US" sz="6800" dirty="0">
                <a:solidFill>
                  <a:srgbClr val="1B1B1B"/>
                </a:solidFill>
                <a:latin typeface="Playfair Display" pitchFamily="34" charset="0"/>
                <a:ea typeface="Playfair Display" pitchFamily="34" charset="-122"/>
                <a:cs typeface="Playfair Display" pitchFamily="34" charset="-120"/>
              </a:rPr>
              <a:t>2026–2028</a:t>
            </a:r>
            <a:endParaRPr lang="en-US" sz="6800" dirty="0"/>
          </a:p>
        </p:txBody>
      </p:sp>
      <p:sp>
        <p:nvSpPr>
          <p:cNvPr id="6" name="Text 3"/>
          <p:cNvSpPr/>
          <p:nvPr/>
        </p:nvSpPr>
        <p:spPr>
          <a:xfrm>
            <a:off x="5394960" y="960120"/>
            <a:ext cx="612648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15 · Ausblick: Medizin &amp; Regulierung</a:t>
            </a:r>
            <a:endParaRPr lang="en-US" sz="1600" dirty="0"/>
          </a:p>
        </p:txBody>
      </p:sp>
      <p:sp>
        <p:nvSpPr>
          <p:cNvPr id="7" name="Text 4"/>
          <p:cNvSpPr/>
          <p:nvPr/>
        </p:nvSpPr>
        <p:spPr>
          <a:xfrm>
            <a:off x="5394960" y="1298448"/>
            <a:ext cx="6126480" cy="685800"/>
          </a:xfrm>
          <a:prstGeom prst="rect">
            <a:avLst/>
          </a:prstGeom>
          <a:noFill/>
          <a:ln/>
        </p:spPr>
        <p:txBody>
          <a:bodyPr wrap="square" lIns="0" tIns="0" rIns="0" bIns="0" rtlCol="0" anchor="ctr"/>
          <a:lstStyle/>
          <a:p>
            <a:pPr marL="0" indent="0">
              <a:buNone/>
            </a:pPr>
            <a:r>
              <a:rPr lang="en-US" sz="2700" dirty="0">
                <a:solidFill>
                  <a:srgbClr val="3D4C61"/>
                </a:solidFill>
                <a:latin typeface="Poppins SemiBold" pitchFamily="34" charset="0"/>
                <a:ea typeface="Poppins SemiBold" pitchFamily="34" charset="-122"/>
                <a:cs typeface="Poppins SemiBold" pitchFamily="34" charset="-120"/>
              </a:rPr>
              <a:t>Der Fahrplan steht</a:t>
            </a:r>
            <a:endParaRPr lang="en-US" sz="2700" dirty="0"/>
          </a:p>
        </p:txBody>
      </p:sp>
      <p:sp>
        <p:nvSpPr>
          <p:cNvPr id="8" name="Shape 5"/>
          <p:cNvSpPr/>
          <p:nvPr/>
        </p:nvSpPr>
        <p:spPr>
          <a:xfrm>
            <a:off x="1325880" y="3246120"/>
            <a:ext cx="10195560" cy="0"/>
          </a:xfrm>
          <a:prstGeom prst="line">
            <a:avLst/>
          </a:prstGeom>
          <a:noFill/>
          <a:ln w="50800">
            <a:solidFill>
              <a:srgbClr val="1B1B1B"/>
            </a:solidFill>
            <a:prstDash val="solid"/>
          </a:ln>
        </p:spPr>
        <p:txBody>
          <a:bodyPr/>
          <a:lstStyle/>
          <a:p>
            <a:endParaRPr lang="de-DE"/>
          </a:p>
        </p:txBody>
      </p:sp>
      <p:sp>
        <p:nvSpPr>
          <p:cNvPr id="9" name="Shape 24"/>
          <p:cNvSpPr/>
          <p:nvPr/>
        </p:nvSpPr>
        <p:spPr>
          <a:xfrm>
            <a:off x="9052560" y="3575304"/>
            <a:ext cx="548640" cy="585216"/>
          </a:xfrm>
          <a:prstGeom prst="upArrow">
            <a:avLst/>
          </a:prstGeom>
          <a:solidFill>
            <a:srgbClr val="E67E22"/>
          </a:solidFill>
          <a:ln/>
        </p:spPr>
        <p:txBody>
          <a:bodyPr/>
          <a:lstStyle/>
          <a:p>
            <a:endParaRPr lang="de-DE"/>
          </a:p>
        </p:txBody>
      </p:sp>
      <p:sp>
        <p:nvSpPr>
          <p:cNvPr id="10" name="Punkt 0"/>
          <p:cNvSpPr/>
          <p:nvPr/>
        </p:nvSpPr>
        <p:spPr>
          <a:xfrm>
            <a:off x="1901952" y="3136392"/>
            <a:ext cx="219456" cy="219456"/>
          </a:xfrm>
          <a:prstGeom prst="ellipse">
            <a:avLst/>
          </a:prstGeom>
          <a:solidFill>
            <a:srgbClr val="FFFFFF"/>
          </a:solidFill>
          <a:ln w="38100">
            <a:solidFill>
              <a:srgbClr val="3D4C61"/>
            </a:solidFill>
            <a:prstDash val="solid"/>
          </a:ln>
        </p:spPr>
        <p:txBody>
          <a:bodyPr wrap="square" lIns="0" tIns="0" rIns="0" bIns="0" rtlCol="0" anchor="t"/>
          <a:lstStyle/>
          <a:p>
            <a:endParaRPr lang="de-DE"/>
          </a:p>
        </p:txBody>
      </p:sp>
      <p:sp>
        <p:nvSpPr>
          <p:cNvPr id="11" name="Label 0"/>
          <p:cNvSpPr/>
          <p:nvPr/>
        </p:nvSpPr>
        <p:spPr>
          <a:xfrm>
            <a:off x="1298448" y="2029968"/>
            <a:ext cx="1426464" cy="1005840"/>
          </a:xfrm>
          <a:prstGeom prst="rect">
            <a:avLst/>
          </a:prstGeom>
          <a:noFill/>
          <a:ln>
            <a:noFill/>
          </a:ln>
        </p:spPr>
        <p:txBody>
          <a:bodyPr wrap="square" lIns="0" tIns="0" rIns="0" bIns="0" rtlCol="0" anchor="t"/>
          <a:lstStyle/>
          <a:p>
            <a:pPr marL="0" indent="0" algn="ctr">
              <a:buNone/>
            </a:pPr>
            <a:r>
              <a:rPr lang="de-DE" sz="1200" b="1" dirty="0">
                <a:solidFill>
                  <a:srgbClr val="3D4C61"/>
                </a:solidFill>
                <a:latin typeface="Poppins"/>
                <a:ea typeface="Poppins"/>
                <a:cs typeface="Poppins"/>
              </a:rPr>
              <a:t>02.12.2026</a:t>
            </a:r>
          </a:p>
          <a:p>
            <a:pPr marL="0" indent="0" algn="ctr">
              <a:buNone/>
            </a:pPr>
            <a:r>
              <a:rPr lang="de-DE" sz="1100" dirty="0">
                <a:solidFill>
                  <a:srgbClr val="181818"/>
                </a:solidFill>
                <a:latin typeface="Poppins SemiBold"/>
                <a:ea typeface="Poppins SemiBold"/>
                <a:cs typeface="Poppins SemiBold"/>
              </a:rPr>
              <a:t>KI-Kennzeichnung</a:t>
            </a:r>
          </a:p>
          <a:p>
            <a:pPr marL="0" indent="0" algn="ctr">
              <a:buNone/>
            </a:pPr>
            <a:r>
              <a:rPr lang="de-DE" sz="1000" dirty="0">
                <a:solidFill>
                  <a:srgbClr val="595959"/>
                </a:solidFill>
                <a:latin typeface="Lato"/>
                <a:ea typeface="Lato"/>
                <a:cs typeface="Lato"/>
              </a:rPr>
              <a:t>AI Act: KI-Inhalte</a:t>
            </a:r>
          </a:p>
        </p:txBody>
      </p:sp>
      <p:sp>
        <p:nvSpPr>
          <p:cNvPr id="12" name="Punkt 1"/>
          <p:cNvSpPr/>
          <p:nvPr/>
        </p:nvSpPr>
        <p:spPr>
          <a:xfrm>
            <a:off x="3364992" y="3136392"/>
            <a:ext cx="219456" cy="219456"/>
          </a:xfrm>
          <a:prstGeom prst="ellipse">
            <a:avLst/>
          </a:prstGeom>
          <a:solidFill>
            <a:srgbClr val="FFFFFF"/>
          </a:solidFill>
          <a:ln w="38100">
            <a:solidFill>
              <a:srgbClr val="3D4C61"/>
            </a:solidFill>
            <a:prstDash val="solid"/>
          </a:ln>
        </p:spPr>
        <p:txBody>
          <a:bodyPr wrap="square" lIns="0" tIns="0" rIns="0" bIns="0" rtlCol="0" anchor="t"/>
          <a:lstStyle/>
          <a:p>
            <a:endParaRPr lang="de-DE"/>
          </a:p>
        </p:txBody>
      </p:sp>
      <p:sp>
        <p:nvSpPr>
          <p:cNvPr id="13" name="Label 1"/>
          <p:cNvSpPr/>
          <p:nvPr/>
        </p:nvSpPr>
        <p:spPr>
          <a:xfrm>
            <a:off x="2761488" y="2029968"/>
            <a:ext cx="1426464" cy="1005840"/>
          </a:xfrm>
          <a:prstGeom prst="rect">
            <a:avLst/>
          </a:prstGeom>
          <a:noFill/>
          <a:ln>
            <a:noFill/>
          </a:ln>
        </p:spPr>
        <p:txBody>
          <a:bodyPr wrap="square" lIns="0" tIns="0" rIns="0" bIns="0" rtlCol="0" anchor="t"/>
          <a:lstStyle/>
          <a:p>
            <a:pPr marL="0" indent="0" algn="ctr">
              <a:buNone/>
            </a:pPr>
            <a:r>
              <a:rPr lang="de-DE" sz="1200" b="1" dirty="0">
                <a:solidFill>
                  <a:srgbClr val="3D4C61"/>
                </a:solidFill>
                <a:latin typeface="Poppins"/>
                <a:ea typeface="Poppins"/>
                <a:cs typeface="Poppins"/>
              </a:rPr>
              <a:t>01.01.2027</a:t>
            </a:r>
          </a:p>
          <a:p>
            <a:pPr marL="0" indent="0" algn="ctr">
              <a:buNone/>
            </a:pPr>
            <a:r>
              <a:rPr lang="de-DE" sz="1100" dirty="0">
                <a:solidFill>
                  <a:srgbClr val="181818"/>
                </a:solidFill>
                <a:latin typeface="Poppins SemiBold"/>
                <a:ea typeface="Poppins SemiBold"/>
                <a:cs typeface="Poppins SemiBold"/>
              </a:rPr>
              <a:t>Colorado AI Act</a:t>
            </a:r>
          </a:p>
          <a:p>
            <a:pPr marL="0" indent="0" algn="ctr">
              <a:buNone/>
            </a:pPr>
            <a:r>
              <a:rPr lang="de-DE" sz="1000" dirty="0">
                <a:solidFill>
                  <a:srgbClr val="595959"/>
                </a:solidFill>
                <a:latin typeface="Lato"/>
                <a:ea typeface="Lato"/>
                <a:cs typeface="Lato"/>
              </a:rPr>
              <a:t>SB 26-189, USA</a:t>
            </a:r>
          </a:p>
        </p:txBody>
      </p:sp>
      <p:sp>
        <p:nvSpPr>
          <p:cNvPr id="14" name="Punkt 2"/>
          <p:cNvSpPr/>
          <p:nvPr/>
        </p:nvSpPr>
        <p:spPr>
          <a:xfrm>
            <a:off x="4828032" y="3136392"/>
            <a:ext cx="219456" cy="219456"/>
          </a:xfrm>
          <a:prstGeom prst="ellipse">
            <a:avLst/>
          </a:prstGeom>
          <a:solidFill>
            <a:srgbClr val="FFFFFF"/>
          </a:solidFill>
          <a:ln w="38100">
            <a:solidFill>
              <a:srgbClr val="3D4C61"/>
            </a:solidFill>
            <a:prstDash val="solid"/>
          </a:ln>
        </p:spPr>
        <p:txBody>
          <a:bodyPr wrap="square" lIns="0" tIns="0" rIns="0" bIns="0" rtlCol="0" anchor="t"/>
          <a:lstStyle/>
          <a:p>
            <a:endParaRPr lang="de-DE"/>
          </a:p>
        </p:txBody>
      </p:sp>
      <p:sp>
        <p:nvSpPr>
          <p:cNvPr id="15" name="Label 2"/>
          <p:cNvSpPr/>
          <p:nvPr/>
        </p:nvSpPr>
        <p:spPr>
          <a:xfrm>
            <a:off x="4224528" y="2029968"/>
            <a:ext cx="1426464" cy="1005840"/>
          </a:xfrm>
          <a:prstGeom prst="rect">
            <a:avLst/>
          </a:prstGeom>
          <a:noFill/>
          <a:ln>
            <a:noFill/>
          </a:ln>
        </p:spPr>
        <p:txBody>
          <a:bodyPr wrap="square" lIns="0" tIns="0" rIns="0" bIns="0" rtlCol="0" anchor="t"/>
          <a:lstStyle/>
          <a:p>
            <a:pPr marL="0" indent="0" algn="ctr">
              <a:buNone/>
            </a:pPr>
            <a:r>
              <a:rPr lang="de-DE" sz="1200" b="1" dirty="0">
                <a:solidFill>
                  <a:srgbClr val="3D4C61"/>
                </a:solidFill>
                <a:latin typeface="Poppins"/>
                <a:ea typeface="Poppins"/>
                <a:cs typeface="Poppins"/>
              </a:rPr>
              <a:t>26.03.2027</a:t>
            </a:r>
          </a:p>
          <a:p>
            <a:pPr marL="0" indent="0" algn="ctr">
              <a:buNone/>
            </a:pPr>
            <a:r>
              <a:rPr lang="de-DE" sz="1100" dirty="0">
                <a:solidFill>
                  <a:srgbClr val="181818"/>
                </a:solidFill>
                <a:latin typeface="Poppins SemiBold"/>
                <a:ea typeface="Poppins SemiBold"/>
                <a:cs typeface="Poppins SemiBold"/>
              </a:rPr>
              <a:t>EHDS gilt</a:t>
            </a:r>
          </a:p>
          <a:p>
            <a:pPr marL="0" indent="0" algn="ctr">
              <a:buNone/>
            </a:pPr>
            <a:r>
              <a:rPr lang="de-DE" sz="1000" dirty="0">
                <a:solidFill>
                  <a:srgbClr val="595959"/>
                </a:solidFill>
                <a:latin typeface="Lato"/>
                <a:ea typeface="Lato"/>
                <a:cs typeface="Lato"/>
              </a:rPr>
              <a:t>EU-Gesundheits-</a:t>
            </a:r>
          </a:p>
          <a:p>
            <a:pPr marL="0" indent="0" algn="ctr">
              <a:buNone/>
            </a:pPr>
            <a:r>
              <a:rPr lang="de-DE" sz="1000" dirty="0">
                <a:solidFill>
                  <a:srgbClr val="595959"/>
                </a:solidFill>
                <a:latin typeface="Lato"/>
                <a:ea typeface="Lato"/>
                <a:cs typeface="Lato"/>
              </a:rPr>
              <a:t>datenraum</a:t>
            </a:r>
          </a:p>
        </p:txBody>
      </p:sp>
      <p:sp>
        <p:nvSpPr>
          <p:cNvPr id="16" name="Punkt 3"/>
          <p:cNvSpPr/>
          <p:nvPr/>
        </p:nvSpPr>
        <p:spPr>
          <a:xfrm>
            <a:off x="6291072" y="3136392"/>
            <a:ext cx="219456" cy="219456"/>
          </a:xfrm>
          <a:prstGeom prst="ellipse">
            <a:avLst/>
          </a:prstGeom>
          <a:solidFill>
            <a:srgbClr val="FFFFFF"/>
          </a:solidFill>
          <a:ln w="28575">
            <a:solidFill>
              <a:srgbClr val="8C9AAE"/>
            </a:solidFill>
            <a:prstDash val="dash"/>
          </a:ln>
        </p:spPr>
        <p:txBody>
          <a:bodyPr wrap="square" lIns="0" tIns="0" rIns="0" bIns="0" rtlCol="0" anchor="t"/>
          <a:lstStyle/>
          <a:p>
            <a:endParaRPr lang="de-DE"/>
          </a:p>
        </p:txBody>
      </p:sp>
      <p:sp>
        <p:nvSpPr>
          <p:cNvPr id="17" name="Label 3"/>
          <p:cNvSpPr/>
          <p:nvPr/>
        </p:nvSpPr>
        <p:spPr>
          <a:xfrm>
            <a:off x="5687568" y="2029968"/>
            <a:ext cx="1426464" cy="1005840"/>
          </a:xfrm>
          <a:prstGeom prst="rect">
            <a:avLst/>
          </a:prstGeom>
          <a:noFill/>
          <a:ln>
            <a:noFill/>
          </a:ln>
        </p:spPr>
        <p:txBody>
          <a:bodyPr wrap="square" lIns="0" tIns="0" rIns="0" bIns="0" rtlCol="0" anchor="t"/>
          <a:lstStyle/>
          <a:p>
            <a:pPr marL="0" indent="0" algn="ctr">
              <a:buNone/>
            </a:pPr>
            <a:r>
              <a:rPr lang="de-DE" sz="1200" b="1" dirty="0">
                <a:solidFill>
                  <a:srgbClr val="8C9AAE"/>
                </a:solidFill>
                <a:latin typeface="Poppins"/>
                <a:ea typeface="Poppins"/>
                <a:cs typeface="Poppins"/>
              </a:rPr>
              <a:t>FY 2027</a:t>
            </a:r>
          </a:p>
          <a:p>
            <a:pPr marL="0" indent="0" algn="ctr">
              <a:buNone/>
            </a:pPr>
            <a:r>
              <a:rPr lang="de-DE" sz="1100" dirty="0">
                <a:solidFill>
                  <a:srgbClr val="595959"/>
                </a:solidFill>
                <a:latin typeface="Poppins SemiBold"/>
                <a:ea typeface="Poppins SemiBold"/>
                <a:cs typeface="Poppins SemiBold"/>
              </a:rPr>
              <a:t>FDA-Leitlinie</a:t>
            </a:r>
          </a:p>
          <a:p>
            <a:pPr marL="0" indent="0" algn="ctr">
              <a:buNone/>
            </a:pPr>
            <a:r>
              <a:rPr lang="de-DE" sz="1000" dirty="0">
                <a:solidFill>
                  <a:srgbClr val="808080"/>
                </a:solidFill>
                <a:latin typeface="Lato"/>
                <a:ea typeface="Lato"/>
                <a:cs typeface="Lato"/>
              </a:rPr>
              <a:t>generative KI in</a:t>
            </a:r>
          </a:p>
          <a:p>
            <a:pPr marL="0" indent="0" algn="ctr">
              <a:buNone/>
            </a:pPr>
            <a:r>
              <a:rPr lang="de-DE" sz="1000" dirty="0">
                <a:solidFill>
                  <a:srgbClr val="808080"/>
                </a:solidFill>
                <a:latin typeface="Lato"/>
                <a:ea typeface="Lato"/>
                <a:cs typeface="Lato"/>
              </a:rPr>
              <a:t>Medizinprodukten</a:t>
            </a:r>
          </a:p>
          <a:p>
            <a:pPr marL="0" indent="0" algn="ctr">
              <a:buNone/>
            </a:pPr>
            <a:r>
              <a:rPr lang="de-DE" sz="1000" i="1" dirty="0">
                <a:solidFill>
                  <a:srgbClr val="808080"/>
                </a:solidFill>
                <a:latin typeface="Lato"/>
                <a:ea typeface="Lato"/>
                <a:cs typeface="Lato"/>
              </a:rPr>
              <a:t>Plan</a:t>
            </a:r>
          </a:p>
        </p:txBody>
      </p:sp>
      <p:sp>
        <p:nvSpPr>
          <p:cNvPr id="18" name="Punkt 4"/>
          <p:cNvSpPr/>
          <p:nvPr/>
        </p:nvSpPr>
        <p:spPr>
          <a:xfrm>
            <a:off x="7754112" y="3136392"/>
            <a:ext cx="219456" cy="219456"/>
          </a:xfrm>
          <a:prstGeom prst="ellipse">
            <a:avLst/>
          </a:prstGeom>
          <a:solidFill>
            <a:srgbClr val="FFFFFF"/>
          </a:solidFill>
          <a:ln w="38100">
            <a:solidFill>
              <a:srgbClr val="3D4C61"/>
            </a:solidFill>
            <a:prstDash val="solid"/>
          </a:ln>
        </p:spPr>
        <p:txBody>
          <a:bodyPr wrap="square" lIns="0" tIns="0" rIns="0" bIns="0" rtlCol="0" anchor="t"/>
          <a:lstStyle/>
          <a:p>
            <a:endParaRPr lang="de-DE"/>
          </a:p>
        </p:txBody>
      </p:sp>
      <p:sp>
        <p:nvSpPr>
          <p:cNvPr id="19" name="Label 4"/>
          <p:cNvSpPr/>
          <p:nvPr/>
        </p:nvSpPr>
        <p:spPr>
          <a:xfrm>
            <a:off x="7150608" y="2029968"/>
            <a:ext cx="1426464" cy="1005840"/>
          </a:xfrm>
          <a:prstGeom prst="rect">
            <a:avLst/>
          </a:prstGeom>
          <a:noFill/>
          <a:ln>
            <a:noFill/>
          </a:ln>
        </p:spPr>
        <p:txBody>
          <a:bodyPr wrap="square" lIns="0" tIns="0" rIns="0" bIns="0" rtlCol="0" anchor="t"/>
          <a:lstStyle/>
          <a:p>
            <a:pPr marL="0" indent="0" algn="ctr">
              <a:buNone/>
            </a:pPr>
            <a:r>
              <a:rPr lang="de-DE" sz="1200" b="1" dirty="0">
                <a:solidFill>
                  <a:srgbClr val="3D4C61"/>
                </a:solidFill>
                <a:latin typeface="Poppins"/>
                <a:ea typeface="Poppins"/>
                <a:cs typeface="Poppins"/>
              </a:rPr>
              <a:t>02.12.2027</a:t>
            </a:r>
          </a:p>
          <a:p>
            <a:pPr marL="0" indent="0" algn="ctr">
              <a:buNone/>
            </a:pPr>
            <a:r>
              <a:rPr lang="de-DE" sz="1100" dirty="0">
                <a:solidFill>
                  <a:srgbClr val="181818"/>
                </a:solidFill>
                <a:latin typeface="Poppins SemiBold"/>
                <a:ea typeface="Poppins SemiBold"/>
                <a:cs typeface="Poppins SemiBold"/>
              </a:rPr>
              <a:t>AI Act Anhang III</a:t>
            </a:r>
          </a:p>
          <a:p>
            <a:pPr marL="0" indent="0" algn="ctr">
              <a:buNone/>
            </a:pPr>
            <a:r>
              <a:rPr lang="de-DE" sz="1000" dirty="0">
                <a:solidFill>
                  <a:srgbClr val="595959"/>
                </a:solidFill>
                <a:latin typeface="Lato"/>
                <a:ea typeface="Lato"/>
                <a:cs typeface="Lato"/>
              </a:rPr>
              <a:t>Hochrisiko: Bildung,</a:t>
            </a:r>
          </a:p>
          <a:p>
            <a:pPr marL="0" indent="0" algn="ctr">
              <a:buNone/>
            </a:pPr>
            <a:r>
              <a:rPr lang="de-DE" sz="1000" dirty="0">
                <a:solidFill>
                  <a:srgbClr val="595959"/>
                </a:solidFill>
                <a:latin typeface="Lato"/>
                <a:ea typeface="Lato"/>
                <a:cs typeface="Lato"/>
              </a:rPr>
              <a:t>Arbeit, Kredit</a:t>
            </a:r>
          </a:p>
        </p:txBody>
      </p:sp>
      <p:sp>
        <p:nvSpPr>
          <p:cNvPr id="20" name="Medizin Rahmen"/>
          <p:cNvSpPr/>
          <p:nvPr/>
        </p:nvSpPr>
        <p:spPr>
          <a:xfrm>
            <a:off x="8631936" y="2029968"/>
            <a:ext cx="1389888" cy="914400"/>
          </a:xfrm>
          <a:prstGeom prst="roundRect">
            <a:avLst>
              <a:gd name="adj" fmla="val 12000"/>
            </a:avLst>
          </a:prstGeom>
          <a:solidFill>
            <a:srgbClr val="FDF2E9"/>
          </a:solidFill>
          <a:ln w="25400">
            <a:solidFill>
              <a:srgbClr val="E67E22"/>
            </a:solidFill>
            <a:prstDash val="solid"/>
          </a:ln>
        </p:spPr>
        <p:txBody>
          <a:bodyPr wrap="square" lIns="0" tIns="0" rIns="0" bIns="0" rtlCol="0" anchor="t"/>
          <a:lstStyle/>
          <a:p>
            <a:endParaRPr lang="de-DE"/>
          </a:p>
        </p:txBody>
      </p:sp>
      <p:sp>
        <p:nvSpPr>
          <p:cNvPr id="21" name="Medizin Label"/>
          <p:cNvSpPr/>
          <p:nvPr/>
        </p:nvSpPr>
        <p:spPr>
          <a:xfrm>
            <a:off x="8668512" y="2075688"/>
            <a:ext cx="1316736" cy="841248"/>
          </a:xfrm>
          <a:prstGeom prst="rect">
            <a:avLst/>
          </a:prstGeom>
          <a:noFill/>
          <a:ln>
            <a:noFill/>
          </a:ln>
        </p:spPr>
        <p:txBody>
          <a:bodyPr wrap="square" lIns="0" tIns="0" rIns="0" bIns="0" rtlCol="0" anchor="ctr"/>
          <a:lstStyle/>
          <a:p>
            <a:pPr marL="0" indent="0" algn="ctr">
              <a:buNone/>
            </a:pPr>
            <a:r>
              <a:rPr lang="de-DE" sz="1300" b="1" dirty="0">
                <a:solidFill>
                  <a:srgbClr val="E67E22"/>
                </a:solidFill>
                <a:latin typeface="Poppins"/>
                <a:ea typeface="Poppins"/>
                <a:cs typeface="Poppins"/>
              </a:rPr>
              <a:t>02.08.2028</a:t>
            </a:r>
          </a:p>
          <a:p>
            <a:pPr marL="0" indent="0" algn="ctr">
              <a:buNone/>
            </a:pPr>
            <a:r>
              <a:rPr lang="de-DE" sz="1100" dirty="0">
                <a:solidFill>
                  <a:srgbClr val="181818"/>
                </a:solidFill>
                <a:latin typeface="Poppins SemiBold"/>
                <a:ea typeface="Poppins SemiBold"/>
                <a:cs typeface="Poppins SemiBold"/>
              </a:rPr>
              <a:t>AI Act:</a:t>
            </a:r>
          </a:p>
          <a:p>
            <a:pPr marL="0" indent="0" algn="ctr">
              <a:buNone/>
            </a:pPr>
            <a:r>
              <a:rPr lang="de-DE" sz="1100" dirty="0">
                <a:solidFill>
                  <a:srgbClr val="181818"/>
                </a:solidFill>
                <a:latin typeface="Poppins SemiBold"/>
                <a:ea typeface="Poppins SemiBold"/>
                <a:cs typeface="Poppins SemiBold"/>
              </a:rPr>
              <a:t>Medizinprodukte</a:t>
            </a:r>
          </a:p>
        </p:txBody>
      </p:sp>
      <p:sp>
        <p:nvSpPr>
          <p:cNvPr id="22" name="Medizin Punkt ring"/>
          <p:cNvSpPr/>
          <p:nvPr/>
        </p:nvSpPr>
        <p:spPr>
          <a:xfrm>
            <a:off x="9052560" y="2971800"/>
            <a:ext cx="548640" cy="548640"/>
          </a:xfrm>
          <a:prstGeom prst="ellipse">
            <a:avLst/>
          </a:prstGeom>
          <a:solidFill>
            <a:srgbClr val="E67E22"/>
          </a:solidFill>
          <a:ln w="19050">
            <a:solidFill>
              <a:srgbClr val="FFFFFF"/>
            </a:solidFill>
            <a:prstDash val="solid"/>
          </a:ln>
        </p:spPr>
        <p:txBody>
          <a:bodyPr wrap="square" lIns="0" tIns="0" rIns="0" bIns="0" rtlCol="0" anchor="t"/>
          <a:lstStyle/>
          <a:p>
            <a:endParaRPr lang="de-DE"/>
          </a:p>
        </p:txBody>
      </p:sp>
      <p:sp>
        <p:nvSpPr>
          <p:cNvPr id="23" name="Medizin Punkt cross"/>
          <p:cNvSpPr/>
          <p:nvPr/>
        </p:nvSpPr>
        <p:spPr>
          <a:xfrm>
            <a:off x="9156802" y="3076042"/>
            <a:ext cx="340157" cy="340157"/>
          </a:xfrm>
          <a:prstGeom prst="plus">
            <a:avLst>
              <a:gd name="adj" fmla="val 32000"/>
            </a:avLst>
          </a:prstGeom>
          <a:solidFill>
            <a:srgbClr val="FFFFFF"/>
          </a:solidFill>
          <a:ln>
            <a:noFill/>
          </a:ln>
        </p:spPr>
        <p:txBody>
          <a:bodyPr wrap="square" lIns="0" tIns="0" rIns="0" bIns="0" rtlCol="0" anchor="t"/>
          <a:lstStyle/>
          <a:p>
            <a:endParaRPr lang="de-DE"/>
          </a:p>
        </p:txBody>
      </p:sp>
      <p:sp>
        <p:nvSpPr>
          <p:cNvPr id="24" name="Punkt 6"/>
          <p:cNvSpPr/>
          <p:nvPr/>
        </p:nvSpPr>
        <p:spPr>
          <a:xfrm>
            <a:off x="10680192" y="3136392"/>
            <a:ext cx="219456" cy="219456"/>
          </a:xfrm>
          <a:prstGeom prst="ellipse">
            <a:avLst/>
          </a:prstGeom>
          <a:solidFill>
            <a:srgbClr val="FFFFFF"/>
          </a:solidFill>
          <a:ln w="38100">
            <a:solidFill>
              <a:srgbClr val="3D4C61"/>
            </a:solidFill>
            <a:prstDash val="solid"/>
          </a:ln>
        </p:spPr>
        <p:txBody>
          <a:bodyPr wrap="square" lIns="0" tIns="0" rIns="0" bIns="0" rtlCol="0" anchor="t"/>
          <a:lstStyle/>
          <a:p>
            <a:endParaRPr lang="de-DE"/>
          </a:p>
        </p:txBody>
      </p:sp>
      <p:sp>
        <p:nvSpPr>
          <p:cNvPr id="25" name="Label 6"/>
          <p:cNvSpPr/>
          <p:nvPr/>
        </p:nvSpPr>
        <p:spPr>
          <a:xfrm>
            <a:off x="10076688" y="2029968"/>
            <a:ext cx="1426464" cy="1005840"/>
          </a:xfrm>
          <a:prstGeom prst="rect">
            <a:avLst/>
          </a:prstGeom>
          <a:noFill/>
          <a:ln>
            <a:noFill/>
          </a:ln>
        </p:spPr>
        <p:txBody>
          <a:bodyPr wrap="square" lIns="0" tIns="0" rIns="0" bIns="0" rtlCol="0" anchor="t"/>
          <a:lstStyle/>
          <a:p>
            <a:pPr marL="0" indent="0" algn="ctr">
              <a:buNone/>
            </a:pPr>
            <a:r>
              <a:rPr lang="de-DE" sz="1200" b="1" dirty="0">
                <a:solidFill>
                  <a:srgbClr val="3D4C61"/>
                </a:solidFill>
                <a:latin typeface="Poppins"/>
                <a:ea typeface="Poppins"/>
                <a:cs typeface="Poppins"/>
              </a:rPr>
              <a:t>2029 / 2031</a:t>
            </a:r>
          </a:p>
          <a:p>
            <a:pPr marL="0" indent="0" algn="ctr">
              <a:buNone/>
            </a:pPr>
            <a:r>
              <a:rPr lang="de-DE" sz="1100" dirty="0">
                <a:solidFill>
                  <a:srgbClr val="181818"/>
                </a:solidFill>
                <a:latin typeface="Poppins SemiBold"/>
                <a:ea typeface="Poppins SemiBold"/>
                <a:cs typeface="Poppins SemiBold"/>
              </a:rPr>
              <a:t>EHDS-Stufen</a:t>
            </a:r>
          </a:p>
          <a:p>
            <a:pPr marL="0" indent="0" algn="ctr">
              <a:buNone/>
            </a:pPr>
            <a:r>
              <a:rPr lang="de-DE" sz="1000" dirty="0">
                <a:solidFill>
                  <a:srgbClr val="595959"/>
                </a:solidFill>
                <a:latin typeface="Lato"/>
                <a:ea typeface="Lato"/>
                <a:cs typeface="Lato"/>
              </a:rPr>
              <a:t>2029 Kurzakte, E-Rezept</a:t>
            </a:r>
          </a:p>
          <a:p>
            <a:pPr marL="0" indent="0" algn="ctr">
              <a:buNone/>
            </a:pPr>
            <a:r>
              <a:rPr lang="de-DE" sz="1000" dirty="0">
                <a:solidFill>
                  <a:srgbClr val="595959"/>
                </a:solidFill>
                <a:latin typeface="Lato"/>
                <a:ea typeface="Lato"/>
                <a:cs typeface="Lato"/>
              </a:rPr>
              <a:t>2031 Bild, Labor, Briefe</a:t>
            </a:r>
          </a:p>
        </p:txBody>
      </p:sp>
      <p:sp>
        <p:nvSpPr>
          <p:cNvPr id="26" name="Badge Kreis"/>
          <p:cNvSpPr/>
          <p:nvPr/>
        </p:nvSpPr>
        <p:spPr>
          <a:xfrm>
            <a:off x="685800" y="2971800"/>
            <a:ext cx="548640" cy="548640"/>
          </a:xfrm>
          <a:prstGeom prst="ellipse">
            <a:avLst/>
          </a:prstGeom>
          <a:solidFill>
            <a:srgbClr val="FFFFFF"/>
          </a:solidFill>
          <a:ln w="19050">
            <a:solidFill>
              <a:srgbClr val="D9D9D9"/>
            </a:solidFill>
            <a:prstDash val="solid"/>
          </a:ln>
        </p:spPr>
        <p:txBody>
          <a:bodyPr wrap="square" lIns="0" tIns="0" rIns="0" bIns="0" rtlCol="0" anchor="t"/>
          <a:lstStyle/>
          <a:p>
            <a:endParaRPr lang="de-DE"/>
          </a:p>
        </p:txBody>
      </p:sp>
      <p:sp>
        <p:nvSpPr>
          <p:cNvPr id="27" name="Badge Text"/>
          <p:cNvSpPr/>
          <p:nvPr/>
        </p:nvSpPr>
        <p:spPr>
          <a:xfrm>
            <a:off x="685800" y="2971800"/>
            <a:ext cx="548640" cy="548640"/>
          </a:xfrm>
          <a:prstGeom prst="rect">
            <a:avLst/>
          </a:prstGeom>
          <a:noFill/>
          <a:ln>
            <a:noFill/>
          </a:ln>
        </p:spPr>
        <p:txBody>
          <a:bodyPr wrap="square" lIns="0" tIns="0" rIns="0" bIns="0" rtlCol="0" anchor="ctr"/>
          <a:lstStyle/>
          <a:p>
            <a:pPr marL="0" indent="0" algn="ctr">
              <a:buNone/>
            </a:pPr>
            <a:r>
              <a:rPr lang="de-DE" sz="1800" dirty="0">
                <a:solidFill>
                  <a:srgbClr val="3D4C61"/>
                </a:solidFill>
                <a:latin typeface="Playfair Display"/>
                <a:ea typeface="Playfair Display"/>
                <a:cs typeface="Playfair Display"/>
              </a:rPr>
              <a:t>§</a:t>
            </a:r>
          </a:p>
        </p:txBody>
      </p:sp>
      <p:sp>
        <p:nvSpPr>
          <p:cNvPr id="28" name="Box"/>
          <p:cNvSpPr/>
          <p:nvPr/>
        </p:nvSpPr>
        <p:spPr>
          <a:xfrm>
            <a:off x="685800" y="4160520"/>
            <a:ext cx="10835640" cy="1965960"/>
          </a:xfrm>
          <a:prstGeom prst="rect">
            <a:avLst/>
          </a:prstGeom>
          <a:solidFill>
            <a:srgbClr val="3D4C61"/>
          </a:solidFill>
          <a:ln w="31750">
            <a:solidFill>
              <a:srgbClr val="E67E22"/>
            </a:solidFill>
            <a:prstDash val="solid"/>
          </a:ln>
        </p:spPr>
        <p:txBody>
          <a:bodyPr wrap="square" lIns="0" tIns="0" rIns="0" bIns="0" rtlCol="0" anchor="t"/>
          <a:lstStyle/>
          <a:p>
            <a:endParaRPr lang="de-DE"/>
          </a:p>
        </p:txBody>
      </p:sp>
      <p:sp>
        <p:nvSpPr>
          <p:cNvPr id="29" name="Box Balken"/>
          <p:cNvSpPr/>
          <p:nvPr/>
        </p:nvSpPr>
        <p:spPr>
          <a:xfrm>
            <a:off x="685800" y="4160520"/>
            <a:ext cx="128016" cy="1965960"/>
          </a:xfrm>
          <a:prstGeom prst="rect">
            <a:avLst/>
          </a:prstGeom>
          <a:solidFill>
            <a:srgbClr val="E67E22"/>
          </a:solidFill>
          <a:ln>
            <a:noFill/>
          </a:ln>
        </p:spPr>
        <p:txBody>
          <a:bodyPr wrap="square" lIns="0" tIns="0" rIns="0" bIns="0" rtlCol="0" anchor="t"/>
          <a:lstStyle/>
          <a:p>
            <a:endParaRPr lang="de-DE"/>
          </a:p>
        </p:txBody>
      </p:sp>
      <p:sp>
        <p:nvSpPr>
          <p:cNvPr id="30" name="Box Kreuz ring"/>
          <p:cNvSpPr/>
          <p:nvPr/>
        </p:nvSpPr>
        <p:spPr>
          <a:xfrm>
            <a:off x="1088136" y="4315968"/>
            <a:ext cx="384048" cy="384048"/>
          </a:xfrm>
          <a:prstGeom prst="ellipse">
            <a:avLst/>
          </a:prstGeom>
          <a:solidFill>
            <a:srgbClr val="E67E22"/>
          </a:solidFill>
          <a:ln>
            <a:noFill/>
          </a:ln>
        </p:spPr>
        <p:txBody>
          <a:bodyPr wrap="square" lIns="0" tIns="0" rIns="0" bIns="0" rtlCol="0" anchor="t"/>
          <a:lstStyle/>
          <a:p>
            <a:endParaRPr lang="de-DE"/>
          </a:p>
        </p:txBody>
      </p:sp>
      <p:sp>
        <p:nvSpPr>
          <p:cNvPr id="31" name="Box Kreuz cross"/>
          <p:cNvSpPr/>
          <p:nvPr/>
        </p:nvSpPr>
        <p:spPr>
          <a:xfrm>
            <a:off x="1161105" y="4388937"/>
            <a:ext cx="238110" cy="238110"/>
          </a:xfrm>
          <a:prstGeom prst="plus">
            <a:avLst>
              <a:gd name="adj" fmla="val 32000"/>
            </a:avLst>
          </a:prstGeom>
          <a:solidFill>
            <a:srgbClr val="FFFFFF"/>
          </a:solidFill>
          <a:ln>
            <a:noFill/>
          </a:ln>
        </p:spPr>
        <p:txBody>
          <a:bodyPr wrap="square" lIns="0" tIns="0" rIns="0" bIns="0" rtlCol="0" anchor="t"/>
          <a:lstStyle/>
          <a:p>
            <a:endParaRPr lang="de-DE"/>
          </a:p>
        </p:txBody>
      </p:sp>
      <p:sp>
        <p:nvSpPr>
          <p:cNvPr id="32" name="Box Titel"/>
          <p:cNvSpPr/>
          <p:nvPr/>
        </p:nvSpPr>
        <p:spPr>
          <a:xfrm>
            <a:off x="1600200" y="4325112"/>
            <a:ext cx="6583680" cy="365760"/>
          </a:xfrm>
          <a:prstGeom prst="rect">
            <a:avLst/>
          </a:prstGeom>
          <a:noFill/>
          <a:ln>
            <a:noFill/>
          </a:ln>
        </p:spPr>
        <p:txBody>
          <a:bodyPr wrap="square" lIns="0" tIns="0" rIns="0" bIns="0" rtlCol="0" anchor="ctr"/>
          <a:lstStyle/>
          <a:p>
            <a:pPr marL="0" indent="0" algn="l">
              <a:buNone/>
            </a:pPr>
            <a:r>
              <a:rPr lang="de-DE" sz="1500" dirty="0">
                <a:solidFill>
                  <a:srgbClr val="FFFFFF"/>
                </a:solidFill>
                <a:latin typeface="Poppins SemiBold"/>
                <a:ea typeface="Poppins SemiBold"/>
                <a:cs typeface="Poppins SemiBold"/>
              </a:rPr>
              <a:t>AI Act: Pflichten für KI in Medizinprodukten ab 02.08.2028</a:t>
            </a:r>
          </a:p>
        </p:txBody>
      </p:sp>
      <p:sp>
        <p:nvSpPr>
          <p:cNvPr id="33" name="Box Erklaerung"/>
          <p:cNvSpPr/>
          <p:nvPr/>
        </p:nvSpPr>
        <p:spPr>
          <a:xfrm>
            <a:off x="1097280" y="4764024"/>
            <a:ext cx="6949440" cy="1280160"/>
          </a:xfrm>
          <a:prstGeom prst="rect">
            <a:avLst/>
          </a:prstGeom>
          <a:noFill/>
          <a:ln>
            <a:noFill/>
          </a:ln>
        </p:spPr>
        <p:txBody>
          <a:bodyPr wrap="square" lIns="0" tIns="0" rIns="0" bIns="0" rtlCol="0" anchor="t"/>
          <a:lstStyle/>
          <a:p>
            <a:pPr marL="0" indent="0" algn="l">
              <a:buNone/>
            </a:pPr>
            <a:r>
              <a:rPr lang="de-DE" sz="1250" dirty="0">
                <a:solidFill>
                  <a:srgbClr val="FFFFFF"/>
                </a:solidFill>
                <a:latin typeface="Lato"/>
                <a:ea typeface="Lato"/>
                <a:cs typeface="Lato"/>
              </a:rPr>
              <a:t>Ab dem 2. August 2028 gilt KI in Medizinprodukten nach dem EU AI Act als Hochrisiko-KI. Hersteller müssen dann zusätzlich zur MDR-Zertifizierung Risikomanagement, Datenqualität, Protokollierung, Transparenz und menschliche Aufsicht nachweisen; die Prüfung läuft über die Benannten Stellen im MDR-Verfahren. Für Praxen heißt das: Diagnose- und Befund-KI kommt nur noch mit diesem doppelten Nachweis auf den Markt.</a:t>
            </a:r>
          </a:p>
        </p:txBody>
      </p:sp>
      <p:sp>
        <p:nvSpPr>
          <p:cNvPr id="34" name="Box Trenner"/>
          <p:cNvSpPr/>
          <p:nvPr/>
        </p:nvSpPr>
        <p:spPr>
          <a:xfrm>
            <a:off x="8321040" y="4434840"/>
            <a:ext cx="0" cy="1417320"/>
          </a:xfrm>
          <a:prstGeom prst="line">
            <a:avLst/>
          </a:prstGeom>
          <a:noFill/>
          <a:ln w="12700">
            <a:solidFill>
              <a:srgbClr val="8C9AAE"/>
            </a:solidFill>
            <a:prstDash val="solid"/>
          </a:ln>
        </p:spPr>
        <p:txBody>
          <a:bodyPr wrap="square" lIns="0" tIns="0" rIns="0" bIns="0" rtlCol="0" anchor="t"/>
          <a:lstStyle/>
          <a:p>
            <a:endParaRPr lang="de-DE"/>
          </a:p>
        </p:txBody>
      </p:sp>
      <p:sp>
        <p:nvSpPr>
          <p:cNvPr id="35" name="Box Rechts"/>
          <p:cNvSpPr/>
          <p:nvPr/>
        </p:nvSpPr>
        <p:spPr>
          <a:xfrm>
            <a:off x="8549640" y="4389120"/>
            <a:ext cx="2788920" cy="1554480"/>
          </a:xfrm>
          <a:prstGeom prst="rect">
            <a:avLst/>
          </a:prstGeom>
          <a:noFill/>
          <a:ln>
            <a:noFill/>
          </a:ln>
        </p:spPr>
        <p:txBody>
          <a:bodyPr wrap="square" lIns="0" tIns="0" rIns="0" bIns="0" rtlCol="0" anchor="ctr"/>
          <a:lstStyle/>
          <a:p>
            <a:pPr marL="0" indent="0" algn="l">
              <a:buNone/>
            </a:pPr>
            <a:r>
              <a:rPr lang="de-DE" sz="1400" dirty="0">
                <a:solidFill>
                  <a:srgbClr val="E67E22"/>
                </a:solidFill>
                <a:latin typeface="Poppins SemiBold"/>
                <a:ea typeface="Poppins SemiBold"/>
                <a:cs typeface="Poppins SemiBold"/>
              </a:rPr>
              <a:t>Anhang I · MDR / IVDR</a:t>
            </a:r>
          </a:p>
          <a:p>
            <a:pPr marL="0" indent="0" algn="l">
              <a:buNone/>
            </a:pPr>
            <a:r>
              <a:rPr lang="de-DE" sz="1150" dirty="0">
                <a:solidFill>
                  <a:srgbClr val="D2D3D5"/>
                </a:solidFill>
                <a:latin typeface="Lato"/>
                <a:ea typeface="Lato"/>
                <a:cs typeface="Lato"/>
              </a:rPr>
              <a:t>Konformitätsbewertung im MDR/IVDR-Verfahren integriert</a:t>
            </a:r>
          </a:p>
          <a:p>
            <a:pPr marL="0" indent="0" algn="l">
              <a:buNone/>
            </a:pPr>
            <a:r>
              <a:rPr lang="de-DE" sz="1150" dirty="0">
                <a:solidFill>
                  <a:srgbClr val="D2D3D5"/>
                </a:solidFill>
                <a:latin typeface="Lato"/>
                <a:ea typeface="Lato"/>
                <a:cs typeface="Lato"/>
              </a:rPr>
              <a:t>Verschoben von Aug 2027 auf 2028: Digital-Omnibus, VO (EU) 2026/1744</a:t>
            </a:r>
          </a:p>
        </p:txBody>
      </p:sp>
      <p:sp>
        <p:nvSpPr>
          <p:cNvPr id="36" name="Shape 31"/>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37" name="Shape 32"/>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38" name="Text 33"/>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39" name="Shape 34"/>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40" name="Text 35"/>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41" name="Shape 36"/>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42" name="Text 37"/>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43" name="Shape 38"/>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44" name="Text 39"/>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45" name="Shape 40"/>
          <p:cNvSpPr/>
          <p:nvPr/>
        </p:nvSpPr>
        <p:spPr>
          <a:xfrm>
            <a:off x="8692848" y="6359652"/>
            <a:ext cx="82296" cy="82296"/>
          </a:xfrm>
          <a:prstGeom prst="ellipse">
            <a:avLst/>
          </a:prstGeom>
          <a:solidFill>
            <a:srgbClr val="D62828"/>
          </a:solidFill>
          <a:ln/>
        </p:spPr>
        <p:txBody>
          <a:bodyPr/>
          <a:lstStyle/>
          <a:p>
            <a:endParaRPr lang="de-DE"/>
          </a:p>
        </p:txBody>
      </p:sp>
      <p:sp>
        <p:nvSpPr>
          <p:cNvPr id="46" name="Shape 41"/>
          <p:cNvSpPr/>
          <p:nvPr/>
        </p:nvSpPr>
        <p:spPr>
          <a:xfrm>
            <a:off x="10255910" y="6364224"/>
            <a:ext cx="488290" cy="73152"/>
          </a:xfrm>
          <a:prstGeom prst="rect">
            <a:avLst/>
          </a:prstGeom>
          <a:solidFill>
            <a:srgbClr val="3D4C61"/>
          </a:solidFill>
          <a:ln/>
        </p:spPr>
        <p:txBody>
          <a:bodyPr/>
          <a:lstStyle/>
          <a:p>
            <a:endParaRPr lang="de-DE"/>
          </a:p>
        </p:txBody>
      </p:sp>
      <p:sp>
        <p:nvSpPr>
          <p:cNvPr id="47" name="Text 42"/>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26</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2148840" y="569671"/>
            <a:ext cx="8622792" cy="0"/>
          </a:xfrm>
          <a:prstGeom prst="line">
            <a:avLst/>
          </a:prstGeom>
          <a:noFill/>
          <a:ln w="6350">
            <a:solidFill>
              <a:srgbClr val="3D4C61"/>
            </a:solidFill>
            <a:prstDash val="solid"/>
          </a:ln>
        </p:spPr>
        <p:txBody>
          <a:bodyPr/>
          <a:lstStyle/>
          <a:p>
            <a:endParaRPr lang="de-DE"/>
          </a:p>
        </p:txBody>
      </p:sp>
      <p:sp>
        <p:nvSpPr>
          <p:cNvPr id="4" name="Text 1"/>
          <p:cNvSpPr/>
          <p:nvPr/>
        </p:nvSpPr>
        <p:spPr>
          <a:xfrm>
            <a:off x="502920" y="448056"/>
            <a:ext cx="1463040" cy="230429"/>
          </a:xfrm>
          <a:prstGeom prst="rect">
            <a:avLst/>
          </a:prstGeom>
          <a:noFill/>
          <a:ln/>
        </p:spPr>
        <p:txBody>
          <a:bodyPr wrap="none" lIns="0" tIns="0" rIns="0" bIns="0" rtlCol="0" anchor="t"/>
          <a:lstStyle/>
          <a:p>
            <a:pPr marL="0" indent="0">
              <a:buNone/>
            </a:pPr>
            <a:r>
              <a:rPr lang="en-US" sz="900" dirty="0">
                <a:solidFill>
                  <a:srgbClr val="595959"/>
                </a:solidFill>
                <a:latin typeface="Poppins" pitchFamily="34" charset="0"/>
                <a:ea typeface="Poppins" pitchFamily="34" charset="-122"/>
                <a:cs typeface="Poppins" pitchFamily="34" charset="-120"/>
              </a:rPr>
              <a:t>Wie KI öffentlich wurde</a:t>
            </a:r>
            <a:endParaRPr lang="en-US" sz="900" dirty="0"/>
          </a:p>
        </p:txBody>
      </p:sp>
      <p:sp>
        <p:nvSpPr>
          <p:cNvPr id="5" name="Text 2"/>
          <p:cNvSpPr/>
          <p:nvPr/>
        </p:nvSpPr>
        <p:spPr>
          <a:xfrm>
            <a:off x="685800" y="868680"/>
            <a:ext cx="7315200" cy="338328"/>
          </a:xfrm>
          <a:prstGeom prst="rect">
            <a:avLst/>
          </a:prstGeom>
          <a:noFill/>
          <a:ln/>
        </p:spPr>
        <p:txBody>
          <a:bodyPr wrap="square" lIns="0" tIns="0" rIns="0" bIns="0" rtlCol="0" anchor="ctr"/>
          <a:lstStyle/>
          <a:p>
            <a:pPr marL="0" indent="0">
              <a:buNone/>
            </a:pPr>
            <a:r>
              <a:rPr lang="en-US" sz="1600" dirty="0">
                <a:solidFill>
                  <a:srgbClr val="595959"/>
                </a:solidFill>
                <a:latin typeface="Poppins" pitchFamily="34" charset="0"/>
                <a:ea typeface="Poppins" pitchFamily="34" charset="-122"/>
                <a:cs typeface="Poppins" pitchFamily="34" charset="-120"/>
              </a:rPr>
              <a:t>Kapitel 15 · Ausblick: AGI-Prognosen</a:t>
            </a:r>
            <a:endParaRPr lang="en-US" sz="1600" dirty="0"/>
          </a:p>
        </p:txBody>
      </p:sp>
      <p:sp>
        <p:nvSpPr>
          <p:cNvPr id="6" name="Text 3"/>
          <p:cNvSpPr/>
          <p:nvPr/>
        </p:nvSpPr>
        <p:spPr>
          <a:xfrm>
            <a:off x="685800" y="1207008"/>
            <a:ext cx="10835640" cy="685800"/>
          </a:xfrm>
          <a:prstGeom prst="rect">
            <a:avLst/>
          </a:prstGeom>
          <a:noFill/>
          <a:ln/>
        </p:spPr>
        <p:txBody>
          <a:bodyPr wrap="square" lIns="0" tIns="0" rIns="0" bIns="0" rtlCol="0" anchor="ctr"/>
          <a:lstStyle/>
          <a:p>
            <a:pPr marL="0" indent="0">
              <a:buNone/>
            </a:pPr>
            <a:r>
              <a:rPr lang="en-US" sz="3200" dirty="0">
                <a:solidFill>
                  <a:srgbClr val="3D4C61"/>
                </a:solidFill>
                <a:latin typeface="Poppins SemiBold" pitchFamily="34" charset="0"/>
                <a:ea typeface="Poppins SemiBold" pitchFamily="34" charset="-122"/>
                <a:cs typeface="Poppins SemiBold" pitchFamily="34" charset="-120"/>
              </a:rPr>
              <a:t>AGI-Prognosen: Die Uhr läuft schneller</a:t>
            </a:r>
            <a:endParaRPr lang="en-US" sz="3200" dirty="0"/>
          </a:p>
        </p:txBody>
      </p:sp>
      <p:sp>
        <p:nvSpPr>
          <p:cNvPr id="7" name="Shape 4"/>
          <p:cNvSpPr/>
          <p:nvPr/>
        </p:nvSpPr>
        <p:spPr>
          <a:xfrm>
            <a:off x="1152144" y="2263140"/>
            <a:ext cx="1783080" cy="1783080"/>
          </a:xfrm>
          <a:prstGeom prst="ellipse">
            <a:avLst/>
          </a:prstGeom>
          <a:solidFill>
            <a:srgbClr val="F4F6F9"/>
          </a:solidFill>
          <a:ln w="31750">
            <a:solidFill>
              <a:srgbClr val="9AA3AE"/>
            </a:solidFill>
            <a:prstDash val="dash"/>
          </a:ln>
        </p:spPr>
        <p:txBody>
          <a:bodyPr/>
          <a:lstStyle/>
          <a:p>
            <a:endParaRPr lang="de-DE"/>
          </a:p>
        </p:txBody>
      </p:sp>
      <p:sp>
        <p:nvSpPr>
          <p:cNvPr id="8" name="Text 5"/>
          <p:cNvSpPr/>
          <p:nvPr/>
        </p:nvSpPr>
        <p:spPr>
          <a:xfrm>
            <a:off x="1152144" y="2263140"/>
            <a:ext cx="1783080" cy="1783080"/>
          </a:xfrm>
          <a:prstGeom prst="rect">
            <a:avLst/>
          </a:prstGeom>
          <a:noFill/>
          <a:ln/>
        </p:spPr>
        <p:txBody>
          <a:bodyPr wrap="square" lIns="0" tIns="0" rIns="0" bIns="0" rtlCol="0" anchor="ctr"/>
          <a:lstStyle/>
          <a:p>
            <a:pPr marL="0" indent="0" algn="ctr">
              <a:buNone/>
            </a:pPr>
            <a:r>
              <a:rPr lang="de-DE" sz="4000" dirty="0">
                <a:solidFill>
                  <a:srgbClr val="3D4C61"/>
                </a:solidFill>
                <a:latin typeface="Playfair Display"/>
                <a:ea typeface="Playfair Display"/>
                <a:cs typeface="Playfair Display"/>
              </a:rPr>
              <a:t>2–3</a:t>
            </a:r>
          </a:p>
          <a:p>
            <a:pPr marL="0" indent="0" algn="ctr">
              <a:buNone/>
            </a:pPr>
            <a:r>
              <a:rPr lang="de-DE" sz="1200" dirty="0">
                <a:solidFill>
                  <a:srgbClr val="3D4C61"/>
                </a:solidFill>
                <a:latin typeface="Poppins"/>
                <a:ea typeface="Poppins"/>
                <a:cs typeface="Poppins"/>
              </a:rPr>
              <a:t>Jahre</a:t>
            </a:r>
          </a:p>
          <a:p>
            <a:pPr marL="0" indent="0" algn="ctr">
              <a:buNone/>
            </a:pPr>
            <a:r>
              <a:rPr lang="de-DE" sz="1000" i="1" dirty="0">
                <a:solidFill>
                  <a:srgbClr val="808080"/>
                </a:solidFill>
                <a:latin typeface="Lato"/>
                <a:ea typeface="Lato"/>
                <a:cs typeface="Lato"/>
              </a:rPr>
              <a:t>Prognose</a:t>
            </a:r>
          </a:p>
        </p:txBody>
      </p:sp>
      <p:sp>
        <p:nvSpPr>
          <p:cNvPr id="9" name="Shape 6"/>
          <p:cNvSpPr/>
          <p:nvPr/>
        </p:nvSpPr>
        <p:spPr>
          <a:xfrm>
            <a:off x="3218688" y="3044952"/>
            <a:ext cx="365760" cy="219456"/>
          </a:xfrm>
          <a:prstGeom prst="rightArrow">
            <a:avLst/>
          </a:prstGeom>
          <a:solidFill>
            <a:srgbClr val="BFBFBF"/>
          </a:solidFill>
          <a:ln/>
        </p:spPr>
        <p:txBody>
          <a:bodyPr/>
          <a:lstStyle/>
          <a:p>
            <a:endParaRPr lang="de-DE"/>
          </a:p>
        </p:txBody>
      </p:sp>
      <p:sp>
        <p:nvSpPr>
          <p:cNvPr id="10" name="Text 7"/>
          <p:cNvSpPr/>
          <p:nvPr/>
        </p:nvSpPr>
        <p:spPr>
          <a:xfrm>
            <a:off x="777240" y="4251960"/>
            <a:ext cx="2532888" cy="502920"/>
          </a:xfrm>
          <a:prstGeom prst="rect">
            <a:avLst/>
          </a:prstGeom>
          <a:noFill/>
          <a:ln/>
        </p:spPr>
        <p:txBody>
          <a:bodyPr wrap="square" lIns="0" tIns="0" rIns="0" bIns="0" rtlCol="0" anchor="t"/>
          <a:lstStyle/>
          <a:p>
            <a:pPr marL="0" indent="0" algn="ctr">
              <a:buNone/>
            </a:pPr>
            <a:r>
              <a:rPr lang="en-US" sz="1300" dirty="0">
                <a:solidFill>
                  <a:srgbClr val="181818"/>
                </a:solidFill>
                <a:latin typeface="Poppins SemiBold" pitchFamily="34" charset="0"/>
                <a:ea typeface="Poppins SemiBold" pitchFamily="34" charset="-122"/>
                <a:cs typeface="Poppins SemiBold" pitchFamily="34" charset="-120"/>
              </a:rPr>
              <a:t>Demis Hassabis</a:t>
            </a:r>
            <a:endParaRPr lang="en-US" sz="1300" dirty="0"/>
          </a:p>
        </p:txBody>
      </p:sp>
      <p:sp>
        <p:nvSpPr>
          <p:cNvPr id="11" name="Text 8"/>
          <p:cNvSpPr/>
          <p:nvPr/>
        </p:nvSpPr>
        <p:spPr>
          <a:xfrm>
            <a:off x="822960" y="4773168"/>
            <a:ext cx="2441448" cy="457200"/>
          </a:xfrm>
          <a:prstGeom prst="rect">
            <a:avLst/>
          </a:prstGeom>
          <a:noFill/>
          <a:ln/>
        </p:spPr>
        <p:txBody>
          <a:bodyPr wrap="square" lIns="0" tIns="0" rIns="0" bIns="0" rtlCol="0" anchor="t"/>
          <a:lstStyle/>
          <a:p>
            <a:pPr marL="0" indent="0" algn="ctr">
              <a:buNone/>
            </a:pPr>
            <a:r>
              <a:rPr lang="en-US" sz="1100" dirty="0">
                <a:solidFill>
                  <a:srgbClr val="595959"/>
                </a:solidFill>
                <a:latin typeface="Lato" pitchFamily="34" charset="0"/>
                <a:ea typeface="Lato" pitchFamily="34" charset="-122"/>
                <a:cs typeface="Lato" pitchFamily="34" charset="-120"/>
              </a:rPr>
              <a:t>AGI in 2–3 Jahren (~2028/29); im Januar noch 5–10 Jahre</a:t>
            </a:r>
            <a:endParaRPr lang="en-US" sz="1100" dirty="0"/>
          </a:p>
        </p:txBody>
      </p:sp>
      <p:sp>
        <p:nvSpPr>
          <p:cNvPr id="12" name="Shape 9"/>
          <p:cNvSpPr/>
          <p:nvPr/>
        </p:nvSpPr>
        <p:spPr>
          <a:xfrm>
            <a:off x="4005072" y="2400300"/>
            <a:ext cx="1508760" cy="1508760"/>
          </a:xfrm>
          <a:prstGeom prst="ellipse">
            <a:avLst/>
          </a:prstGeom>
          <a:solidFill>
            <a:srgbClr val="F4F6F9"/>
          </a:solidFill>
          <a:ln w="31750">
            <a:solidFill>
              <a:srgbClr val="6C7A8D"/>
            </a:solidFill>
            <a:prstDash val="dash"/>
          </a:ln>
        </p:spPr>
        <p:txBody>
          <a:bodyPr/>
          <a:lstStyle/>
          <a:p>
            <a:endParaRPr lang="de-DE"/>
          </a:p>
        </p:txBody>
      </p:sp>
      <p:sp>
        <p:nvSpPr>
          <p:cNvPr id="13" name="Text 10"/>
          <p:cNvSpPr/>
          <p:nvPr/>
        </p:nvSpPr>
        <p:spPr>
          <a:xfrm>
            <a:off x="4005072" y="2400300"/>
            <a:ext cx="1508760" cy="1508760"/>
          </a:xfrm>
          <a:prstGeom prst="rect">
            <a:avLst/>
          </a:prstGeom>
          <a:noFill/>
          <a:ln/>
        </p:spPr>
        <p:txBody>
          <a:bodyPr wrap="square" lIns="0" tIns="0" rIns="0" bIns="0" rtlCol="0" anchor="ctr"/>
          <a:lstStyle/>
          <a:p>
            <a:pPr marL="0" indent="0" algn="ctr">
              <a:buNone/>
            </a:pPr>
            <a:r>
              <a:rPr lang="de-DE" sz="4000" dirty="0">
                <a:solidFill>
                  <a:srgbClr val="3D4C61"/>
                </a:solidFill>
                <a:latin typeface="Playfair Display"/>
                <a:ea typeface="Playfair Display"/>
                <a:cs typeface="Playfair Display"/>
              </a:rPr>
              <a:t>1–2</a:t>
            </a:r>
          </a:p>
          <a:p>
            <a:pPr marL="0" indent="0" algn="ctr">
              <a:buNone/>
            </a:pPr>
            <a:r>
              <a:rPr lang="de-DE" sz="1200" dirty="0">
                <a:solidFill>
                  <a:srgbClr val="3D4C61"/>
                </a:solidFill>
                <a:latin typeface="Poppins"/>
                <a:ea typeface="Poppins"/>
                <a:cs typeface="Poppins"/>
              </a:rPr>
              <a:t>Jahre</a:t>
            </a:r>
          </a:p>
          <a:p>
            <a:pPr marL="0" indent="0" algn="ctr">
              <a:buNone/>
            </a:pPr>
            <a:r>
              <a:rPr lang="de-DE" sz="1000" i="1" dirty="0">
                <a:solidFill>
                  <a:srgbClr val="808080"/>
                </a:solidFill>
                <a:latin typeface="Lato"/>
                <a:ea typeface="Lato"/>
                <a:cs typeface="Lato"/>
              </a:rPr>
              <a:t>Prognose</a:t>
            </a:r>
          </a:p>
        </p:txBody>
      </p:sp>
      <p:sp>
        <p:nvSpPr>
          <p:cNvPr id="14" name="Shape 11"/>
          <p:cNvSpPr/>
          <p:nvPr/>
        </p:nvSpPr>
        <p:spPr>
          <a:xfrm>
            <a:off x="5934456" y="3044952"/>
            <a:ext cx="365760" cy="219456"/>
          </a:xfrm>
          <a:prstGeom prst="rightArrow">
            <a:avLst/>
          </a:prstGeom>
          <a:solidFill>
            <a:srgbClr val="BFBFBF"/>
          </a:solidFill>
          <a:ln/>
        </p:spPr>
        <p:txBody>
          <a:bodyPr/>
          <a:lstStyle/>
          <a:p>
            <a:endParaRPr lang="de-DE"/>
          </a:p>
        </p:txBody>
      </p:sp>
      <p:sp>
        <p:nvSpPr>
          <p:cNvPr id="15" name="Text 12"/>
          <p:cNvSpPr/>
          <p:nvPr/>
        </p:nvSpPr>
        <p:spPr>
          <a:xfrm>
            <a:off x="3493008" y="4251960"/>
            <a:ext cx="2532888" cy="502920"/>
          </a:xfrm>
          <a:prstGeom prst="rect">
            <a:avLst/>
          </a:prstGeom>
          <a:noFill/>
          <a:ln/>
        </p:spPr>
        <p:txBody>
          <a:bodyPr wrap="square" lIns="0" tIns="0" rIns="0" bIns="0" rtlCol="0" anchor="t"/>
          <a:lstStyle/>
          <a:p>
            <a:pPr marL="0" indent="0" algn="ctr">
              <a:buNone/>
            </a:pPr>
            <a:r>
              <a:rPr lang="en-US" sz="1300" dirty="0">
                <a:solidFill>
                  <a:srgbClr val="181818"/>
                </a:solidFill>
                <a:latin typeface="Poppins SemiBold" pitchFamily="34" charset="0"/>
                <a:ea typeface="Poppins SemiBold" pitchFamily="34" charset="-122"/>
                <a:cs typeface="Poppins SemiBold" pitchFamily="34" charset="-120"/>
              </a:rPr>
              <a:t>Dario Amodei</a:t>
            </a:r>
            <a:endParaRPr lang="en-US" sz="1300" dirty="0"/>
          </a:p>
        </p:txBody>
      </p:sp>
      <p:sp>
        <p:nvSpPr>
          <p:cNvPr id="16" name="Text 13"/>
          <p:cNvSpPr/>
          <p:nvPr/>
        </p:nvSpPr>
        <p:spPr>
          <a:xfrm>
            <a:off x="3538728" y="4773168"/>
            <a:ext cx="2441448" cy="457200"/>
          </a:xfrm>
          <a:prstGeom prst="rect">
            <a:avLst/>
          </a:prstGeom>
          <a:noFill/>
          <a:ln/>
        </p:spPr>
        <p:txBody>
          <a:bodyPr wrap="square" lIns="0" tIns="0" rIns="0" bIns="0" rtlCol="0" anchor="t"/>
          <a:lstStyle/>
          <a:p>
            <a:pPr marL="0" indent="0" algn="ctr">
              <a:buNone/>
            </a:pPr>
            <a:r>
              <a:rPr lang="en-US" sz="1100" dirty="0">
                <a:solidFill>
                  <a:srgbClr val="595959"/>
                </a:solidFill>
                <a:latin typeface="Lato" pitchFamily="34" charset="0"/>
                <a:ea typeface="Lato" pitchFamily="34" charset="-122"/>
                <a:cs typeface="Lato" pitchFamily="34" charset="-120"/>
              </a:rPr>
              <a:t>„Powerful AI“ in 1–2 Jahren</a:t>
            </a:r>
            <a:endParaRPr lang="en-US" sz="1100" dirty="0"/>
          </a:p>
        </p:txBody>
      </p:sp>
      <p:sp>
        <p:nvSpPr>
          <p:cNvPr id="17" name="Shape 14"/>
          <p:cNvSpPr/>
          <p:nvPr/>
        </p:nvSpPr>
        <p:spPr>
          <a:xfrm>
            <a:off x="6835140" y="2514600"/>
            <a:ext cx="1280160" cy="1280160"/>
          </a:xfrm>
          <a:prstGeom prst="ellipse">
            <a:avLst/>
          </a:prstGeom>
          <a:solidFill>
            <a:srgbClr val="F4F6F9"/>
          </a:solidFill>
          <a:ln w="31750">
            <a:solidFill>
              <a:srgbClr val="3D4C61"/>
            </a:solidFill>
            <a:prstDash val="dash"/>
          </a:ln>
        </p:spPr>
        <p:txBody>
          <a:bodyPr/>
          <a:lstStyle/>
          <a:p>
            <a:endParaRPr lang="de-DE"/>
          </a:p>
        </p:txBody>
      </p:sp>
      <p:sp>
        <p:nvSpPr>
          <p:cNvPr id="18" name="Text 15"/>
          <p:cNvSpPr/>
          <p:nvPr/>
        </p:nvSpPr>
        <p:spPr>
          <a:xfrm>
            <a:off x="6835140" y="2514600"/>
            <a:ext cx="1280160" cy="1280160"/>
          </a:xfrm>
          <a:prstGeom prst="rect">
            <a:avLst/>
          </a:prstGeom>
          <a:noFill/>
          <a:ln/>
        </p:spPr>
        <p:txBody>
          <a:bodyPr wrap="square" lIns="0" tIns="0" rIns="0" bIns="0" rtlCol="0" anchor="ctr"/>
          <a:lstStyle/>
          <a:p>
            <a:pPr marL="0" indent="0" algn="ctr">
              <a:buNone/>
            </a:pPr>
            <a:r>
              <a:rPr lang="de-DE" sz="3400" dirty="0">
                <a:solidFill>
                  <a:srgbClr val="3D4C61"/>
                </a:solidFill>
                <a:latin typeface="Playfair Display"/>
                <a:ea typeface="Playfair Display"/>
                <a:cs typeface="Playfair Display"/>
              </a:rPr>
              <a:t>2027</a:t>
            </a:r>
          </a:p>
          <a:p>
            <a:pPr marL="0" indent="0" algn="ctr">
              <a:buNone/>
            </a:pPr>
            <a:r>
              <a:rPr lang="de-DE" sz="1000" dirty="0">
                <a:solidFill>
                  <a:srgbClr val="3D4C61"/>
                </a:solidFill>
                <a:latin typeface="Poppins"/>
                <a:ea typeface="Poppins"/>
                <a:cs typeface="Poppins"/>
              </a:rPr>
              <a:t>Dez · Median</a:t>
            </a:r>
          </a:p>
          <a:p>
            <a:pPr marL="0" indent="0" algn="ctr">
              <a:buNone/>
            </a:pPr>
            <a:r>
              <a:rPr lang="de-DE" sz="1000" i="1" dirty="0">
                <a:solidFill>
                  <a:srgbClr val="808080"/>
                </a:solidFill>
                <a:latin typeface="Lato"/>
                <a:ea typeface="Lato"/>
                <a:cs typeface="Lato"/>
              </a:rPr>
              <a:t>Prognose</a:t>
            </a:r>
          </a:p>
        </p:txBody>
      </p:sp>
      <p:sp>
        <p:nvSpPr>
          <p:cNvPr id="19" name="Shape 16"/>
          <p:cNvSpPr/>
          <p:nvPr/>
        </p:nvSpPr>
        <p:spPr>
          <a:xfrm>
            <a:off x="8650224" y="3044952"/>
            <a:ext cx="365760" cy="219456"/>
          </a:xfrm>
          <a:prstGeom prst="rightArrow">
            <a:avLst/>
          </a:prstGeom>
          <a:solidFill>
            <a:srgbClr val="BFBFBF"/>
          </a:solidFill>
          <a:ln/>
        </p:spPr>
        <p:txBody>
          <a:bodyPr/>
          <a:lstStyle/>
          <a:p>
            <a:endParaRPr lang="de-DE"/>
          </a:p>
        </p:txBody>
      </p:sp>
      <p:sp>
        <p:nvSpPr>
          <p:cNvPr id="20" name="Text 17"/>
          <p:cNvSpPr/>
          <p:nvPr/>
        </p:nvSpPr>
        <p:spPr>
          <a:xfrm>
            <a:off x="6208776" y="4251960"/>
            <a:ext cx="2532888" cy="502920"/>
          </a:xfrm>
          <a:prstGeom prst="rect">
            <a:avLst/>
          </a:prstGeom>
          <a:noFill/>
          <a:ln/>
        </p:spPr>
        <p:txBody>
          <a:bodyPr wrap="square" lIns="0" tIns="0" rIns="0" bIns="0" rtlCol="0" anchor="t"/>
          <a:lstStyle/>
          <a:p>
            <a:pPr marL="0" indent="0" algn="ctr">
              <a:buNone/>
            </a:pPr>
            <a:r>
              <a:rPr lang="en-US" sz="1300" dirty="0">
                <a:solidFill>
                  <a:srgbClr val="181818"/>
                </a:solidFill>
                <a:latin typeface="Poppins SemiBold" pitchFamily="34" charset="0"/>
                <a:ea typeface="Poppins SemiBold" pitchFamily="34" charset="-122"/>
                <a:cs typeface="Poppins SemiBold" pitchFamily="34" charset="-120"/>
              </a:rPr>
              <a:t>Daniel Kokotajlo</a:t>
            </a:r>
            <a:endParaRPr lang="en-US" sz="1300" dirty="0"/>
          </a:p>
        </p:txBody>
      </p:sp>
      <p:sp>
        <p:nvSpPr>
          <p:cNvPr id="21" name="Text 18"/>
          <p:cNvSpPr/>
          <p:nvPr/>
        </p:nvSpPr>
        <p:spPr>
          <a:xfrm>
            <a:off x="6254496" y="4773168"/>
            <a:ext cx="2441448" cy="457200"/>
          </a:xfrm>
          <a:prstGeom prst="rect">
            <a:avLst/>
          </a:prstGeom>
          <a:noFill/>
          <a:ln/>
        </p:spPr>
        <p:txBody>
          <a:bodyPr wrap="square" lIns="0" tIns="0" rIns="0" bIns="0" rtlCol="0" anchor="t"/>
          <a:lstStyle/>
          <a:p>
            <a:pPr marL="0" indent="0" algn="ctr">
              <a:buNone/>
            </a:pPr>
            <a:r>
              <a:rPr lang="en-US" sz="1100" dirty="0">
                <a:solidFill>
                  <a:srgbClr val="595959"/>
                </a:solidFill>
                <a:latin typeface="Lato" pitchFamily="34" charset="0"/>
                <a:ea typeface="Lato" pitchFamily="34" charset="-122"/>
                <a:cs typeface="Lato" pitchFamily="34" charset="-120"/>
              </a:rPr>
              <a:t>AI-2027-Szenario: „Automated Coder“</a:t>
            </a:r>
            <a:endParaRPr lang="en-US" sz="1100" dirty="0"/>
          </a:p>
        </p:txBody>
      </p:sp>
      <p:sp>
        <p:nvSpPr>
          <p:cNvPr id="22" name="Shape 19"/>
          <p:cNvSpPr/>
          <p:nvPr/>
        </p:nvSpPr>
        <p:spPr>
          <a:xfrm>
            <a:off x="9642348" y="2606040"/>
            <a:ext cx="1097280" cy="1097280"/>
          </a:xfrm>
          <a:prstGeom prst="ellipse">
            <a:avLst/>
          </a:prstGeom>
          <a:solidFill>
            <a:srgbClr val="F4F6F9"/>
          </a:solidFill>
          <a:ln w="31750">
            <a:solidFill>
              <a:srgbClr val="D62828"/>
            </a:solidFill>
            <a:prstDash val="dash"/>
          </a:ln>
        </p:spPr>
        <p:txBody>
          <a:bodyPr/>
          <a:lstStyle/>
          <a:p>
            <a:endParaRPr lang="de-DE"/>
          </a:p>
        </p:txBody>
      </p:sp>
      <p:sp>
        <p:nvSpPr>
          <p:cNvPr id="23" name="Text 20"/>
          <p:cNvSpPr/>
          <p:nvPr/>
        </p:nvSpPr>
        <p:spPr>
          <a:xfrm>
            <a:off x="9642348" y="2606040"/>
            <a:ext cx="1097280" cy="1097280"/>
          </a:xfrm>
          <a:prstGeom prst="rect">
            <a:avLst/>
          </a:prstGeom>
          <a:noFill/>
          <a:ln/>
        </p:spPr>
        <p:txBody>
          <a:bodyPr wrap="square" lIns="0" tIns="0" rIns="0" bIns="0" rtlCol="0" anchor="ctr"/>
          <a:lstStyle/>
          <a:p>
            <a:pPr marL="0" indent="0" algn="ctr">
              <a:buNone/>
            </a:pPr>
            <a:r>
              <a:rPr lang="de-DE" sz="4000" dirty="0">
                <a:solidFill>
                  <a:srgbClr val="D62828"/>
                </a:solidFill>
                <a:latin typeface="Playfair Display"/>
                <a:ea typeface="Playfair Display"/>
                <a:cs typeface="Playfair Display"/>
              </a:rPr>
              <a:t>?</a:t>
            </a:r>
          </a:p>
          <a:p>
            <a:pPr marL="0" indent="0" algn="ctr">
              <a:buNone/>
            </a:pPr>
            <a:r>
              <a:rPr lang="de-DE" sz="1000" dirty="0">
                <a:solidFill>
                  <a:srgbClr val="D62828"/>
                </a:solidFill>
                <a:latin typeface="Poppins"/>
                <a:ea typeface="Poppins"/>
                <a:cs typeface="Poppins"/>
              </a:rPr>
              <a:t>ohne Datum</a:t>
            </a:r>
          </a:p>
          <a:p>
            <a:pPr marL="0" indent="0" algn="ctr">
              <a:buNone/>
            </a:pPr>
            <a:r>
              <a:rPr lang="de-DE" sz="1000" i="1" dirty="0">
                <a:solidFill>
                  <a:srgbClr val="808080"/>
                </a:solidFill>
                <a:latin typeface="Lato"/>
                <a:ea typeface="Lato"/>
                <a:cs typeface="Lato"/>
              </a:rPr>
              <a:t>Prognose</a:t>
            </a:r>
          </a:p>
        </p:txBody>
      </p:sp>
      <p:sp>
        <p:nvSpPr>
          <p:cNvPr id="24" name="Text 21"/>
          <p:cNvSpPr/>
          <p:nvPr/>
        </p:nvSpPr>
        <p:spPr>
          <a:xfrm>
            <a:off x="8924544" y="4251960"/>
            <a:ext cx="2532888" cy="502920"/>
          </a:xfrm>
          <a:prstGeom prst="rect">
            <a:avLst/>
          </a:prstGeom>
          <a:noFill/>
          <a:ln/>
        </p:spPr>
        <p:txBody>
          <a:bodyPr wrap="square" lIns="0" tIns="0" rIns="0" bIns="0" rtlCol="0" anchor="t"/>
          <a:lstStyle/>
          <a:p>
            <a:pPr marL="0" indent="0" algn="ctr">
              <a:buNone/>
            </a:pPr>
            <a:r>
              <a:rPr lang="en-US" sz="1300" dirty="0">
                <a:solidFill>
                  <a:srgbClr val="181818"/>
                </a:solidFill>
                <a:latin typeface="Poppins SemiBold" pitchFamily="34" charset="0"/>
                <a:ea typeface="Poppins SemiBold" pitchFamily="34" charset="-122"/>
                <a:cs typeface="Poppins SemiBold" pitchFamily="34" charset="-120"/>
              </a:rPr>
              <a:t>Elon Musk</a:t>
            </a:r>
            <a:endParaRPr lang="en-US" sz="1300" dirty="0"/>
          </a:p>
        </p:txBody>
      </p:sp>
      <p:sp>
        <p:nvSpPr>
          <p:cNvPr id="25" name="Text 22"/>
          <p:cNvSpPr/>
          <p:nvPr/>
        </p:nvSpPr>
        <p:spPr>
          <a:xfrm>
            <a:off x="8970264" y="4773168"/>
            <a:ext cx="2441448" cy="457200"/>
          </a:xfrm>
          <a:prstGeom prst="rect">
            <a:avLst/>
          </a:prstGeom>
          <a:noFill/>
          <a:ln/>
        </p:spPr>
        <p:txBody>
          <a:bodyPr wrap="square" lIns="0" tIns="0" rIns="0" bIns="0" rtlCol="0" anchor="t"/>
          <a:lstStyle/>
          <a:p>
            <a:pPr marL="0" indent="0" algn="ctr">
              <a:buNone/>
            </a:pPr>
            <a:r>
              <a:rPr lang="en-US" sz="1100" dirty="0">
                <a:solidFill>
                  <a:srgbClr val="595959"/>
                </a:solidFill>
                <a:latin typeface="Lato" pitchFamily="34" charset="0"/>
                <a:ea typeface="Lato" pitchFamily="34" charset="-122"/>
                <a:cs typeface="Lato" pitchFamily="34" charset="-120"/>
              </a:rPr>
              <a:t>„Grok 5 = AGI“ – ohne Termin</a:t>
            </a:r>
            <a:endParaRPr lang="en-US" sz="1100" dirty="0"/>
          </a:p>
        </p:txBody>
      </p:sp>
      <p:sp>
        <p:nvSpPr>
          <p:cNvPr id="26" name="Shape 23"/>
          <p:cNvSpPr/>
          <p:nvPr/>
        </p:nvSpPr>
        <p:spPr>
          <a:xfrm>
            <a:off x="685800" y="5440680"/>
            <a:ext cx="10835640" cy="0"/>
          </a:xfrm>
          <a:prstGeom prst="line">
            <a:avLst/>
          </a:prstGeom>
          <a:noFill/>
          <a:ln w="9525">
            <a:solidFill>
              <a:srgbClr val="D9D9D9"/>
            </a:solidFill>
            <a:prstDash val="solid"/>
          </a:ln>
        </p:spPr>
        <p:txBody>
          <a:bodyPr/>
          <a:lstStyle/>
          <a:p>
            <a:endParaRPr lang="de-DE"/>
          </a:p>
        </p:txBody>
      </p:sp>
      <p:sp>
        <p:nvSpPr>
          <p:cNvPr id="27" name="Text 24"/>
          <p:cNvSpPr/>
          <p:nvPr/>
        </p:nvSpPr>
        <p:spPr>
          <a:xfrm>
            <a:off x="685800" y="5559552"/>
            <a:ext cx="10835640" cy="365760"/>
          </a:xfrm>
          <a:prstGeom prst="rect">
            <a:avLst/>
          </a:prstGeom>
          <a:noFill/>
          <a:ln/>
        </p:spPr>
        <p:txBody>
          <a:bodyPr wrap="square" lIns="0" tIns="0" rIns="0" bIns="0" rtlCol="0" anchor="ctr"/>
          <a:lstStyle/>
          <a:p>
            <a:pPr marL="0" indent="0" algn="ctr">
              <a:buNone/>
            </a:pPr>
            <a:r>
              <a:rPr lang="en-US" sz="1400" dirty="0">
                <a:solidFill>
                  <a:srgbClr val="595959"/>
                </a:solidFill>
                <a:latin typeface="Lato" pitchFamily="34" charset="0"/>
                <a:ea typeface="Lato" pitchFamily="34" charset="-122"/>
                <a:cs typeface="Lato" pitchFamily="34" charset="-120"/>
              </a:rPr>
              <a:t>Status c für alle vier: </a:t>
            </a:r>
            <a:r>
              <a:rPr lang="en-US" sz="1400" b="1" dirty="0">
                <a:solidFill>
                  <a:srgbClr val="3D4C61"/>
                </a:solidFill>
                <a:latin typeface="Lato" pitchFamily="34" charset="0"/>
                <a:ea typeface="Lato" pitchFamily="34" charset="-122"/>
                <a:cs typeface="Lato" pitchFamily="34" charset="-120"/>
              </a:rPr>
              <a:t>Prognosen namentlich genannter Personen – keine Ankündigungen mit Datum.</a:t>
            </a:r>
            <a:endParaRPr lang="en-US" sz="1400" dirty="0"/>
          </a:p>
        </p:txBody>
      </p:sp>
      <p:sp>
        <p:nvSpPr>
          <p:cNvPr id="28" name="Shape 25"/>
          <p:cNvSpPr/>
          <p:nvPr/>
        </p:nvSpPr>
        <p:spPr>
          <a:xfrm>
            <a:off x="777240" y="6400800"/>
            <a:ext cx="9966960" cy="0"/>
          </a:xfrm>
          <a:prstGeom prst="line">
            <a:avLst/>
          </a:prstGeom>
          <a:noFill/>
          <a:ln w="12700">
            <a:solidFill>
              <a:srgbClr val="BFBFBF"/>
            </a:solidFill>
            <a:prstDash val="solid"/>
          </a:ln>
        </p:spPr>
        <p:txBody>
          <a:bodyPr/>
          <a:lstStyle/>
          <a:p>
            <a:endParaRPr lang="de-DE"/>
          </a:p>
        </p:txBody>
      </p:sp>
      <p:sp>
        <p:nvSpPr>
          <p:cNvPr id="29" name="Shape 26"/>
          <p:cNvSpPr/>
          <p:nvPr/>
        </p:nvSpPr>
        <p:spPr>
          <a:xfrm>
            <a:off x="777240" y="6355080"/>
            <a:ext cx="0" cy="91440"/>
          </a:xfrm>
          <a:prstGeom prst="line">
            <a:avLst/>
          </a:prstGeom>
          <a:noFill/>
          <a:ln w="12700">
            <a:solidFill>
              <a:srgbClr val="BFBFBF"/>
            </a:solidFill>
            <a:prstDash val="solid"/>
          </a:ln>
        </p:spPr>
        <p:txBody>
          <a:bodyPr/>
          <a:lstStyle/>
          <a:p>
            <a:endParaRPr lang="de-DE"/>
          </a:p>
        </p:txBody>
      </p:sp>
      <p:sp>
        <p:nvSpPr>
          <p:cNvPr id="30" name="Text 27"/>
          <p:cNvSpPr/>
          <p:nvPr/>
        </p:nvSpPr>
        <p:spPr>
          <a:xfrm>
            <a:off x="411480"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1943</a:t>
            </a:r>
            <a:endParaRPr lang="en-US" sz="900" dirty="0"/>
          </a:p>
        </p:txBody>
      </p:sp>
      <p:sp>
        <p:nvSpPr>
          <p:cNvPr id="31" name="Shape 28"/>
          <p:cNvSpPr/>
          <p:nvPr/>
        </p:nvSpPr>
        <p:spPr>
          <a:xfrm>
            <a:off x="2371954" y="6355080"/>
            <a:ext cx="0" cy="91440"/>
          </a:xfrm>
          <a:prstGeom prst="line">
            <a:avLst/>
          </a:prstGeom>
          <a:noFill/>
          <a:ln w="12700">
            <a:solidFill>
              <a:srgbClr val="BFBFBF"/>
            </a:solidFill>
            <a:prstDash val="solid"/>
          </a:ln>
        </p:spPr>
        <p:txBody>
          <a:bodyPr/>
          <a:lstStyle/>
          <a:p>
            <a:endParaRPr lang="de-DE"/>
          </a:p>
        </p:txBody>
      </p:sp>
      <p:sp>
        <p:nvSpPr>
          <p:cNvPr id="32" name="Text 29"/>
          <p:cNvSpPr/>
          <p:nvPr/>
        </p:nvSpPr>
        <p:spPr>
          <a:xfrm>
            <a:off x="2006194"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2010</a:t>
            </a:r>
            <a:endParaRPr lang="en-US" sz="900" dirty="0"/>
          </a:p>
        </p:txBody>
      </p:sp>
      <p:sp>
        <p:nvSpPr>
          <p:cNvPr id="33" name="Shape 30"/>
          <p:cNvSpPr/>
          <p:nvPr/>
        </p:nvSpPr>
        <p:spPr>
          <a:xfrm>
            <a:off x="8285253" y="6355080"/>
            <a:ext cx="0" cy="91440"/>
          </a:xfrm>
          <a:prstGeom prst="line">
            <a:avLst/>
          </a:prstGeom>
          <a:noFill/>
          <a:ln w="12700">
            <a:solidFill>
              <a:srgbClr val="BFBFBF"/>
            </a:solidFill>
            <a:prstDash val="solid"/>
          </a:ln>
        </p:spPr>
        <p:txBody>
          <a:bodyPr/>
          <a:lstStyle/>
          <a:p>
            <a:endParaRPr lang="de-DE"/>
          </a:p>
        </p:txBody>
      </p:sp>
      <p:sp>
        <p:nvSpPr>
          <p:cNvPr id="34" name="Text 31"/>
          <p:cNvSpPr/>
          <p:nvPr/>
        </p:nvSpPr>
        <p:spPr>
          <a:xfrm>
            <a:off x="79194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2022</a:t>
            </a:r>
            <a:endParaRPr lang="en-US" sz="900" dirty="0"/>
          </a:p>
        </p:txBody>
      </p:sp>
      <p:sp>
        <p:nvSpPr>
          <p:cNvPr id="35" name="Shape 32"/>
          <p:cNvSpPr/>
          <p:nvPr/>
        </p:nvSpPr>
        <p:spPr>
          <a:xfrm>
            <a:off x="10256353" y="6355080"/>
            <a:ext cx="0" cy="91440"/>
          </a:xfrm>
          <a:prstGeom prst="line">
            <a:avLst/>
          </a:prstGeom>
          <a:noFill/>
          <a:ln w="12700">
            <a:solidFill>
              <a:srgbClr val="BFBFBF"/>
            </a:solidFill>
            <a:prstDash val="solid"/>
          </a:ln>
        </p:spPr>
        <p:txBody>
          <a:bodyPr/>
          <a:lstStyle/>
          <a:p>
            <a:endParaRPr lang="de-DE"/>
          </a:p>
        </p:txBody>
      </p:sp>
      <p:sp>
        <p:nvSpPr>
          <p:cNvPr id="36" name="Text 33"/>
          <p:cNvSpPr/>
          <p:nvPr/>
        </p:nvSpPr>
        <p:spPr>
          <a:xfrm>
            <a:off x="9890593" y="6455664"/>
            <a:ext cx="731520" cy="201168"/>
          </a:xfrm>
          <a:prstGeom prst="rect">
            <a:avLst/>
          </a:prstGeom>
          <a:noFill/>
          <a:ln/>
        </p:spPr>
        <p:txBody>
          <a:bodyPr wrap="square" lIns="0" tIns="0" rIns="0" bIns="0" rtlCol="0" anchor="ctr"/>
          <a:lstStyle/>
          <a:p>
            <a:pPr marL="0" indent="0" algn="ctr">
              <a:buNone/>
            </a:pPr>
            <a:r>
              <a:rPr lang="en-US" sz="900" dirty="0">
                <a:solidFill>
                  <a:srgbClr val="808080"/>
                </a:solidFill>
                <a:latin typeface="Poppins" pitchFamily="34" charset="0"/>
                <a:ea typeface="Poppins" pitchFamily="34" charset="-122"/>
                <a:cs typeface="Poppins" pitchFamily="34" charset="-120"/>
              </a:rPr>
              <a:t>2026</a:t>
            </a:r>
            <a:endParaRPr lang="en-US" sz="900" dirty="0"/>
          </a:p>
        </p:txBody>
      </p:sp>
      <p:sp>
        <p:nvSpPr>
          <p:cNvPr id="37" name="Shape 34"/>
          <p:cNvSpPr/>
          <p:nvPr/>
        </p:nvSpPr>
        <p:spPr>
          <a:xfrm>
            <a:off x="8692848" y="6359652"/>
            <a:ext cx="82296" cy="82296"/>
          </a:xfrm>
          <a:prstGeom prst="ellipse">
            <a:avLst/>
          </a:prstGeom>
          <a:solidFill>
            <a:srgbClr val="D62828"/>
          </a:solidFill>
          <a:ln/>
        </p:spPr>
        <p:txBody>
          <a:bodyPr/>
          <a:lstStyle/>
          <a:p>
            <a:endParaRPr lang="de-DE"/>
          </a:p>
        </p:txBody>
      </p:sp>
      <p:sp>
        <p:nvSpPr>
          <p:cNvPr id="39" name="Progress Ausblick"/>
          <p:cNvSpPr/>
          <p:nvPr/>
        </p:nvSpPr>
        <p:spPr>
          <a:xfrm>
            <a:off x="10255910" y="6364224"/>
            <a:ext cx="488290" cy="73152"/>
          </a:xfrm>
          <a:prstGeom prst="rect">
            <a:avLst/>
          </a:prstGeom>
          <a:solidFill>
            <a:srgbClr val="3D4C61"/>
          </a:solidFill>
          <a:ln/>
        </p:spPr>
        <p:txBody>
          <a:bodyPr/>
          <a:lstStyle/>
          <a:p>
            <a:endParaRPr lang="de-DE"/>
          </a:p>
        </p:txBody>
      </p:sp>
      <p:sp>
        <p:nvSpPr>
          <p:cNvPr id="38" name="Text 35"/>
          <p:cNvSpPr/>
          <p:nvPr/>
        </p:nvSpPr>
        <p:spPr>
          <a:xfrm>
            <a:off x="10927080" y="6254496"/>
            <a:ext cx="822960" cy="292608"/>
          </a:xfrm>
          <a:prstGeom prst="rect">
            <a:avLst/>
          </a:prstGeom>
          <a:noFill/>
          <a:ln/>
        </p:spPr>
        <p:txBody>
          <a:bodyPr wrap="square" lIns="0" tIns="0" rIns="0" bIns="0" rtlCol="0" anchor="ctr"/>
          <a:lstStyle/>
          <a:p>
            <a:pPr marL="0" indent="0" algn="r">
              <a:buNone/>
            </a:pPr>
            <a:r>
              <a:rPr lang="en-US" sz="1200" b="1" dirty="0">
                <a:solidFill>
                  <a:srgbClr val="3D4C61"/>
                </a:solidFill>
                <a:latin typeface="Poppins" pitchFamily="34" charset="0"/>
                <a:ea typeface="Poppins" pitchFamily="34" charset="-122"/>
                <a:cs typeface="Poppins" pitchFamily="34" charset="-120"/>
              </a:rPr>
              <a:t>27</a:t>
            </a:r>
            <a:r>
              <a:rPr lang="en-US" sz="1200" dirty="0">
                <a:solidFill>
                  <a:srgbClr val="808080"/>
                </a:solidFill>
                <a:latin typeface="Poppins" pitchFamily="34" charset="0"/>
                <a:ea typeface="Poppins" pitchFamily="34" charset="-122"/>
                <a:cs typeface="Poppins" pitchFamily="34" charset="-120"/>
              </a:rPr>
              <a:t> / 27</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Poppins SemiBol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La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Poppins SemiBol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La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8080</Words>
  <Application>Microsoft Office PowerPoint</Application>
  <PresentationFormat>Breitbild</PresentationFormat>
  <Paragraphs>1033</Paragraphs>
  <Slides>27</Slides>
  <Notes>27</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27</vt:i4>
      </vt:variant>
    </vt:vector>
  </HeadingPairs>
  <TitlesOfParts>
    <vt:vector size="35" baseType="lpstr">
      <vt:lpstr>Arial</vt:lpstr>
      <vt:lpstr>Cambria Math</vt:lpstr>
      <vt:lpstr>Consolas</vt:lpstr>
      <vt:lpstr>Lato</vt:lpstr>
      <vt:lpstr>Playfair Display</vt:lpstr>
      <vt:lpstr>Poppins</vt:lpstr>
      <vt:lpstr>Poppins SemiBold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Negai wa - Presentation Template</dc:title>
  <dc:subject>PptxGenJS Presentation</dc:subject>
  <dc:creator>BringmeTheDesign</dc:creator>
  <cp:lastModifiedBy>Dr. Thomas Quak</cp:lastModifiedBy>
  <cp:revision>1</cp:revision>
  <dcterms:created xsi:type="dcterms:W3CDTF">2026-10-26T13:08:45Z</dcterms:created>
  <dcterms:modified xsi:type="dcterms:W3CDTF">2026-10-27T08:53:39Z</dcterms:modified>
</cp:coreProperties>
</file>